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http://customooxmlschemas.google.com/">
      <go:slidesCustomData xmlns:go="http://customooxmlschemas.google.com/" r:id="rId7" roundtripDataSignature="AMtx7mj3TaLD0WGGhDANHBB260QnIQE6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e0fb27916b_0_1: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g1e0fb27916b_0_1:notes"/>
          <p:cNvSpPr/>
          <p:nvPr>
            <p:ph idx="2" type="sldImg"/>
          </p:nvPr>
        </p:nvSpPr>
        <p:spPr>
          <a:xfrm>
            <a:off x="1438275" y="696913"/>
            <a:ext cx="3981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g1e0fb27916b_0_1: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1e0fb27916b_0_1"/>
          <p:cNvSpPr txBox="1"/>
          <p:nvPr/>
        </p:nvSpPr>
        <p:spPr>
          <a:xfrm>
            <a:off x="9296400" y="1410538"/>
            <a:ext cx="31280100" cy="47391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Stellar Mapping of the Milky Way Galaxy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Amethyst Barnes, Kayla Clink, Serena DeCandia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a:t>
            </a:r>
            <a:r>
              <a:rPr b="1" lang="en-US" sz="5400">
                <a:solidFill>
                  <a:schemeClr val="dk1"/>
                </a:solidFill>
                <a:latin typeface="Calibri"/>
                <a:ea typeface="Calibri"/>
                <a:cs typeface="Calibri"/>
                <a:sym typeface="Calibri"/>
              </a:rPr>
              <a:t> Luis Henry Quiroga-Nunez</a:t>
            </a:r>
            <a:r>
              <a:rPr b="1" i="0" lang="en-US" sz="5400" u="none" cap="none" strike="noStrike">
                <a:solidFill>
                  <a:schemeClr val="dk1"/>
                </a:solidFill>
                <a:latin typeface="Calibri"/>
                <a:ea typeface="Calibri"/>
                <a:cs typeface="Calibri"/>
                <a:sym typeface="Calibri"/>
              </a:rPr>
              <a:t>, Dept. of </a:t>
            </a:r>
            <a:r>
              <a:rPr b="1" lang="en-US" sz="5400">
                <a:solidFill>
                  <a:schemeClr val="dk1"/>
                </a:solidFill>
                <a:latin typeface="Calibri"/>
                <a:ea typeface="Calibri"/>
                <a:cs typeface="Calibri"/>
                <a:sym typeface="Calibri"/>
              </a:rPr>
              <a:t>APSS</a:t>
            </a:r>
            <a:r>
              <a:rPr b="1" i="0" lang="en-US" sz="5400" u="none" cap="none" strike="noStrike">
                <a:solidFill>
                  <a:schemeClr val="dk1"/>
                </a:solidFill>
                <a:latin typeface="Calibri"/>
                <a:ea typeface="Calibri"/>
                <a:cs typeface="Calibri"/>
                <a:sym typeface="Calibri"/>
              </a:rPr>
              <a:t>, Florida Institute of Technology</a:t>
            </a:r>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003399"/>
                </a:solidFill>
                <a:latin typeface="Calibri"/>
                <a:ea typeface="Calibri"/>
                <a:cs typeface="Calibri"/>
                <a:sym typeface="Calibri"/>
              </a:rPr>
              <a:t>Faculty Observer: Dr. Hamid K. Rassoul, Dept. of APSS, Florida Institute of Technology </a:t>
            </a:r>
            <a:endParaRPr/>
          </a:p>
          <a:p>
            <a:pPr indent="0" lvl="0" marL="0" marR="0" rtl="0" algn="ctr">
              <a:lnSpc>
                <a:spcPct val="100000"/>
              </a:lnSpc>
              <a:spcBef>
                <a:spcPts val="0"/>
              </a:spcBef>
              <a:spcAft>
                <a:spcPts val="0"/>
              </a:spcAft>
              <a:buClr>
                <a:srgbClr val="000000"/>
              </a:buClr>
              <a:buSzPts val="4800"/>
              <a:buFont typeface="Arial"/>
              <a:buNone/>
            </a:pPr>
            <a:r>
              <a:t/>
            </a:r>
            <a:endParaRPr b="1" i="0" sz="4800" u="none" cap="none" strike="noStrike">
              <a:solidFill>
                <a:schemeClr val="dk1"/>
              </a:solidFill>
              <a:latin typeface="Calibri"/>
              <a:ea typeface="Calibri"/>
              <a:cs typeface="Calibri"/>
              <a:sym typeface="Calibri"/>
            </a:endParaRPr>
          </a:p>
        </p:txBody>
      </p:sp>
      <p:sp>
        <p:nvSpPr>
          <p:cNvPr id="51" name="Google Shape;51;g1e0fb27916b_0_1"/>
          <p:cNvSpPr txBox="1"/>
          <p:nvPr/>
        </p:nvSpPr>
        <p:spPr>
          <a:xfrm>
            <a:off x="8086727" y="7273927"/>
            <a:ext cx="1848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pic>
        <p:nvPicPr>
          <p:cNvPr id="52" name="Google Shape;52;g1e0fb27916b_0_1"/>
          <p:cNvPicPr preferRelativeResize="0"/>
          <p:nvPr/>
        </p:nvPicPr>
        <p:blipFill rotWithShape="1">
          <a:blip r:embed="rId3">
            <a:alphaModFix/>
          </a:blip>
          <a:srcRect b="0" l="0" r="0" t="0"/>
          <a:stretch/>
        </p:blipFill>
        <p:spPr>
          <a:xfrm>
            <a:off x="37098634" y="865078"/>
            <a:ext cx="1546303" cy="1828800"/>
          </a:xfrm>
          <a:prstGeom prst="rect">
            <a:avLst/>
          </a:prstGeom>
          <a:noFill/>
          <a:ln>
            <a:noFill/>
          </a:ln>
        </p:spPr>
      </p:pic>
      <p:sp>
        <p:nvSpPr>
          <p:cNvPr id="53" name="Google Shape;53;g1e0fb27916b_0_1"/>
          <p:cNvSpPr txBox="1"/>
          <p:nvPr/>
        </p:nvSpPr>
        <p:spPr>
          <a:xfrm>
            <a:off x="4742275" y="6933700"/>
            <a:ext cx="5614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u="sng"/>
              <a:t>Introduction</a:t>
            </a:r>
            <a:endParaRPr b="1" sz="6000" u="sng"/>
          </a:p>
        </p:txBody>
      </p:sp>
      <p:sp>
        <p:nvSpPr>
          <p:cNvPr id="54" name="Google Shape;54;g1e0fb27916b_0_1"/>
          <p:cNvSpPr txBox="1"/>
          <p:nvPr/>
        </p:nvSpPr>
        <p:spPr>
          <a:xfrm>
            <a:off x="5230838" y="29353538"/>
            <a:ext cx="5339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u="sng"/>
              <a:t>Methods</a:t>
            </a:r>
            <a:endParaRPr b="1" sz="6000" u="sng"/>
          </a:p>
        </p:txBody>
      </p:sp>
      <p:sp>
        <p:nvSpPr>
          <p:cNvPr id="55" name="Google Shape;55;g1e0fb27916b_0_1"/>
          <p:cNvSpPr txBox="1"/>
          <p:nvPr/>
        </p:nvSpPr>
        <p:spPr>
          <a:xfrm>
            <a:off x="17677325" y="18248413"/>
            <a:ext cx="946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u="sng"/>
              <a:t>Results/Conclusion</a:t>
            </a:r>
            <a:endParaRPr b="1" sz="6000" u="sng"/>
          </a:p>
        </p:txBody>
      </p:sp>
      <p:pic>
        <p:nvPicPr>
          <p:cNvPr id="56" name="Google Shape;56;g1e0fb27916b_0_1"/>
          <p:cNvPicPr preferRelativeResize="0"/>
          <p:nvPr/>
        </p:nvPicPr>
        <p:blipFill rotWithShape="1">
          <a:blip r:embed="rId4">
            <a:alphaModFix/>
          </a:blip>
          <a:srcRect b="4036" l="8680" r="3990" t="5063"/>
          <a:stretch/>
        </p:blipFill>
        <p:spPr>
          <a:xfrm>
            <a:off x="3125513" y="18248425"/>
            <a:ext cx="9636775" cy="9141849"/>
          </a:xfrm>
          <a:prstGeom prst="rect">
            <a:avLst/>
          </a:prstGeom>
          <a:noFill/>
          <a:ln>
            <a:noFill/>
          </a:ln>
        </p:spPr>
      </p:pic>
      <p:pic>
        <p:nvPicPr>
          <p:cNvPr descr="Image result for electron silhouette" id="57" name="Google Shape;57;g1e0fb27916b_0_1"/>
          <p:cNvPicPr preferRelativeResize="0"/>
          <p:nvPr/>
        </p:nvPicPr>
        <p:blipFill rotWithShape="1">
          <a:blip r:embed="rId5">
            <a:alphaModFix/>
          </a:blip>
          <a:srcRect b="0" l="0" r="0" t="0"/>
          <a:stretch/>
        </p:blipFill>
        <p:spPr>
          <a:xfrm>
            <a:off x="39123319" y="865077"/>
            <a:ext cx="1828800" cy="1828800"/>
          </a:xfrm>
          <a:prstGeom prst="rect">
            <a:avLst/>
          </a:prstGeom>
          <a:noFill/>
          <a:ln>
            <a:noFill/>
          </a:ln>
        </p:spPr>
      </p:pic>
      <p:pic>
        <p:nvPicPr>
          <p:cNvPr descr="screen, Laptop, education, symbols, Computer, science, signs, tool Icon" id="58" name="Google Shape;58;g1e0fb27916b_0_1"/>
          <p:cNvPicPr preferRelativeResize="0"/>
          <p:nvPr/>
        </p:nvPicPr>
        <p:blipFill rotWithShape="1">
          <a:blip r:embed="rId6">
            <a:alphaModFix/>
          </a:blip>
          <a:srcRect b="0" l="0" r="0" t="0"/>
          <a:stretch/>
        </p:blipFill>
        <p:spPr>
          <a:xfrm>
            <a:off x="41262297" y="865078"/>
            <a:ext cx="1828800" cy="1828800"/>
          </a:xfrm>
          <a:prstGeom prst="rect">
            <a:avLst/>
          </a:prstGeom>
          <a:noFill/>
          <a:ln>
            <a:noFill/>
          </a:ln>
        </p:spPr>
      </p:pic>
      <p:sp>
        <p:nvSpPr>
          <p:cNvPr id="59" name="Google Shape;59;g1e0fb27916b_0_1"/>
          <p:cNvSpPr txBox="1"/>
          <p:nvPr/>
        </p:nvSpPr>
        <p:spPr>
          <a:xfrm>
            <a:off x="899625" y="8211250"/>
            <a:ext cx="14142300" cy="9548400"/>
          </a:xfrm>
          <a:prstGeom prst="rect">
            <a:avLst/>
          </a:prstGeom>
          <a:noFill/>
          <a:ln>
            <a:noFill/>
          </a:ln>
        </p:spPr>
        <p:txBody>
          <a:bodyPr anchorCtr="0" anchor="t" bIns="91425" lIns="91425" spcFirstLastPara="1" rIns="91425" wrap="square" tIns="91425">
            <a:spAutoFit/>
          </a:bodyPr>
          <a:lstStyle/>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Using data from the paper </a:t>
            </a:r>
            <a:r>
              <a:rPr i="1" lang="en-US" sz="5000">
                <a:solidFill>
                  <a:schemeClr val="dk1"/>
                </a:solidFill>
                <a:latin typeface="Calibri"/>
                <a:ea typeface="Calibri"/>
                <a:cs typeface="Calibri"/>
                <a:sym typeface="Calibri"/>
              </a:rPr>
              <a:t>Trigonometric Parallaxes of High-mass Star-Forming Regions: Our View of the Milky Way</a:t>
            </a:r>
            <a:r>
              <a:rPr lang="en-US" sz="5000">
                <a:solidFill>
                  <a:schemeClr val="dk1"/>
                </a:solidFill>
                <a:latin typeface="Calibri"/>
                <a:ea typeface="Calibri"/>
                <a:cs typeface="Calibri"/>
                <a:sym typeface="Calibri"/>
              </a:rPr>
              <a:t>, plotted in </a:t>
            </a:r>
            <a:r>
              <a:rPr b="1" lang="en-US" sz="5000">
                <a:solidFill>
                  <a:schemeClr val="dk1"/>
                </a:solidFill>
                <a:latin typeface="Calibri"/>
                <a:ea typeface="Calibri"/>
                <a:cs typeface="Calibri"/>
                <a:sym typeface="Calibri"/>
              </a:rPr>
              <a:t>Figure 1</a:t>
            </a:r>
            <a:r>
              <a:rPr lang="en-US" sz="5000">
                <a:solidFill>
                  <a:schemeClr val="dk1"/>
                </a:solidFill>
                <a:latin typeface="Calibri"/>
                <a:ea typeface="Calibri"/>
                <a:cs typeface="Calibri"/>
                <a:sym typeface="Calibri"/>
              </a:rPr>
              <a:t>, (Reid et. al. 2019), stellar objects found within separate arms of the Milky Way are analyzed and compiled to assist in outlining, shaping, and modeling the overall spiral structure of the galaxy.</a:t>
            </a:r>
            <a:endParaRPr sz="5000">
              <a:solidFill>
                <a:schemeClr val="dk1"/>
              </a:solidFill>
              <a:latin typeface="Calibri"/>
              <a:ea typeface="Calibri"/>
              <a:cs typeface="Calibri"/>
              <a:sym typeface="Calibri"/>
            </a:endParaRPr>
          </a:p>
          <a:p>
            <a:pPr indent="-546100" lvl="0" marL="457200" rtl="0" algn="just">
              <a:spcBef>
                <a:spcPts val="1000"/>
              </a:spcBef>
              <a:spcAft>
                <a:spcPts val="1000"/>
              </a:spcAft>
              <a:buClr>
                <a:schemeClr val="dk1"/>
              </a:buClr>
              <a:buSzPts val="5000"/>
              <a:buFont typeface="Calibri"/>
              <a:buChar char="●"/>
            </a:pPr>
            <a:r>
              <a:rPr lang="en-US" sz="5000">
                <a:solidFill>
                  <a:schemeClr val="dk1"/>
                </a:solidFill>
                <a:latin typeface="Calibri"/>
                <a:ea typeface="Calibri"/>
                <a:cs typeface="Calibri"/>
                <a:sym typeface="Calibri"/>
              </a:rPr>
              <a:t>By using Gaia’s Data Release 3 (GDR3), data from </a:t>
            </a:r>
            <a:r>
              <a:rPr b="1" lang="en-US" sz="5000">
                <a:solidFill>
                  <a:schemeClr val="dk1"/>
                </a:solidFill>
                <a:latin typeface="Calibri"/>
                <a:ea typeface="Calibri"/>
                <a:cs typeface="Calibri"/>
                <a:sym typeface="Calibri"/>
              </a:rPr>
              <a:t>Figure 1</a:t>
            </a:r>
            <a:r>
              <a:rPr lang="en-US" sz="5000">
                <a:solidFill>
                  <a:schemeClr val="dk1"/>
                </a:solidFill>
                <a:latin typeface="Calibri"/>
                <a:ea typeface="Calibri"/>
                <a:cs typeface="Calibri"/>
                <a:sym typeface="Calibri"/>
              </a:rPr>
              <a:t>, Microsoft Excel, and a created ADQL query, a 3D cone search was performed around masers to locate points in three of the Milky Way’s spiral arms: Outer-Norma, Crux-Scutum, and Carina-Sagittarius. </a:t>
            </a:r>
            <a:endParaRPr sz="5000">
              <a:solidFill>
                <a:schemeClr val="dk1"/>
              </a:solidFill>
              <a:latin typeface="Calibri"/>
              <a:ea typeface="Calibri"/>
              <a:cs typeface="Calibri"/>
              <a:sym typeface="Calibri"/>
            </a:endParaRPr>
          </a:p>
        </p:txBody>
      </p:sp>
      <p:sp>
        <p:nvSpPr>
          <p:cNvPr id="60" name="Google Shape;60;g1e0fb27916b_0_1"/>
          <p:cNvSpPr txBox="1"/>
          <p:nvPr/>
        </p:nvSpPr>
        <p:spPr>
          <a:xfrm>
            <a:off x="15722813" y="36180825"/>
            <a:ext cx="13615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latin typeface="Calibri"/>
                <a:ea typeface="Calibri"/>
                <a:cs typeface="Calibri"/>
                <a:sym typeface="Calibri"/>
              </a:rPr>
              <a:t>Figure 2: </a:t>
            </a:r>
            <a:r>
              <a:rPr lang="en-US" sz="4800">
                <a:latin typeface="Calibri"/>
                <a:ea typeface="Calibri"/>
                <a:cs typeface="Calibri"/>
                <a:sym typeface="Calibri"/>
              </a:rPr>
              <a:t>Outer-Norma points per maser. Max: 5727, Aver: 650, Total: 14960. 1 maser found with 0 output.</a:t>
            </a:r>
            <a:endParaRPr sz="4800">
              <a:latin typeface="Calibri"/>
              <a:ea typeface="Calibri"/>
              <a:cs typeface="Calibri"/>
              <a:sym typeface="Calibri"/>
            </a:endParaRPr>
          </a:p>
        </p:txBody>
      </p:sp>
      <p:sp>
        <p:nvSpPr>
          <p:cNvPr id="61" name="Google Shape;61;g1e0fb27916b_0_1"/>
          <p:cNvSpPr txBox="1"/>
          <p:nvPr/>
        </p:nvSpPr>
        <p:spPr>
          <a:xfrm>
            <a:off x="29562925" y="26370825"/>
            <a:ext cx="138789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latin typeface="Calibri"/>
                <a:ea typeface="Calibri"/>
                <a:cs typeface="Calibri"/>
                <a:sym typeface="Calibri"/>
              </a:rPr>
              <a:t>Figure 3: </a:t>
            </a:r>
            <a:r>
              <a:rPr lang="en-US" sz="4800">
                <a:latin typeface="Calibri"/>
                <a:ea typeface="Calibri"/>
                <a:cs typeface="Calibri"/>
                <a:sym typeface="Calibri"/>
              </a:rPr>
              <a:t>Crux-Scutum points per maser. Max: 10247, Aver: 1684, Total: 70753. 0 masers found with 0 output.</a:t>
            </a:r>
            <a:endParaRPr sz="4800">
              <a:latin typeface="Calibri"/>
              <a:ea typeface="Calibri"/>
              <a:cs typeface="Calibri"/>
              <a:sym typeface="Calibri"/>
            </a:endParaRPr>
          </a:p>
        </p:txBody>
      </p:sp>
      <p:sp>
        <p:nvSpPr>
          <p:cNvPr id="62" name="Google Shape;62;g1e0fb27916b_0_1"/>
          <p:cNvSpPr txBox="1"/>
          <p:nvPr/>
        </p:nvSpPr>
        <p:spPr>
          <a:xfrm>
            <a:off x="29528875" y="15634450"/>
            <a:ext cx="136155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latin typeface="Calibri"/>
                <a:ea typeface="Calibri"/>
                <a:cs typeface="Calibri"/>
                <a:sym typeface="Calibri"/>
              </a:rPr>
              <a:t>Figure 4: </a:t>
            </a:r>
            <a:r>
              <a:rPr lang="en-US" sz="4800">
                <a:latin typeface="Calibri"/>
                <a:ea typeface="Calibri"/>
                <a:cs typeface="Calibri"/>
                <a:sym typeface="Calibri"/>
              </a:rPr>
              <a:t>Carina-Sagittarius points per maser. Max: 45810, Aver: 2340, Total: 91257. 10 masers found with 0 output.</a:t>
            </a:r>
            <a:endParaRPr sz="4800">
              <a:latin typeface="Calibri"/>
              <a:ea typeface="Calibri"/>
              <a:cs typeface="Calibri"/>
              <a:sym typeface="Calibri"/>
            </a:endParaRPr>
          </a:p>
        </p:txBody>
      </p:sp>
      <p:sp>
        <p:nvSpPr>
          <p:cNvPr id="63" name="Google Shape;63;g1e0fb27916b_0_1"/>
          <p:cNvSpPr txBox="1"/>
          <p:nvPr/>
        </p:nvSpPr>
        <p:spPr>
          <a:xfrm>
            <a:off x="1136138" y="27162300"/>
            <a:ext cx="13615500" cy="243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latin typeface="Calibri"/>
                <a:ea typeface="Calibri"/>
                <a:cs typeface="Calibri"/>
                <a:sym typeface="Calibri"/>
              </a:rPr>
              <a:t>Figure 1: </a:t>
            </a:r>
            <a:r>
              <a:rPr lang="en-US" sz="4800">
                <a:latin typeface="Calibri"/>
                <a:ea typeface="Calibri"/>
                <a:cs typeface="Calibri"/>
                <a:sym typeface="Calibri"/>
              </a:rPr>
              <a:t>D</a:t>
            </a:r>
            <a:r>
              <a:rPr lang="en-US" sz="4800">
                <a:latin typeface="Calibri"/>
                <a:ea typeface="Calibri"/>
                <a:cs typeface="Calibri"/>
                <a:sym typeface="Calibri"/>
              </a:rPr>
              <a:t>istribution of high-mass stellar regions within the Milky Way </a:t>
            </a:r>
            <a:r>
              <a:rPr lang="en-US" sz="5000">
                <a:solidFill>
                  <a:schemeClr val="dk1"/>
                </a:solidFill>
                <a:latin typeface="Calibri"/>
                <a:ea typeface="Calibri"/>
                <a:cs typeface="Calibri"/>
                <a:sym typeface="Calibri"/>
              </a:rPr>
              <a:t>(2019)</a:t>
            </a:r>
            <a:r>
              <a:rPr lang="en-US" sz="4800">
                <a:latin typeface="Calibri"/>
                <a:ea typeface="Calibri"/>
                <a:cs typeface="Calibri"/>
                <a:sym typeface="Calibri"/>
              </a:rPr>
              <a:t>.  </a:t>
            </a:r>
            <a:r>
              <a:rPr i="1" lang="en-US" sz="4800">
                <a:latin typeface="Calibri"/>
                <a:ea typeface="Calibri"/>
                <a:cs typeface="Calibri"/>
                <a:sym typeface="Calibri"/>
              </a:rPr>
              <a:t>[</a:t>
            </a:r>
            <a:r>
              <a:rPr i="1" lang="en-US" sz="4800">
                <a:solidFill>
                  <a:srgbClr val="FF0000"/>
                </a:solidFill>
                <a:latin typeface="Calibri"/>
                <a:ea typeface="Calibri"/>
                <a:cs typeface="Calibri"/>
                <a:sym typeface="Calibri"/>
              </a:rPr>
              <a:t>Red</a:t>
            </a:r>
            <a:r>
              <a:rPr i="1" lang="en-US" sz="4800">
                <a:latin typeface="Calibri"/>
                <a:ea typeface="Calibri"/>
                <a:cs typeface="Calibri"/>
                <a:sym typeface="Calibri"/>
              </a:rPr>
              <a:t>: Outer-Norma, </a:t>
            </a:r>
            <a:r>
              <a:rPr i="1" lang="en-US" sz="4800">
                <a:solidFill>
                  <a:srgbClr val="0000FF"/>
                </a:solidFill>
                <a:latin typeface="Calibri"/>
                <a:ea typeface="Calibri"/>
                <a:cs typeface="Calibri"/>
                <a:sym typeface="Calibri"/>
              </a:rPr>
              <a:t>Blue</a:t>
            </a:r>
            <a:r>
              <a:rPr i="1" lang="en-US" sz="4800">
                <a:latin typeface="Calibri"/>
                <a:ea typeface="Calibri"/>
                <a:cs typeface="Calibri"/>
                <a:sym typeface="Calibri"/>
              </a:rPr>
              <a:t>: Crux-Scutum,  </a:t>
            </a:r>
            <a:r>
              <a:rPr i="1" lang="en-US" sz="4800">
                <a:solidFill>
                  <a:srgbClr val="FF00FF"/>
                </a:solidFill>
                <a:latin typeface="Calibri"/>
                <a:ea typeface="Calibri"/>
                <a:cs typeface="Calibri"/>
                <a:sym typeface="Calibri"/>
              </a:rPr>
              <a:t>Purple</a:t>
            </a:r>
            <a:r>
              <a:rPr i="1" lang="en-US" sz="4800">
                <a:latin typeface="Calibri"/>
                <a:ea typeface="Calibri"/>
                <a:cs typeface="Calibri"/>
                <a:sym typeface="Calibri"/>
              </a:rPr>
              <a:t>: Carina Sagittarius]</a:t>
            </a:r>
            <a:endParaRPr i="1" sz="4800">
              <a:latin typeface="Calibri"/>
              <a:ea typeface="Calibri"/>
              <a:cs typeface="Calibri"/>
              <a:sym typeface="Calibri"/>
            </a:endParaRPr>
          </a:p>
        </p:txBody>
      </p:sp>
      <p:pic>
        <p:nvPicPr>
          <p:cNvPr id="64" name="Google Shape;64;g1e0fb27916b_0_1"/>
          <p:cNvPicPr preferRelativeResize="0"/>
          <p:nvPr/>
        </p:nvPicPr>
        <p:blipFill>
          <a:blip r:embed="rId7">
            <a:alphaModFix/>
          </a:blip>
          <a:stretch>
            <a:fillRect/>
          </a:stretch>
        </p:blipFill>
        <p:spPr>
          <a:xfrm>
            <a:off x="15903388" y="27467100"/>
            <a:ext cx="13297843" cy="8713723"/>
          </a:xfrm>
          <a:prstGeom prst="rect">
            <a:avLst/>
          </a:prstGeom>
          <a:noFill/>
          <a:ln>
            <a:noFill/>
          </a:ln>
        </p:spPr>
      </p:pic>
      <p:pic>
        <p:nvPicPr>
          <p:cNvPr id="65" name="Google Shape;65;g1e0fb27916b_0_1"/>
          <p:cNvPicPr preferRelativeResize="0"/>
          <p:nvPr/>
        </p:nvPicPr>
        <p:blipFill>
          <a:blip r:embed="rId8">
            <a:alphaModFix/>
          </a:blip>
          <a:stretch>
            <a:fillRect/>
          </a:stretch>
        </p:blipFill>
        <p:spPr>
          <a:xfrm>
            <a:off x="30019188" y="17980048"/>
            <a:ext cx="12966374" cy="8502852"/>
          </a:xfrm>
          <a:prstGeom prst="rect">
            <a:avLst/>
          </a:prstGeom>
          <a:noFill/>
          <a:ln>
            <a:noFill/>
          </a:ln>
        </p:spPr>
      </p:pic>
      <p:pic>
        <p:nvPicPr>
          <p:cNvPr id="66" name="Google Shape;66;g1e0fb27916b_0_1"/>
          <p:cNvPicPr preferRelativeResize="0"/>
          <p:nvPr/>
        </p:nvPicPr>
        <p:blipFill>
          <a:blip r:embed="rId9">
            <a:alphaModFix/>
          </a:blip>
          <a:stretch>
            <a:fillRect/>
          </a:stretch>
        </p:blipFill>
        <p:spPr>
          <a:xfrm>
            <a:off x="29528863" y="6933708"/>
            <a:ext cx="13297848" cy="8700741"/>
          </a:xfrm>
          <a:prstGeom prst="rect">
            <a:avLst/>
          </a:prstGeom>
          <a:noFill/>
          <a:ln>
            <a:noFill/>
          </a:ln>
        </p:spPr>
      </p:pic>
      <p:sp>
        <p:nvSpPr>
          <p:cNvPr id="67" name="Google Shape;67;g1e0fb27916b_0_1"/>
          <p:cNvSpPr txBox="1"/>
          <p:nvPr/>
        </p:nvSpPr>
        <p:spPr>
          <a:xfrm>
            <a:off x="982625" y="30303500"/>
            <a:ext cx="14142300" cy="7881000"/>
          </a:xfrm>
          <a:prstGeom prst="rect">
            <a:avLst/>
          </a:prstGeom>
          <a:noFill/>
          <a:ln>
            <a:noFill/>
          </a:ln>
        </p:spPr>
        <p:txBody>
          <a:bodyPr anchorCtr="0" anchor="t" bIns="91425" lIns="91425" spcFirstLastPara="1" rIns="91425" wrap="square" tIns="91425">
            <a:spAutoFit/>
          </a:bodyPr>
          <a:lstStyle/>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Microsoft </a:t>
            </a:r>
            <a:r>
              <a:rPr lang="en-US" sz="5000">
                <a:solidFill>
                  <a:schemeClr val="dk1"/>
                </a:solidFill>
                <a:latin typeface="Calibri"/>
                <a:ea typeface="Calibri"/>
                <a:cs typeface="Calibri"/>
                <a:sym typeface="Calibri"/>
              </a:rPr>
              <a:t>Excel was used for all numerical calculations, including converting the masers into units that GDR3 can </a:t>
            </a:r>
            <a:r>
              <a:rPr lang="en-US" sz="5000">
                <a:solidFill>
                  <a:schemeClr val="dk1"/>
                </a:solidFill>
                <a:latin typeface="Calibri"/>
                <a:ea typeface="Calibri"/>
                <a:cs typeface="Calibri"/>
                <a:sym typeface="Calibri"/>
              </a:rPr>
              <a:t>recognize, calculating the size for the 3D cone search, which is calculated from the parallax of each maser, and all error analysis. </a:t>
            </a:r>
            <a:endParaRPr sz="5000">
              <a:solidFill>
                <a:schemeClr val="dk1"/>
              </a:solidFill>
              <a:latin typeface="Calibri"/>
              <a:ea typeface="Calibri"/>
              <a:cs typeface="Calibri"/>
              <a:sym typeface="Calibri"/>
            </a:endParaRPr>
          </a:p>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A .csv file was exported and uploaded into Gaia’s database, where the columns could be designated. </a:t>
            </a:r>
            <a:endParaRPr sz="5000">
              <a:solidFill>
                <a:schemeClr val="dk1"/>
              </a:solidFill>
              <a:latin typeface="Calibri"/>
              <a:ea typeface="Calibri"/>
              <a:cs typeface="Calibri"/>
              <a:sym typeface="Calibri"/>
            </a:endParaRPr>
          </a:p>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Two ADQL queries were written, the first which performed a general 2D circular search around the masers. </a:t>
            </a:r>
            <a:endParaRPr sz="5000">
              <a:solidFill>
                <a:schemeClr val="dk1"/>
              </a:solidFill>
              <a:latin typeface="Calibri"/>
              <a:ea typeface="Calibri"/>
              <a:cs typeface="Calibri"/>
              <a:sym typeface="Calibri"/>
            </a:endParaRPr>
          </a:p>
        </p:txBody>
      </p:sp>
      <p:pic>
        <p:nvPicPr>
          <p:cNvPr id="68" name="Google Shape;68;g1e0fb27916b_0_1"/>
          <p:cNvPicPr preferRelativeResize="0"/>
          <p:nvPr/>
        </p:nvPicPr>
        <p:blipFill>
          <a:blip r:embed="rId10">
            <a:alphaModFix/>
          </a:blip>
          <a:stretch>
            <a:fillRect/>
          </a:stretch>
        </p:blipFill>
        <p:spPr>
          <a:xfrm>
            <a:off x="30266112" y="28650176"/>
            <a:ext cx="12472550" cy="7301276"/>
          </a:xfrm>
          <a:prstGeom prst="rect">
            <a:avLst/>
          </a:prstGeom>
          <a:noFill/>
          <a:ln>
            <a:noFill/>
          </a:ln>
        </p:spPr>
      </p:pic>
      <p:sp>
        <p:nvSpPr>
          <p:cNvPr id="69" name="Google Shape;69;g1e0fb27916b_0_1"/>
          <p:cNvSpPr txBox="1"/>
          <p:nvPr/>
        </p:nvSpPr>
        <p:spPr>
          <a:xfrm>
            <a:off x="30019225" y="35811363"/>
            <a:ext cx="129663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latin typeface="Calibri"/>
                <a:ea typeface="Calibri"/>
                <a:cs typeface="Calibri"/>
                <a:sym typeface="Calibri"/>
              </a:rPr>
              <a:t>Figure 5: </a:t>
            </a:r>
            <a:r>
              <a:rPr lang="en-US" sz="4800">
                <a:latin typeface="Calibri"/>
                <a:ea typeface="Calibri"/>
                <a:cs typeface="Calibri"/>
                <a:sym typeface="Calibri"/>
              </a:rPr>
              <a:t>Histogram of t</a:t>
            </a:r>
            <a:r>
              <a:rPr lang="en-US" sz="4800">
                <a:latin typeface="Calibri"/>
                <a:ea typeface="Calibri"/>
                <a:cs typeface="Calibri"/>
                <a:sym typeface="Calibri"/>
              </a:rPr>
              <a:t>he </a:t>
            </a:r>
            <a:r>
              <a:rPr lang="en-US" sz="4800">
                <a:latin typeface="Calibri"/>
                <a:ea typeface="Calibri"/>
                <a:cs typeface="Calibri"/>
                <a:sym typeface="Calibri"/>
              </a:rPr>
              <a:t>parallax measurements for outputs of one maser from C</a:t>
            </a:r>
            <a:r>
              <a:rPr lang="en-US" sz="4800">
                <a:latin typeface="Calibri"/>
                <a:ea typeface="Calibri"/>
                <a:cs typeface="Calibri"/>
                <a:sym typeface="Calibri"/>
              </a:rPr>
              <a:t>rux-Scutum. The orange line represents the parallax of the maser.</a:t>
            </a:r>
            <a:endParaRPr sz="4800">
              <a:latin typeface="Calibri"/>
              <a:ea typeface="Calibri"/>
              <a:cs typeface="Calibri"/>
              <a:sym typeface="Calibri"/>
            </a:endParaRPr>
          </a:p>
        </p:txBody>
      </p:sp>
      <p:sp>
        <p:nvSpPr>
          <p:cNvPr id="70" name="Google Shape;70;g1e0fb27916b_0_1"/>
          <p:cNvSpPr txBox="1"/>
          <p:nvPr/>
        </p:nvSpPr>
        <p:spPr>
          <a:xfrm rot="-5400000">
            <a:off x="3704525" y="24055325"/>
            <a:ext cx="1241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Y (kpc)</a:t>
            </a:r>
            <a:endParaRPr sz="3000">
              <a:latin typeface="Calibri"/>
              <a:ea typeface="Calibri"/>
              <a:cs typeface="Calibri"/>
              <a:sym typeface="Calibri"/>
            </a:endParaRPr>
          </a:p>
        </p:txBody>
      </p:sp>
      <p:sp>
        <p:nvSpPr>
          <p:cNvPr id="71" name="Google Shape;71;g1e0fb27916b_0_1"/>
          <p:cNvSpPr txBox="1"/>
          <p:nvPr/>
        </p:nvSpPr>
        <p:spPr>
          <a:xfrm>
            <a:off x="4868775" y="25565850"/>
            <a:ext cx="1241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X</a:t>
            </a:r>
            <a:r>
              <a:rPr lang="en-US" sz="3000">
                <a:latin typeface="Calibri"/>
                <a:ea typeface="Calibri"/>
                <a:cs typeface="Calibri"/>
                <a:sym typeface="Calibri"/>
              </a:rPr>
              <a:t> (kpc)</a:t>
            </a:r>
            <a:endParaRPr sz="3000">
              <a:latin typeface="Calibri"/>
              <a:ea typeface="Calibri"/>
              <a:cs typeface="Calibri"/>
              <a:sym typeface="Calibri"/>
            </a:endParaRPr>
          </a:p>
        </p:txBody>
      </p:sp>
      <p:sp>
        <p:nvSpPr>
          <p:cNvPr id="72" name="Google Shape;72;g1e0fb27916b_0_1"/>
          <p:cNvSpPr txBox="1"/>
          <p:nvPr/>
        </p:nvSpPr>
        <p:spPr>
          <a:xfrm>
            <a:off x="18545929" y="7103050"/>
            <a:ext cx="71343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u="sng"/>
              <a:t>Methods (Cont.)</a:t>
            </a:r>
            <a:endParaRPr b="1" sz="6000" u="sng"/>
          </a:p>
        </p:txBody>
      </p:sp>
      <p:sp>
        <p:nvSpPr>
          <p:cNvPr id="73" name="Google Shape;73;g1e0fb27916b_0_1"/>
          <p:cNvSpPr txBox="1"/>
          <p:nvPr/>
        </p:nvSpPr>
        <p:spPr>
          <a:xfrm>
            <a:off x="15394388" y="8211250"/>
            <a:ext cx="13782000" cy="10959300"/>
          </a:xfrm>
          <a:prstGeom prst="rect">
            <a:avLst/>
          </a:prstGeom>
          <a:noFill/>
          <a:ln>
            <a:noFill/>
          </a:ln>
        </p:spPr>
        <p:txBody>
          <a:bodyPr anchorCtr="0" anchor="t" bIns="91425" lIns="91425" spcFirstLastPara="1" rIns="91425" wrap="square" tIns="91425">
            <a:spAutoFit/>
          </a:bodyPr>
          <a:lstStyle/>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The second query written searched a spherical region around each maser (radius of 120 pc) and the output results were exported to do data analysis.</a:t>
            </a:r>
            <a:endParaRPr sz="5000">
              <a:solidFill>
                <a:schemeClr val="dk1"/>
              </a:solidFill>
              <a:latin typeface="Calibri"/>
              <a:ea typeface="Calibri"/>
              <a:cs typeface="Calibri"/>
              <a:sym typeface="Calibri"/>
            </a:endParaRPr>
          </a:p>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Excel was utilized to create histograms for each arm that displays the number of sources found per each maser input from the 3D query in GDR3, which can be seen in </a:t>
            </a:r>
            <a:r>
              <a:rPr b="1" lang="en-US" sz="5000">
                <a:solidFill>
                  <a:schemeClr val="dk1"/>
                </a:solidFill>
                <a:latin typeface="Calibri"/>
                <a:ea typeface="Calibri"/>
                <a:cs typeface="Calibri"/>
                <a:sym typeface="Calibri"/>
              </a:rPr>
              <a:t>Figures 2, 3, </a:t>
            </a:r>
            <a:r>
              <a:rPr lang="en-US" sz="5000">
                <a:solidFill>
                  <a:schemeClr val="dk1"/>
                </a:solidFill>
                <a:latin typeface="Calibri"/>
                <a:ea typeface="Calibri"/>
                <a:cs typeface="Calibri"/>
                <a:sym typeface="Calibri"/>
              </a:rPr>
              <a:t>and </a:t>
            </a:r>
            <a:r>
              <a:rPr b="1" lang="en-US" sz="5000">
                <a:solidFill>
                  <a:schemeClr val="dk1"/>
                </a:solidFill>
                <a:latin typeface="Calibri"/>
                <a:ea typeface="Calibri"/>
                <a:cs typeface="Calibri"/>
                <a:sym typeface="Calibri"/>
              </a:rPr>
              <a:t>4</a:t>
            </a:r>
            <a:r>
              <a:rPr lang="en-US" sz="5000">
                <a:solidFill>
                  <a:schemeClr val="dk1"/>
                </a:solidFill>
                <a:latin typeface="Calibri"/>
                <a:ea typeface="Calibri"/>
                <a:cs typeface="Calibri"/>
                <a:sym typeface="Calibri"/>
              </a:rPr>
              <a:t>. </a:t>
            </a:r>
            <a:endParaRPr sz="5000">
              <a:solidFill>
                <a:schemeClr val="dk1"/>
              </a:solidFill>
              <a:latin typeface="Calibri"/>
              <a:ea typeface="Calibri"/>
              <a:cs typeface="Calibri"/>
              <a:sym typeface="Calibri"/>
            </a:endParaRPr>
          </a:p>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For each maser point, specifically for those with many points, a histogram  of parallax measurements was created with a vertical line marking where the maser-parallax is shown (</a:t>
            </a:r>
            <a:r>
              <a:rPr b="1" lang="en-US" sz="5000">
                <a:solidFill>
                  <a:schemeClr val="dk1"/>
                </a:solidFill>
                <a:latin typeface="Calibri"/>
                <a:ea typeface="Calibri"/>
                <a:cs typeface="Calibri"/>
                <a:sym typeface="Calibri"/>
              </a:rPr>
              <a:t>Figure 5</a:t>
            </a:r>
            <a:r>
              <a:rPr lang="en-US" sz="5000">
                <a:solidFill>
                  <a:schemeClr val="dk1"/>
                </a:solidFill>
                <a:latin typeface="Calibri"/>
                <a:ea typeface="Calibri"/>
                <a:cs typeface="Calibri"/>
                <a:sym typeface="Calibri"/>
              </a:rPr>
              <a:t>).</a:t>
            </a:r>
            <a:endParaRPr sz="5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5000">
              <a:latin typeface="Calibri"/>
              <a:ea typeface="Calibri"/>
              <a:cs typeface="Calibri"/>
              <a:sym typeface="Calibri"/>
            </a:endParaRPr>
          </a:p>
        </p:txBody>
      </p:sp>
      <p:sp>
        <p:nvSpPr>
          <p:cNvPr id="74" name="Google Shape;74;g1e0fb27916b_0_1"/>
          <p:cNvSpPr txBox="1"/>
          <p:nvPr/>
        </p:nvSpPr>
        <p:spPr>
          <a:xfrm>
            <a:off x="15695025" y="19844275"/>
            <a:ext cx="13297800" cy="7416000"/>
          </a:xfrm>
          <a:prstGeom prst="rect">
            <a:avLst/>
          </a:prstGeom>
          <a:noFill/>
          <a:ln>
            <a:noFill/>
          </a:ln>
        </p:spPr>
        <p:txBody>
          <a:bodyPr anchorCtr="0" anchor="t" bIns="91425" lIns="91425" spcFirstLastPara="1" rIns="91425" wrap="square" tIns="91425">
            <a:spAutoFit/>
          </a:bodyPr>
          <a:lstStyle/>
          <a:p>
            <a:pPr indent="-546100" lvl="0" marL="457200" rtl="0" algn="just">
              <a:lnSpc>
                <a:spcPct val="107916"/>
              </a:lnSpc>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An ADQL query performed a 3D spherical search around the masers found in the spiral arms Outer-Norma, Crux-Scutum &amp; </a:t>
            </a:r>
            <a:r>
              <a:rPr lang="en-US" sz="5000">
                <a:solidFill>
                  <a:schemeClr val="dk1"/>
                </a:solidFill>
                <a:latin typeface="Calibri"/>
                <a:ea typeface="Calibri"/>
                <a:cs typeface="Calibri"/>
                <a:sym typeface="Calibri"/>
              </a:rPr>
              <a:t>Carina-Sagittarius.</a:t>
            </a:r>
            <a:endParaRPr sz="5000">
              <a:solidFill>
                <a:schemeClr val="dk1"/>
              </a:solidFill>
              <a:latin typeface="Calibri"/>
              <a:ea typeface="Calibri"/>
              <a:cs typeface="Calibri"/>
              <a:sym typeface="Calibri"/>
            </a:endParaRPr>
          </a:p>
          <a:p>
            <a:pPr indent="-546100" lvl="0" marL="457200" rtl="0" algn="just">
              <a:lnSpc>
                <a:spcPct val="107916"/>
              </a:lnSpc>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Histograms were produced to show the distribution of sources found around each maser. </a:t>
            </a:r>
            <a:endParaRPr sz="5000">
              <a:solidFill>
                <a:schemeClr val="dk1"/>
              </a:solidFill>
              <a:latin typeface="Calibri"/>
              <a:ea typeface="Calibri"/>
              <a:cs typeface="Calibri"/>
              <a:sym typeface="Calibri"/>
            </a:endParaRPr>
          </a:p>
          <a:p>
            <a:pPr indent="-546100" lvl="0" marL="457200" rtl="0" algn="just">
              <a:spcBef>
                <a:spcPts val="0"/>
              </a:spcBef>
              <a:spcAft>
                <a:spcPts val="0"/>
              </a:spcAft>
              <a:buClr>
                <a:schemeClr val="dk1"/>
              </a:buClr>
              <a:buSzPts val="5000"/>
              <a:buFont typeface="Calibri"/>
              <a:buChar char="●"/>
            </a:pPr>
            <a:r>
              <a:rPr lang="en-US" sz="5000">
                <a:solidFill>
                  <a:schemeClr val="dk1"/>
                </a:solidFill>
                <a:latin typeface="Calibri"/>
                <a:ea typeface="Calibri"/>
                <a:cs typeface="Calibri"/>
                <a:sym typeface="Calibri"/>
              </a:rPr>
              <a:t>The combined data found during this research will be used in the future to plot a top-down distribution of the found sources in each arm. </a:t>
            </a:r>
            <a:endParaRPr sz="5000">
              <a:solidFill>
                <a:schemeClr val="dk1"/>
              </a:solidFill>
              <a:latin typeface="Calibri"/>
              <a:ea typeface="Calibri"/>
              <a:cs typeface="Calibri"/>
              <a:sym typeface="Calibri"/>
            </a:endParaRPr>
          </a:p>
          <a:p>
            <a:pPr indent="0" lvl="0" marL="0" rtl="0" algn="l">
              <a:spcBef>
                <a:spcPts val="0"/>
              </a:spcBef>
              <a:spcAft>
                <a:spcPts val="0"/>
              </a:spcAft>
              <a:buNone/>
            </a:pPr>
            <a:r>
              <a:t/>
            </a:r>
            <a:endParaRPr sz="5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