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8"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9"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 d="100"/>
          <a:sy n="20" d="100"/>
        </p:scale>
        <p:origin x="1090" y="-802"/>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245057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2">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400" y="1410538"/>
            <a:ext cx="27352252" cy="5014950"/>
          </a:xfrm>
          <a:prstGeom prst="rect">
            <a:avLst/>
          </a:prstGeom>
          <a:noFill/>
          <a:ln>
            <a:noFill/>
          </a:ln>
        </p:spPr>
        <p:txBody>
          <a:bodyPr spcFirstLastPara="1" wrap="square" lIns="89675" tIns="44825" rIns="89675" bIns="44825" anchor="t" anchorCtr="0">
            <a:spAutoFit/>
          </a:bodyPr>
          <a:lstStyle/>
          <a:p>
            <a:pPr algn="ctr"/>
            <a:r>
              <a:rPr lang="en-US" sz="8000" b="1">
                <a:solidFill>
                  <a:schemeClr val="dk1"/>
                </a:solidFill>
                <a:latin typeface="Calibri"/>
                <a:cs typeface="Calibri"/>
                <a:sym typeface="Calibri"/>
              </a:rPr>
              <a:t>Smart Hospital Mattress for Improved Patient Care and Comfort</a:t>
            </a:r>
            <a:endParaRPr lang="en-US">
              <a:solidFill>
                <a:schemeClr val="dk1"/>
              </a:solidFill>
            </a:endParaRPr>
          </a:p>
          <a:p>
            <a:pPr algn="ctr"/>
            <a:r>
              <a:rPr lang="en-US" sz="6600" b="1">
                <a:solidFill>
                  <a:schemeClr val="dk1"/>
                </a:solidFill>
                <a:latin typeface="Calibri"/>
                <a:cs typeface="Calibri"/>
              </a:rPr>
              <a:t>Katelyn Canedo, Alexis Haley, </a:t>
            </a:r>
            <a:r>
              <a:rPr lang="en-US" sz="6600" b="1" err="1">
                <a:solidFill>
                  <a:schemeClr val="dk1"/>
                </a:solidFill>
                <a:latin typeface="Calibri"/>
                <a:cs typeface="Calibri"/>
              </a:rPr>
              <a:t>Aveisha</a:t>
            </a:r>
            <a:r>
              <a:rPr lang="en-US" sz="6600" b="1">
                <a:solidFill>
                  <a:schemeClr val="dk1"/>
                </a:solidFill>
                <a:latin typeface="Calibri"/>
                <a:cs typeface="Calibri"/>
              </a:rPr>
              <a:t> Maharaj, Kayla Mastin, and Marko </a:t>
            </a:r>
            <a:r>
              <a:rPr lang="en-US" sz="6600" b="1" err="1">
                <a:solidFill>
                  <a:schemeClr val="dk1"/>
                </a:solidFill>
                <a:latin typeface="Calibri"/>
                <a:cs typeface="Calibri"/>
              </a:rPr>
              <a:t>Vukasinovic</a:t>
            </a:r>
            <a:endParaRPr lang="en-US" sz="6600" b="1">
              <a:solidFill>
                <a:schemeClr val="dk1"/>
              </a:solidFill>
              <a:latin typeface="Calibri"/>
              <a:cs typeface="Calibri"/>
            </a:endParaRPr>
          </a:p>
          <a:p>
            <a:pPr algn="ctr"/>
            <a:r>
              <a:rPr lang="en-US" sz="5400" b="1" i="0" u="none" strike="noStrike" cap="none">
                <a:solidFill>
                  <a:schemeClr val="dk1"/>
                </a:solidFill>
                <a:latin typeface="Calibri"/>
                <a:ea typeface="Calibri"/>
                <a:cs typeface="Calibri"/>
                <a:sym typeface="Calibri"/>
              </a:rPr>
              <a:t>Faculty Advisor</a:t>
            </a:r>
            <a:r>
              <a:rPr lang="en-US" sz="5400" b="1">
                <a:solidFill>
                  <a:schemeClr val="dk1"/>
                </a:solidFill>
                <a:latin typeface="Calibri"/>
                <a:ea typeface="Calibri"/>
                <a:cs typeface="Calibri"/>
                <a:sym typeface="Calibri"/>
              </a:rPr>
              <a:t>:</a:t>
            </a:r>
            <a:r>
              <a:rPr lang="en-US" sz="5400" b="1" i="0" u="none" strike="noStrike" cap="none">
                <a:solidFill>
                  <a:schemeClr val="dk1"/>
                </a:solidFill>
                <a:latin typeface="Calibri"/>
                <a:ea typeface="Calibri"/>
                <a:cs typeface="Calibri"/>
                <a:sym typeface="Calibri"/>
              </a:rPr>
              <a:t> </a:t>
            </a:r>
            <a:r>
              <a:rPr lang="en-US" sz="5400" b="1">
                <a:solidFill>
                  <a:schemeClr val="dk1"/>
                </a:solidFill>
                <a:latin typeface="Calibri"/>
                <a:ea typeface="Calibri"/>
                <a:cs typeface="Calibri"/>
                <a:sym typeface="Calibri"/>
              </a:rPr>
              <a:t>Dr. Venkat K. Chivukula,</a:t>
            </a:r>
            <a:r>
              <a:rPr lang="en-US" sz="5400" b="1" i="0" u="none" strike="noStrike" cap="none">
                <a:solidFill>
                  <a:schemeClr val="dk1"/>
                </a:solidFill>
                <a:latin typeface="Calibri"/>
                <a:ea typeface="Calibri"/>
                <a:cs typeface="Calibri"/>
                <a:sym typeface="Calibri"/>
              </a:rPr>
              <a:t> Dept. </a:t>
            </a:r>
            <a:r>
              <a:rPr lang="en-US" sz="5400" b="1">
                <a:solidFill>
                  <a:schemeClr val="dk1"/>
                </a:solidFill>
                <a:latin typeface="Calibri"/>
                <a:ea typeface="Calibri"/>
                <a:cs typeface="Calibri"/>
                <a:sym typeface="Calibri"/>
              </a:rPr>
              <a:t>Of Biomedical and Chemical Engineering and Sciences,</a:t>
            </a:r>
            <a:r>
              <a:rPr lang="en-US" sz="5400" b="1" i="0" u="none" strike="noStrike" cap="none">
                <a:solidFill>
                  <a:schemeClr val="dk1"/>
                </a:solidFill>
                <a:latin typeface="Calibri"/>
                <a:ea typeface="Calibri"/>
                <a:cs typeface="Calibri"/>
                <a:sym typeface="Calibri"/>
              </a:rPr>
              <a:t> Florida Institute of Technology</a:t>
            </a:r>
            <a:endParaRPr sz="4800" b="1" i="0" u="none" strike="noStrike" cap="none">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pic>
        <p:nvPicPr>
          <p:cNvPr id="3" name="Google Shape;82;p2" descr="Logo&#10;&#10;Description automatically generated">
            <a:extLst>
              <a:ext uri="{FF2B5EF4-FFF2-40B4-BE49-F238E27FC236}">
                <a16:creationId xmlns:a16="http://schemas.microsoft.com/office/drawing/2014/main" id="{4E257465-60DD-47C1-A802-6E32890524A2}"/>
              </a:ext>
            </a:extLst>
          </p:cNvPr>
          <p:cNvPicPr preferRelativeResize="0"/>
          <p:nvPr/>
        </p:nvPicPr>
        <p:blipFill rotWithShape="1">
          <a:blip r:embed="rId3">
            <a:alphaModFix/>
          </a:blip>
          <a:srcRect/>
          <a:stretch/>
        </p:blipFill>
        <p:spPr>
          <a:xfrm>
            <a:off x="41474490" y="732103"/>
            <a:ext cx="1848466" cy="1828800"/>
          </a:xfrm>
          <a:prstGeom prst="rect">
            <a:avLst/>
          </a:prstGeom>
          <a:noFill/>
          <a:ln>
            <a:noFill/>
          </a:ln>
        </p:spPr>
      </p:pic>
      <p:pic>
        <p:nvPicPr>
          <p:cNvPr id="5" name="Google Shape;63;p2" descr="DNA">
            <a:extLst>
              <a:ext uri="{FF2B5EF4-FFF2-40B4-BE49-F238E27FC236}">
                <a16:creationId xmlns:a16="http://schemas.microsoft.com/office/drawing/2014/main" id="{07722319-4B4B-58E0-A6D9-1E4CA74FBEA6}"/>
              </a:ext>
            </a:extLst>
          </p:cNvPr>
          <p:cNvPicPr preferRelativeResize="0"/>
          <p:nvPr/>
        </p:nvPicPr>
        <p:blipFill rotWithShape="1">
          <a:blip r:embed="rId4">
            <a:alphaModFix/>
          </a:blip>
          <a:srcRect/>
          <a:stretch/>
        </p:blipFill>
        <p:spPr>
          <a:xfrm>
            <a:off x="37087878" y="731215"/>
            <a:ext cx="1828800" cy="1828800"/>
          </a:xfrm>
          <a:prstGeom prst="rect">
            <a:avLst/>
          </a:prstGeom>
          <a:noFill/>
          <a:ln>
            <a:noFill/>
          </a:ln>
        </p:spPr>
      </p:pic>
      <p:pic>
        <p:nvPicPr>
          <p:cNvPr id="4" name="Google Shape;102;p2">
            <a:extLst>
              <a:ext uri="{FF2B5EF4-FFF2-40B4-BE49-F238E27FC236}">
                <a16:creationId xmlns:a16="http://schemas.microsoft.com/office/drawing/2014/main" id="{100AEB54-B5C0-2B01-E650-AA9C2D2615C9}"/>
              </a:ext>
            </a:extLst>
          </p:cNvPr>
          <p:cNvPicPr preferRelativeResize="0"/>
          <p:nvPr/>
        </p:nvPicPr>
        <p:blipFill rotWithShape="1">
          <a:blip r:embed="rId5">
            <a:alphaModFix/>
          </a:blip>
          <a:srcRect/>
          <a:stretch/>
        </p:blipFill>
        <p:spPr>
          <a:xfrm>
            <a:off x="39250006" y="784287"/>
            <a:ext cx="1665840" cy="1828800"/>
          </a:xfrm>
          <a:prstGeom prst="rect">
            <a:avLst/>
          </a:prstGeom>
          <a:noFill/>
          <a:ln>
            <a:noFill/>
          </a:ln>
        </p:spPr>
      </p:pic>
      <p:sp>
        <p:nvSpPr>
          <p:cNvPr id="6" name="TextBox 5">
            <a:extLst>
              <a:ext uri="{FF2B5EF4-FFF2-40B4-BE49-F238E27FC236}">
                <a16:creationId xmlns:a16="http://schemas.microsoft.com/office/drawing/2014/main" id="{8BA6E3C4-869C-3023-025E-DA576EC89785}"/>
              </a:ext>
            </a:extLst>
          </p:cNvPr>
          <p:cNvSpPr txBox="1"/>
          <p:nvPr/>
        </p:nvSpPr>
        <p:spPr>
          <a:xfrm>
            <a:off x="2940583" y="7322948"/>
            <a:ext cx="885454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t>INTRODUCTION</a:t>
            </a:r>
          </a:p>
        </p:txBody>
      </p:sp>
      <p:sp>
        <p:nvSpPr>
          <p:cNvPr id="10" name="TextBox 9">
            <a:extLst>
              <a:ext uri="{FF2B5EF4-FFF2-40B4-BE49-F238E27FC236}">
                <a16:creationId xmlns:a16="http://schemas.microsoft.com/office/drawing/2014/main" id="{83FFB1A0-BD09-AA58-0D27-FFE0395AC4EF}"/>
              </a:ext>
            </a:extLst>
          </p:cNvPr>
          <p:cNvSpPr txBox="1"/>
          <p:nvPr/>
        </p:nvSpPr>
        <p:spPr>
          <a:xfrm>
            <a:off x="29275016" y="7322947"/>
            <a:ext cx="1381643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t>RESULTS</a:t>
            </a:r>
            <a:endParaRPr lang="en-US" b="1" dirty="0"/>
          </a:p>
        </p:txBody>
      </p:sp>
      <p:sp>
        <p:nvSpPr>
          <p:cNvPr id="11" name="TextBox 10">
            <a:extLst>
              <a:ext uri="{FF2B5EF4-FFF2-40B4-BE49-F238E27FC236}">
                <a16:creationId xmlns:a16="http://schemas.microsoft.com/office/drawing/2014/main" id="{929B5585-5D4C-B10A-A307-0BB624850056}"/>
              </a:ext>
            </a:extLst>
          </p:cNvPr>
          <p:cNvSpPr txBox="1"/>
          <p:nvPr/>
        </p:nvSpPr>
        <p:spPr>
          <a:xfrm>
            <a:off x="31762839" y="25602807"/>
            <a:ext cx="885454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t>CONCLUSION</a:t>
            </a:r>
            <a:endParaRPr lang="en-US" b="1" dirty="0"/>
          </a:p>
        </p:txBody>
      </p:sp>
      <p:sp>
        <p:nvSpPr>
          <p:cNvPr id="12" name="TextBox 11">
            <a:extLst>
              <a:ext uri="{FF2B5EF4-FFF2-40B4-BE49-F238E27FC236}">
                <a16:creationId xmlns:a16="http://schemas.microsoft.com/office/drawing/2014/main" id="{00EB3521-BA99-AD4A-EF7C-F50C85071C2E}"/>
              </a:ext>
            </a:extLst>
          </p:cNvPr>
          <p:cNvSpPr txBox="1"/>
          <p:nvPr/>
        </p:nvSpPr>
        <p:spPr>
          <a:xfrm>
            <a:off x="29444819" y="31663888"/>
            <a:ext cx="134768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t>ACKNOWLEDGEMENTS AND REFERENCES</a:t>
            </a:r>
            <a:endParaRPr lang="en-US" sz="1050" b="1" dirty="0"/>
          </a:p>
        </p:txBody>
      </p:sp>
      <p:sp>
        <p:nvSpPr>
          <p:cNvPr id="2" name="Google Shape;55;p1">
            <a:extLst>
              <a:ext uri="{FF2B5EF4-FFF2-40B4-BE49-F238E27FC236}">
                <a16:creationId xmlns:a16="http://schemas.microsoft.com/office/drawing/2014/main" id="{3FDDDF27-C8CB-7904-7A86-B32FD5A3AFAD}"/>
              </a:ext>
            </a:extLst>
          </p:cNvPr>
          <p:cNvSpPr txBox="1"/>
          <p:nvPr/>
        </p:nvSpPr>
        <p:spPr>
          <a:xfrm>
            <a:off x="1279588" y="8380067"/>
            <a:ext cx="12936354" cy="5262939"/>
          </a:xfrm>
          <a:prstGeom prst="rect">
            <a:avLst/>
          </a:prstGeom>
          <a:noFill/>
          <a:ln>
            <a:noFill/>
          </a:ln>
        </p:spPr>
        <p:txBody>
          <a:bodyPr spcFirstLastPara="1" wrap="square" lIns="91425" tIns="45700" rIns="91425" bIns="45700" anchor="t" anchorCtr="0">
            <a:spAutoFit/>
          </a:bodyPr>
          <a:lstStyle/>
          <a:p>
            <a:pPr algn="just">
              <a:buClr>
                <a:schemeClr val="dk1"/>
              </a:buClr>
              <a:buSzPts val="4800"/>
            </a:pPr>
            <a:r>
              <a:rPr lang="en-US" sz="4800" dirty="0">
                <a:latin typeface="Calibri"/>
                <a:cs typeface="Calibri"/>
              </a:rPr>
              <a:t>The backbone of </a:t>
            </a:r>
            <a:r>
              <a:rPr lang="en-US" sz="4800" b="0" i="0" dirty="0">
                <a:effectLst/>
                <a:latin typeface="Calibri"/>
                <a:cs typeface="Calibri"/>
              </a:rPr>
              <a:t>healthcare are nurses and their crucial role to patient care</a:t>
            </a:r>
            <a:r>
              <a:rPr lang="en-US" sz="4800" b="0" i="0" baseline="30000" dirty="0">
                <a:effectLst/>
                <a:latin typeface="Calibri"/>
                <a:cs typeface="Calibri"/>
              </a:rPr>
              <a:t>[1]</a:t>
            </a:r>
            <a:r>
              <a:rPr lang="en-US" sz="4800" b="0" i="0" dirty="0">
                <a:effectLst/>
                <a:latin typeface="Calibri"/>
                <a:cs typeface="Calibri"/>
              </a:rPr>
              <a:t>.  Most mortality rates have been linked to the </a:t>
            </a:r>
            <a:r>
              <a:rPr lang="en-US" sz="4800" dirty="0">
                <a:latin typeface="Calibri"/>
                <a:cs typeface="Calibri"/>
              </a:rPr>
              <a:t>variation</a:t>
            </a:r>
            <a:r>
              <a:rPr lang="en-US" sz="4800" b="0" i="0" dirty="0">
                <a:effectLst/>
                <a:latin typeface="Calibri"/>
                <a:cs typeface="Calibri"/>
              </a:rPr>
              <a:t> of nurse staff levels, especially in post operative care. A study in England found the probability of a surgical patient dying rises by 7% for every extra patient over four in a registered nurse's caseload</a:t>
            </a:r>
            <a:r>
              <a:rPr lang="en-US" sz="4800" baseline="30000" dirty="0">
                <a:latin typeface="Calibri"/>
                <a:cs typeface="Calibri"/>
              </a:rPr>
              <a:t>[2]</a:t>
            </a:r>
            <a:r>
              <a:rPr lang="en-US" sz="4800" b="0" i="0" dirty="0">
                <a:effectLst/>
                <a:latin typeface="Calibri"/>
                <a:cs typeface="Calibri"/>
              </a:rPr>
              <a:t>.</a:t>
            </a:r>
            <a:r>
              <a:rPr lang="en-US" sz="4800" dirty="0">
                <a:latin typeface="Calibri"/>
                <a:cs typeface="Calibri"/>
              </a:rPr>
              <a:t> </a:t>
            </a:r>
            <a:endParaRPr lang="en-US" sz="48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18F76673-DAB5-C6AE-51E9-75BBE2BD6207}"/>
              </a:ext>
            </a:extLst>
          </p:cNvPr>
          <p:cNvSpPr txBox="1"/>
          <p:nvPr/>
        </p:nvSpPr>
        <p:spPr>
          <a:xfrm>
            <a:off x="3320492" y="32494885"/>
            <a:ext cx="885454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t>ECONOMICS</a:t>
            </a:r>
            <a:endParaRPr lang="en-US"/>
          </a:p>
        </p:txBody>
      </p:sp>
      <p:sp>
        <p:nvSpPr>
          <p:cNvPr id="25" name="Google Shape;55;p1">
            <a:extLst>
              <a:ext uri="{FF2B5EF4-FFF2-40B4-BE49-F238E27FC236}">
                <a16:creationId xmlns:a16="http://schemas.microsoft.com/office/drawing/2014/main" id="{A9A48859-62BF-3ED5-6C6A-488E1D642156}"/>
              </a:ext>
            </a:extLst>
          </p:cNvPr>
          <p:cNvSpPr txBox="1"/>
          <p:nvPr/>
        </p:nvSpPr>
        <p:spPr>
          <a:xfrm>
            <a:off x="29628389" y="8433893"/>
            <a:ext cx="13123447" cy="4524275"/>
          </a:xfrm>
          <a:prstGeom prst="rect">
            <a:avLst/>
          </a:prstGeom>
          <a:noFill/>
          <a:ln>
            <a:noFill/>
          </a:ln>
        </p:spPr>
        <p:txBody>
          <a:bodyPr spcFirstLastPara="1" wrap="square" lIns="91425" tIns="45700" rIns="91425" bIns="45700" anchor="t" anchorCtr="0">
            <a:spAutoFit/>
          </a:bodyPr>
          <a:lstStyle/>
          <a:p>
            <a:pPr algn="just">
              <a:buClr>
                <a:schemeClr val="dk1"/>
              </a:buClr>
              <a:buSzPts val="4800"/>
            </a:pPr>
            <a:r>
              <a:rPr lang="en-US" sz="4800" dirty="0">
                <a:solidFill>
                  <a:schemeClr val="dk1"/>
                </a:solidFill>
                <a:latin typeface="Calibri"/>
                <a:cs typeface="Calibri"/>
                <a:sym typeface="Calibri"/>
              </a:rPr>
              <a:t>All sensors and devices were individually tested and compared to known sensing devices. Then, all components were placed within the mattress for final testing. The final test combined all previous validation forms to ensure sensors were working properly.</a:t>
            </a:r>
          </a:p>
        </p:txBody>
      </p:sp>
      <p:graphicFrame>
        <p:nvGraphicFramePr>
          <p:cNvPr id="28" name="Table 28">
            <a:extLst>
              <a:ext uri="{FF2B5EF4-FFF2-40B4-BE49-F238E27FC236}">
                <a16:creationId xmlns:a16="http://schemas.microsoft.com/office/drawing/2014/main" id="{B47528F8-78C1-F83F-E4B3-44CCBEA0EF3C}"/>
              </a:ext>
            </a:extLst>
          </p:cNvPr>
          <p:cNvGraphicFramePr>
            <a:graphicFrameLocks noGrp="1"/>
          </p:cNvGraphicFramePr>
          <p:nvPr>
            <p:extLst>
              <p:ext uri="{D42A27DB-BD31-4B8C-83A1-F6EECF244321}">
                <p14:modId xmlns:p14="http://schemas.microsoft.com/office/powerpoint/2010/main" val="3714292172"/>
              </p:ext>
            </p:extLst>
          </p:nvPr>
        </p:nvGraphicFramePr>
        <p:xfrm>
          <a:off x="1070646" y="33602881"/>
          <a:ext cx="13383051" cy="4473756"/>
        </p:xfrm>
        <a:graphic>
          <a:graphicData uri="http://schemas.openxmlformats.org/drawingml/2006/table">
            <a:tbl>
              <a:tblPr firstRow="1" bandRow="1">
                <a:tableStyleId>{35758FB7-9AC5-4552-8A53-C91805E547FA}</a:tableStyleId>
              </a:tblPr>
              <a:tblGrid>
                <a:gridCol w="9451329">
                  <a:extLst>
                    <a:ext uri="{9D8B030D-6E8A-4147-A177-3AD203B41FA5}">
                      <a16:colId xmlns:a16="http://schemas.microsoft.com/office/drawing/2014/main" val="183998625"/>
                    </a:ext>
                  </a:extLst>
                </a:gridCol>
                <a:gridCol w="3931722">
                  <a:extLst>
                    <a:ext uri="{9D8B030D-6E8A-4147-A177-3AD203B41FA5}">
                      <a16:colId xmlns:a16="http://schemas.microsoft.com/office/drawing/2014/main" val="2732845389"/>
                    </a:ext>
                  </a:extLst>
                </a:gridCol>
              </a:tblGrid>
              <a:tr h="1118439">
                <a:tc>
                  <a:txBody>
                    <a:bodyPr/>
                    <a:lstStyle/>
                    <a:p>
                      <a:r>
                        <a:rPr lang="en-US" sz="4800" b="0">
                          <a:solidFill>
                            <a:schemeClr val="tx1"/>
                          </a:solidFill>
                        </a:rPr>
                        <a:t>Materials Cost / 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4800" b="0">
                          <a:solidFill>
                            <a:schemeClr val="tx1"/>
                          </a:solidFill>
                        </a:rPr>
                        <a:t>$568.71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232971"/>
                  </a:ext>
                </a:extLst>
              </a:tr>
              <a:tr h="1118439">
                <a:tc>
                  <a:txBody>
                    <a:bodyPr/>
                    <a:lstStyle/>
                    <a:p>
                      <a:r>
                        <a:rPr lang="en-US" sz="4800" b="0" dirty="0">
                          <a:solidFill>
                            <a:schemeClr val="tx1"/>
                          </a:solidFill>
                        </a:rPr>
                        <a:t>Projected Price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4800" b="0" dirty="0">
                          <a:solidFill>
                            <a:schemeClr val="tx1"/>
                          </a:solidFill>
                        </a:rPr>
                        <a:t>$15,000.00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842708"/>
                  </a:ext>
                </a:extLst>
              </a:tr>
              <a:tr h="1118439">
                <a:tc>
                  <a:txBody>
                    <a:bodyPr/>
                    <a:lstStyle/>
                    <a:p>
                      <a:r>
                        <a:rPr lang="en-US" sz="4800" b="0">
                          <a:solidFill>
                            <a:schemeClr val="tx1"/>
                          </a:solidFill>
                        </a:rPr>
                        <a:t>Total Business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4800" b="0">
                          <a:solidFill>
                            <a:schemeClr val="tx1"/>
                          </a:solidFill>
                        </a:rPr>
                        <a:t>$504,500.00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1228"/>
                  </a:ext>
                </a:extLst>
              </a:tr>
              <a:tr h="1118439">
                <a:tc>
                  <a:txBody>
                    <a:bodyPr/>
                    <a:lstStyle/>
                    <a:p>
                      <a:r>
                        <a:rPr lang="en-US" sz="4800" b="0" dirty="0">
                          <a:solidFill>
                            <a:schemeClr val="tx1"/>
                          </a:solidFill>
                        </a:rPr>
                        <a:t>Break-Even Sales Point (in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4800" b="0"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663471"/>
                  </a:ext>
                </a:extLst>
              </a:tr>
            </a:tbl>
          </a:graphicData>
        </a:graphic>
      </p:graphicFrame>
      <p:sp>
        <p:nvSpPr>
          <p:cNvPr id="29" name="Google Shape;55;p1">
            <a:extLst>
              <a:ext uri="{FF2B5EF4-FFF2-40B4-BE49-F238E27FC236}">
                <a16:creationId xmlns:a16="http://schemas.microsoft.com/office/drawing/2014/main" id="{8002477E-ADEE-59BC-EB66-04F5C86B78DF}"/>
              </a:ext>
            </a:extLst>
          </p:cNvPr>
          <p:cNvSpPr txBox="1"/>
          <p:nvPr/>
        </p:nvSpPr>
        <p:spPr>
          <a:xfrm>
            <a:off x="29628389" y="26723343"/>
            <a:ext cx="13123447" cy="4524275"/>
          </a:xfrm>
          <a:prstGeom prst="rect">
            <a:avLst/>
          </a:prstGeom>
          <a:noFill/>
          <a:ln>
            <a:noFill/>
          </a:ln>
        </p:spPr>
        <p:txBody>
          <a:bodyPr spcFirstLastPara="1" wrap="square" lIns="91425" tIns="45700" rIns="91425" bIns="45700" anchor="t" anchorCtr="0">
            <a:spAutoFit/>
          </a:bodyPr>
          <a:lstStyle/>
          <a:p>
            <a:pPr algn="just">
              <a:buClr>
                <a:schemeClr val="dk1"/>
              </a:buClr>
              <a:buSzPts val="4800"/>
            </a:pPr>
            <a:r>
              <a:rPr lang="en-US" sz="4800" dirty="0">
                <a:solidFill>
                  <a:schemeClr val="dk1"/>
                </a:solidFill>
                <a:latin typeface="Calibri"/>
                <a:cs typeface="Calibri"/>
                <a:sym typeface="Calibri"/>
              </a:rPr>
              <a:t>Here, we have demonstrated a connected mattress with the ability to monitor crucial patient vitals and improve the comfort of patients in intensive care. </a:t>
            </a:r>
          </a:p>
          <a:p>
            <a:pPr algn="just">
              <a:buClr>
                <a:schemeClr val="dk1"/>
              </a:buClr>
              <a:buSzPts val="4800"/>
            </a:pPr>
            <a:r>
              <a:rPr lang="en-US" sz="4800" dirty="0">
                <a:solidFill>
                  <a:schemeClr val="dk1"/>
                </a:solidFill>
                <a:latin typeface="Calibri"/>
                <a:cs typeface="Calibri"/>
                <a:sym typeface="Calibri"/>
              </a:rPr>
              <a:t>Future improvements involve better regulated compression pumps, wireless heart rate monitor, and completed bed frame.</a:t>
            </a:r>
          </a:p>
        </p:txBody>
      </p:sp>
      <p:sp>
        <p:nvSpPr>
          <p:cNvPr id="30" name="Google Shape;55;p1">
            <a:extLst>
              <a:ext uri="{FF2B5EF4-FFF2-40B4-BE49-F238E27FC236}">
                <a16:creationId xmlns:a16="http://schemas.microsoft.com/office/drawing/2014/main" id="{EE7567E4-D9C6-579D-3ECF-09AD3EFBF3F3}"/>
              </a:ext>
            </a:extLst>
          </p:cNvPr>
          <p:cNvSpPr txBox="1"/>
          <p:nvPr/>
        </p:nvSpPr>
        <p:spPr>
          <a:xfrm>
            <a:off x="1279588" y="20710705"/>
            <a:ext cx="12936354" cy="5262939"/>
          </a:xfrm>
          <a:prstGeom prst="rect">
            <a:avLst/>
          </a:prstGeom>
          <a:noFill/>
          <a:ln>
            <a:noFill/>
          </a:ln>
        </p:spPr>
        <p:txBody>
          <a:bodyPr spcFirstLastPara="1" wrap="square" lIns="91425" tIns="45700" rIns="91425" bIns="45700" anchor="t" anchorCtr="0">
            <a:spAutoFit/>
          </a:bodyPr>
          <a:lstStyle/>
          <a:p>
            <a:pPr algn="just">
              <a:buSzPts val="4800"/>
            </a:pPr>
            <a:r>
              <a:rPr lang="en-US" sz="4800" dirty="0">
                <a:latin typeface="Calibri"/>
                <a:cs typeface="Calibri"/>
              </a:rPr>
              <a:t>Our proposal to solve this problem is the implementation of smart mattresses in the  hospital. Here, we have designed a mattress with numerous sensors and devices incorporated for intensive care. This will assist nurses and CNAs and reduce the workload they face. </a:t>
            </a:r>
            <a:endParaRPr lang="en-US" sz="4800" dirty="0">
              <a:latin typeface="Calibri" panose="020F0502020204030204" pitchFamily="34" charset="0"/>
              <a:cs typeface="Calibri" panose="020F0502020204030204" pitchFamily="34" charset="0"/>
            </a:endParaRPr>
          </a:p>
          <a:p>
            <a:pPr algn="just">
              <a:buClr>
                <a:schemeClr val="dk1"/>
              </a:buClr>
              <a:buSzPts val="4800"/>
            </a:pPr>
            <a:endParaRPr lang="en-US" sz="4800" dirty="0">
              <a:latin typeface="Calibri" panose="020F0502020204030204" pitchFamily="34" charset="0"/>
              <a:cs typeface="Calibri" panose="020F0502020204030204" pitchFamily="34" charset="0"/>
            </a:endParaRPr>
          </a:p>
        </p:txBody>
      </p:sp>
      <p:sp>
        <p:nvSpPr>
          <p:cNvPr id="33" name="Google Shape;55;p1">
            <a:extLst>
              <a:ext uri="{FF2B5EF4-FFF2-40B4-BE49-F238E27FC236}">
                <a16:creationId xmlns:a16="http://schemas.microsoft.com/office/drawing/2014/main" id="{1D173392-F4E8-088C-EDB1-40845B904891}"/>
              </a:ext>
            </a:extLst>
          </p:cNvPr>
          <p:cNvSpPr txBox="1"/>
          <p:nvPr/>
        </p:nvSpPr>
        <p:spPr>
          <a:xfrm>
            <a:off x="787088" y="19721817"/>
            <a:ext cx="13653598" cy="584735"/>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200" dirty="0">
                <a:solidFill>
                  <a:schemeClr val="dk1"/>
                </a:solidFill>
                <a:latin typeface="Calibri"/>
                <a:cs typeface="Calibri"/>
                <a:sym typeface="Calibri"/>
              </a:rPr>
              <a:t>Figure 1:  Nursing staff shortages across the Unites States as of March 2022</a:t>
            </a:r>
            <a:r>
              <a:rPr lang="en-US" sz="3200" baseline="30000" dirty="0">
                <a:solidFill>
                  <a:schemeClr val="dk1"/>
                </a:solidFill>
                <a:latin typeface="Calibri"/>
                <a:cs typeface="Calibri"/>
                <a:sym typeface="Calibri"/>
              </a:rPr>
              <a:t>[3]</a:t>
            </a:r>
            <a:r>
              <a:rPr lang="en-US" sz="3200" dirty="0">
                <a:solidFill>
                  <a:schemeClr val="dk1"/>
                </a:solidFill>
                <a:latin typeface="Calibri"/>
                <a:cs typeface="Calibri"/>
                <a:sym typeface="Calibri"/>
              </a:rPr>
              <a:t>.</a:t>
            </a:r>
          </a:p>
        </p:txBody>
      </p:sp>
      <p:sp>
        <p:nvSpPr>
          <p:cNvPr id="34" name="Google Shape;55;p1">
            <a:extLst>
              <a:ext uri="{FF2B5EF4-FFF2-40B4-BE49-F238E27FC236}">
                <a16:creationId xmlns:a16="http://schemas.microsoft.com/office/drawing/2014/main" id="{7F53B407-7C9B-4B62-90BE-43F5090BCB45}"/>
              </a:ext>
            </a:extLst>
          </p:cNvPr>
          <p:cNvSpPr txBox="1"/>
          <p:nvPr/>
        </p:nvSpPr>
        <p:spPr>
          <a:xfrm>
            <a:off x="30113604" y="23151683"/>
            <a:ext cx="12139252" cy="2062063"/>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200" dirty="0">
                <a:solidFill>
                  <a:schemeClr val="dk1"/>
                </a:solidFill>
                <a:latin typeface="Calibri"/>
                <a:cs typeface="Calibri"/>
                <a:sym typeface="Calibri"/>
              </a:rPr>
              <a:t>Figure 4: (A) exterior of mattress with heart rate sensor, (B) interior of body pressure mapping sensors, (C) circulation pump and foam inlay, (D) heart rate sensor, (E) bed temperature and bed alarm devices, (F) one side of heating pads.</a:t>
            </a:r>
          </a:p>
        </p:txBody>
      </p:sp>
      <p:sp>
        <p:nvSpPr>
          <p:cNvPr id="15" name="TextBox 14">
            <a:extLst>
              <a:ext uri="{FF2B5EF4-FFF2-40B4-BE49-F238E27FC236}">
                <a16:creationId xmlns:a16="http://schemas.microsoft.com/office/drawing/2014/main" id="{CF91FC7E-629C-78AC-8713-67F0DC7121EB}"/>
              </a:ext>
            </a:extLst>
          </p:cNvPr>
          <p:cNvSpPr txBox="1"/>
          <p:nvPr/>
        </p:nvSpPr>
        <p:spPr>
          <a:xfrm>
            <a:off x="3181622" y="25307548"/>
            <a:ext cx="885454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t>OBJECTIVES</a:t>
            </a:r>
            <a:endParaRPr lang="en-US" dirty="0"/>
          </a:p>
        </p:txBody>
      </p:sp>
      <p:sp>
        <p:nvSpPr>
          <p:cNvPr id="36" name="Google Shape;55;p1">
            <a:extLst>
              <a:ext uri="{FF2B5EF4-FFF2-40B4-BE49-F238E27FC236}">
                <a16:creationId xmlns:a16="http://schemas.microsoft.com/office/drawing/2014/main" id="{917C33F6-465F-C20C-FE9C-40284EE4D82D}"/>
              </a:ext>
            </a:extLst>
          </p:cNvPr>
          <p:cNvSpPr txBox="1"/>
          <p:nvPr/>
        </p:nvSpPr>
        <p:spPr>
          <a:xfrm>
            <a:off x="1279588" y="26401326"/>
            <a:ext cx="12936354" cy="600160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685800" indent="-685800" algn="just">
              <a:buClr>
                <a:schemeClr val="dk1"/>
              </a:buClr>
              <a:buSzPts val="4800"/>
              <a:buFont typeface="Arial" panose="020B0604020202020204" pitchFamily="34" charset="0"/>
              <a:buChar char="•"/>
            </a:pPr>
            <a:r>
              <a:rPr lang="en-US" sz="4800" dirty="0">
                <a:latin typeface="Calibri" panose="020F0502020204030204" pitchFamily="34" charset="0"/>
                <a:cs typeface="Calibri" panose="020F0502020204030204" pitchFamily="34" charset="0"/>
              </a:rPr>
              <a:t>To create a connected mattress capable of measuring and reporting patient vitals via a Bluetooth IOS application</a:t>
            </a:r>
          </a:p>
          <a:p>
            <a:pPr marL="685800" indent="-685800" algn="just">
              <a:buClr>
                <a:schemeClr val="dk1"/>
              </a:buClr>
              <a:buSzPts val="4800"/>
              <a:buFont typeface="Arial" panose="020B0604020202020204" pitchFamily="34" charset="0"/>
              <a:buChar char="•"/>
            </a:pPr>
            <a:r>
              <a:rPr lang="en-US" sz="4800" dirty="0">
                <a:latin typeface="Calibri" panose="020F0502020204030204" pitchFamily="34" charset="0"/>
                <a:cs typeface="Calibri" panose="020F0502020204030204" pitchFamily="34" charset="0"/>
              </a:rPr>
              <a:t>To build a cost-effective smart mattress capable of measuring/modulating heart rate, pulse oximetry, body temperature, bed temperature, body pressure distributions, circulation pumps, heating pads, and bed alarms.</a:t>
            </a:r>
          </a:p>
        </p:txBody>
      </p:sp>
      <p:pic>
        <p:nvPicPr>
          <p:cNvPr id="41" name="Picture 2" descr="Nursing Facility Staffing Shortages During the COVID-19 Pandemic | KFF">
            <a:extLst>
              <a:ext uri="{FF2B5EF4-FFF2-40B4-BE49-F238E27FC236}">
                <a16:creationId xmlns:a16="http://schemas.microsoft.com/office/drawing/2014/main" id="{DE9F6631-0608-061E-3CCF-0A7D0E6154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0268" y="13763930"/>
            <a:ext cx="6714691" cy="5853000"/>
          </a:xfrm>
          <a:prstGeom prst="rect">
            <a:avLst/>
          </a:prstGeom>
          <a:noFill/>
          <a:extLst>
            <a:ext uri="{909E8E84-426E-40DD-AFC4-6F175D3DCCD1}">
              <a14:hiddenFill xmlns:a14="http://schemas.microsoft.com/office/drawing/2010/main">
                <a:solidFill>
                  <a:srgbClr val="FFFFFF"/>
                </a:solidFill>
              </a14:hiddenFill>
            </a:ext>
          </a:extLst>
        </p:spPr>
      </p:pic>
      <p:sp>
        <p:nvSpPr>
          <p:cNvPr id="44" name="Google Shape;55;p1">
            <a:extLst>
              <a:ext uri="{FF2B5EF4-FFF2-40B4-BE49-F238E27FC236}">
                <a16:creationId xmlns:a16="http://schemas.microsoft.com/office/drawing/2014/main" id="{C52F51E8-7EDF-3968-0690-6563E99B9F5F}"/>
              </a:ext>
            </a:extLst>
          </p:cNvPr>
          <p:cNvSpPr txBox="1"/>
          <p:nvPr/>
        </p:nvSpPr>
        <p:spPr>
          <a:xfrm>
            <a:off x="29628389" y="32502784"/>
            <a:ext cx="13207967" cy="3046948"/>
          </a:xfrm>
          <a:prstGeom prst="rect">
            <a:avLst/>
          </a:prstGeom>
          <a:noFill/>
          <a:ln>
            <a:noFill/>
          </a:ln>
        </p:spPr>
        <p:txBody>
          <a:bodyPr spcFirstLastPara="1" wrap="square" lIns="91425" tIns="45700" rIns="91425" bIns="45700" anchor="t" anchorCtr="0">
            <a:spAutoFit/>
          </a:bodyPr>
          <a:lstStyle/>
          <a:p>
            <a:pPr algn="just" fontAlgn="base"/>
            <a:r>
              <a:rPr lang="en-US" sz="4800" b="0" i="0" dirty="0">
                <a:solidFill>
                  <a:srgbClr val="000000"/>
                </a:solidFill>
                <a:effectLst/>
                <a:latin typeface="Calibri"/>
                <a:cs typeface="Calibri"/>
              </a:rPr>
              <a:t>Thank you to Dr. Keshav Chivukula, our advisor, Ed </a:t>
            </a:r>
            <a:r>
              <a:rPr lang="en-US" sz="4800" b="0" i="0" dirty="0" err="1">
                <a:solidFill>
                  <a:srgbClr val="000000"/>
                </a:solidFill>
                <a:effectLst/>
                <a:latin typeface="Calibri"/>
                <a:cs typeface="Calibri"/>
              </a:rPr>
              <a:t>Dallal</a:t>
            </a:r>
            <a:r>
              <a:rPr lang="en-US" sz="4800" b="0" i="0" dirty="0">
                <a:solidFill>
                  <a:srgbClr val="000000"/>
                </a:solidFill>
                <a:effectLst/>
                <a:latin typeface="Calibri"/>
                <a:cs typeface="Calibri"/>
              </a:rPr>
              <a:t>, our Capstone Coach, and Felix</a:t>
            </a:r>
            <a:r>
              <a:rPr lang="en-US" sz="4800" dirty="0">
                <a:latin typeface="Calibri"/>
                <a:cs typeface="Calibri"/>
              </a:rPr>
              <a:t> Gabriel </a:t>
            </a:r>
            <a:r>
              <a:rPr lang="en-US" sz="4800" b="0" i="0" dirty="0">
                <a:solidFill>
                  <a:srgbClr val="000000"/>
                </a:solidFill>
                <a:effectLst/>
                <a:latin typeface="Calibri"/>
                <a:cs typeface="Calibri"/>
              </a:rPr>
              <a:t>for their help and support in the creation of this product.</a:t>
            </a:r>
          </a:p>
        </p:txBody>
      </p:sp>
      <p:grpSp>
        <p:nvGrpSpPr>
          <p:cNvPr id="57" name="Group 56">
            <a:extLst>
              <a:ext uri="{FF2B5EF4-FFF2-40B4-BE49-F238E27FC236}">
                <a16:creationId xmlns:a16="http://schemas.microsoft.com/office/drawing/2014/main" id="{DE10ACC6-0AEF-3220-841D-2A57FF49B067}"/>
              </a:ext>
            </a:extLst>
          </p:cNvPr>
          <p:cNvGrpSpPr/>
          <p:nvPr/>
        </p:nvGrpSpPr>
        <p:grpSpPr>
          <a:xfrm>
            <a:off x="30113604" y="13080701"/>
            <a:ext cx="12139253" cy="9811948"/>
            <a:chOff x="30057524" y="12975081"/>
            <a:chExt cx="12139253" cy="9811948"/>
          </a:xfrm>
        </p:grpSpPr>
        <p:pic>
          <p:nvPicPr>
            <p:cNvPr id="18" name="Picture 17" descr="A picture containing indoor, table&#10;&#10;Description automatically generated">
              <a:extLst>
                <a:ext uri="{FF2B5EF4-FFF2-40B4-BE49-F238E27FC236}">
                  <a16:creationId xmlns:a16="http://schemas.microsoft.com/office/drawing/2014/main" id="{C9F9403E-BA1D-B91E-5708-C81CE4FFE7F6}"/>
                </a:ext>
              </a:extLst>
            </p:cNvPr>
            <p:cNvPicPr>
              <a:picLocks noChangeAspect="1"/>
            </p:cNvPicPr>
            <p:nvPr/>
          </p:nvPicPr>
          <p:blipFill>
            <a:blip r:embed="rId7"/>
            <a:stretch>
              <a:fillRect/>
            </a:stretch>
          </p:blipFill>
          <p:spPr>
            <a:xfrm>
              <a:off x="30058196" y="13096005"/>
              <a:ext cx="7722391" cy="3182246"/>
            </a:xfrm>
            <a:prstGeom prst="rect">
              <a:avLst/>
            </a:prstGeom>
          </p:spPr>
        </p:pic>
        <p:pic>
          <p:nvPicPr>
            <p:cNvPr id="27" name="Picture 26" descr="A picture containing indoor&#10;&#10;Description automatically generated">
              <a:extLst>
                <a:ext uri="{FF2B5EF4-FFF2-40B4-BE49-F238E27FC236}">
                  <a16:creationId xmlns:a16="http://schemas.microsoft.com/office/drawing/2014/main" id="{FCCB3AF1-5601-80FD-4D38-52AA1C4BE6B9}"/>
                </a:ext>
              </a:extLst>
            </p:cNvPr>
            <p:cNvPicPr>
              <a:picLocks noChangeAspect="1"/>
            </p:cNvPicPr>
            <p:nvPr/>
          </p:nvPicPr>
          <p:blipFill>
            <a:blip r:embed="rId8"/>
            <a:stretch>
              <a:fillRect/>
            </a:stretch>
          </p:blipFill>
          <p:spPr>
            <a:xfrm>
              <a:off x="30058866" y="16272834"/>
              <a:ext cx="7722391" cy="2743352"/>
            </a:xfrm>
            <a:prstGeom prst="rect">
              <a:avLst/>
            </a:prstGeom>
          </p:spPr>
        </p:pic>
        <p:pic>
          <p:nvPicPr>
            <p:cNvPr id="35" name="Picture 34" descr="A picture containing indoor, bedclothes&#10;&#10;Description automatically generated">
              <a:extLst>
                <a:ext uri="{FF2B5EF4-FFF2-40B4-BE49-F238E27FC236}">
                  <a16:creationId xmlns:a16="http://schemas.microsoft.com/office/drawing/2014/main" id="{7D18FC4E-13C4-AA25-E34D-46A378D207B3}"/>
                </a:ext>
              </a:extLst>
            </p:cNvPr>
            <p:cNvPicPr>
              <a:picLocks noChangeAspect="1"/>
            </p:cNvPicPr>
            <p:nvPr/>
          </p:nvPicPr>
          <p:blipFill>
            <a:blip r:embed="rId9"/>
            <a:stretch>
              <a:fillRect/>
            </a:stretch>
          </p:blipFill>
          <p:spPr>
            <a:xfrm>
              <a:off x="30058195" y="19016186"/>
              <a:ext cx="7722391" cy="3728744"/>
            </a:xfrm>
            <a:prstGeom prst="rect">
              <a:avLst/>
            </a:prstGeom>
          </p:spPr>
        </p:pic>
        <p:pic>
          <p:nvPicPr>
            <p:cNvPr id="42" name="Picture 41" descr="A picture containing indoor, bed, cloth&#10;&#10;Description automatically generated">
              <a:extLst>
                <a:ext uri="{FF2B5EF4-FFF2-40B4-BE49-F238E27FC236}">
                  <a16:creationId xmlns:a16="http://schemas.microsoft.com/office/drawing/2014/main" id="{BC89616F-3E5C-AAB8-2DED-8C909A71262E}"/>
                </a:ext>
              </a:extLst>
            </p:cNvPr>
            <p:cNvPicPr>
              <a:picLocks noChangeAspect="1"/>
            </p:cNvPicPr>
            <p:nvPr/>
          </p:nvPicPr>
          <p:blipFill>
            <a:blip r:embed="rId10"/>
            <a:stretch>
              <a:fillRect/>
            </a:stretch>
          </p:blipFill>
          <p:spPr>
            <a:xfrm>
              <a:off x="37998033" y="19347845"/>
              <a:ext cx="4198744" cy="3439184"/>
            </a:xfrm>
            <a:prstGeom prst="rect">
              <a:avLst/>
            </a:prstGeom>
          </p:spPr>
        </p:pic>
        <p:sp>
          <p:nvSpPr>
            <p:cNvPr id="45" name="TextBox 44">
              <a:extLst>
                <a:ext uri="{FF2B5EF4-FFF2-40B4-BE49-F238E27FC236}">
                  <a16:creationId xmlns:a16="http://schemas.microsoft.com/office/drawing/2014/main" id="{A08F3FD1-D9F7-B96B-139E-DFFED4AAE866}"/>
                </a:ext>
              </a:extLst>
            </p:cNvPr>
            <p:cNvSpPr txBox="1"/>
            <p:nvPr/>
          </p:nvSpPr>
          <p:spPr>
            <a:xfrm>
              <a:off x="30061181" y="15441837"/>
              <a:ext cx="893913" cy="830997"/>
            </a:xfrm>
            <a:prstGeom prst="rect">
              <a:avLst/>
            </a:prstGeom>
            <a:solidFill>
              <a:schemeClr val="accent5"/>
            </a:solidFill>
            <a:ln>
              <a:solidFill>
                <a:schemeClr val="tx1"/>
              </a:solidFill>
            </a:ln>
          </p:spPr>
          <p:txBody>
            <a:bodyPr wrap="square" rtlCol="0">
              <a:spAutoFit/>
            </a:bodyPr>
            <a:lstStyle/>
            <a:p>
              <a:pPr algn="ctr"/>
              <a:r>
                <a:rPr lang="en-US" sz="4800"/>
                <a:t>A</a:t>
              </a:r>
            </a:p>
          </p:txBody>
        </p:sp>
        <p:sp>
          <p:nvSpPr>
            <p:cNvPr id="46" name="TextBox 45">
              <a:extLst>
                <a:ext uri="{FF2B5EF4-FFF2-40B4-BE49-F238E27FC236}">
                  <a16:creationId xmlns:a16="http://schemas.microsoft.com/office/drawing/2014/main" id="{7CAB9759-24DC-F4AA-E2C6-DF2F1F50363C}"/>
                </a:ext>
              </a:extLst>
            </p:cNvPr>
            <p:cNvSpPr txBox="1"/>
            <p:nvPr/>
          </p:nvSpPr>
          <p:spPr>
            <a:xfrm>
              <a:off x="30058196" y="18185189"/>
              <a:ext cx="893913" cy="830997"/>
            </a:xfrm>
            <a:prstGeom prst="rect">
              <a:avLst/>
            </a:prstGeom>
            <a:solidFill>
              <a:schemeClr val="accent5"/>
            </a:solidFill>
            <a:ln>
              <a:solidFill>
                <a:schemeClr val="tx1"/>
              </a:solidFill>
            </a:ln>
          </p:spPr>
          <p:txBody>
            <a:bodyPr wrap="square" rtlCol="0">
              <a:spAutoFit/>
            </a:bodyPr>
            <a:lstStyle/>
            <a:p>
              <a:pPr algn="ctr"/>
              <a:r>
                <a:rPr lang="en-US" sz="4800"/>
                <a:t>B</a:t>
              </a:r>
            </a:p>
          </p:txBody>
        </p:sp>
        <p:sp>
          <p:nvSpPr>
            <p:cNvPr id="47" name="TextBox 46">
              <a:extLst>
                <a:ext uri="{FF2B5EF4-FFF2-40B4-BE49-F238E27FC236}">
                  <a16:creationId xmlns:a16="http://schemas.microsoft.com/office/drawing/2014/main" id="{22B126C9-F8D7-802F-A8E8-1CB243746E0F}"/>
                </a:ext>
              </a:extLst>
            </p:cNvPr>
            <p:cNvSpPr txBox="1"/>
            <p:nvPr/>
          </p:nvSpPr>
          <p:spPr>
            <a:xfrm>
              <a:off x="30057524" y="21913933"/>
              <a:ext cx="893913" cy="830997"/>
            </a:xfrm>
            <a:prstGeom prst="rect">
              <a:avLst/>
            </a:prstGeom>
            <a:solidFill>
              <a:schemeClr val="accent5"/>
            </a:solidFill>
            <a:ln>
              <a:solidFill>
                <a:schemeClr val="tx1"/>
              </a:solidFill>
            </a:ln>
          </p:spPr>
          <p:txBody>
            <a:bodyPr wrap="square" rtlCol="0">
              <a:spAutoFit/>
            </a:bodyPr>
            <a:lstStyle/>
            <a:p>
              <a:pPr algn="ctr"/>
              <a:r>
                <a:rPr lang="en-US" sz="4800"/>
                <a:t>C</a:t>
              </a:r>
            </a:p>
          </p:txBody>
        </p:sp>
        <p:sp>
          <p:nvSpPr>
            <p:cNvPr id="49" name="TextBox 48">
              <a:extLst>
                <a:ext uri="{FF2B5EF4-FFF2-40B4-BE49-F238E27FC236}">
                  <a16:creationId xmlns:a16="http://schemas.microsoft.com/office/drawing/2014/main" id="{2D5B97FC-4FC4-7F4C-4F8B-16BEB0783DC1}"/>
                </a:ext>
              </a:extLst>
            </p:cNvPr>
            <p:cNvSpPr txBox="1"/>
            <p:nvPr/>
          </p:nvSpPr>
          <p:spPr>
            <a:xfrm>
              <a:off x="38000262" y="21956032"/>
              <a:ext cx="893913" cy="830997"/>
            </a:xfrm>
            <a:prstGeom prst="rect">
              <a:avLst/>
            </a:prstGeom>
            <a:solidFill>
              <a:schemeClr val="accent5"/>
            </a:solidFill>
            <a:ln>
              <a:solidFill>
                <a:schemeClr val="tx1"/>
              </a:solidFill>
            </a:ln>
          </p:spPr>
          <p:txBody>
            <a:bodyPr wrap="square" rtlCol="0">
              <a:spAutoFit/>
            </a:bodyPr>
            <a:lstStyle/>
            <a:p>
              <a:pPr algn="ctr"/>
              <a:r>
                <a:rPr lang="en-US" sz="4800"/>
                <a:t>F</a:t>
              </a:r>
            </a:p>
          </p:txBody>
        </p:sp>
        <p:pic>
          <p:nvPicPr>
            <p:cNvPr id="54" name="Picture 53" descr="A picture containing text, accessory, bag&#10;&#10;Description automatically generated">
              <a:extLst>
                <a:ext uri="{FF2B5EF4-FFF2-40B4-BE49-F238E27FC236}">
                  <a16:creationId xmlns:a16="http://schemas.microsoft.com/office/drawing/2014/main" id="{DCCB6AFA-D094-26FA-FBE8-1BA835F34C28}"/>
                </a:ext>
              </a:extLst>
            </p:cNvPr>
            <p:cNvPicPr>
              <a:picLocks noChangeAspect="1"/>
            </p:cNvPicPr>
            <p:nvPr/>
          </p:nvPicPr>
          <p:blipFill rotWithShape="1">
            <a:blip r:embed="rId11"/>
            <a:srcRect l="20936" t="7783" r="26348" b="10676"/>
            <a:stretch/>
          </p:blipFill>
          <p:spPr>
            <a:xfrm>
              <a:off x="37998033" y="15855751"/>
              <a:ext cx="4198744" cy="3478924"/>
            </a:xfrm>
            <a:prstGeom prst="rect">
              <a:avLst/>
            </a:prstGeom>
          </p:spPr>
        </p:pic>
        <p:pic>
          <p:nvPicPr>
            <p:cNvPr id="58" name="Picture 57">
              <a:extLst>
                <a:ext uri="{FF2B5EF4-FFF2-40B4-BE49-F238E27FC236}">
                  <a16:creationId xmlns:a16="http://schemas.microsoft.com/office/drawing/2014/main" id="{BBD2CF5F-33AD-D826-CE4C-BC40BC761885}"/>
                </a:ext>
              </a:extLst>
            </p:cNvPr>
            <p:cNvPicPr>
              <a:picLocks noChangeAspect="1"/>
            </p:cNvPicPr>
            <p:nvPr/>
          </p:nvPicPr>
          <p:blipFill>
            <a:blip r:embed="rId12"/>
            <a:stretch>
              <a:fillRect/>
            </a:stretch>
          </p:blipFill>
          <p:spPr>
            <a:xfrm>
              <a:off x="37997363" y="12975081"/>
              <a:ext cx="4199413" cy="3060309"/>
            </a:xfrm>
            <a:prstGeom prst="rect">
              <a:avLst/>
            </a:prstGeom>
          </p:spPr>
        </p:pic>
        <p:sp>
          <p:nvSpPr>
            <p:cNvPr id="59" name="TextBox 58">
              <a:extLst>
                <a:ext uri="{FF2B5EF4-FFF2-40B4-BE49-F238E27FC236}">
                  <a16:creationId xmlns:a16="http://schemas.microsoft.com/office/drawing/2014/main" id="{830954CE-60B1-A5ED-4ECD-DE827E2C09B5}"/>
                </a:ext>
              </a:extLst>
            </p:cNvPr>
            <p:cNvSpPr txBox="1"/>
            <p:nvPr/>
          </p:nvSpPr>
          <p:spPr>
            <a:xfrm>
              <a:off x="38001708" y="18519089"/>
              <a:ext cx="893913" cy="830997"/>
            </a:xfrm>
            <a:prstGeom prst="rect">
              <a:avLst/>
            </a:prstGeom>
            <a:solidFill>
              <a:schemeClr val="accent5"/>
            </a:solidFill>
            <a:ln>
              <a:solidFill>
                <a:schemeClr val="tx1"/>
              </a:solidFill>
            </a:ln>
          </p:spPr>
          <p:txBody>
            <a:bodyPr wrap="square" rtlCol="0">
              <a:spAutoFit/>
            </a:bodyPr>
            <a:lstStyle/>
            <a:p>
              <a:pPr algn="ctr"/>
              <a:r>
                <a:rPr lang="en-US" sz="4800"/>
                <a:t>E</a:t>
              </a:r>
            </a:p>
          </p:txBody>
        </p:sp>
        <p:sp>
          <p:nvSpPr>
            <p:cNvPr id="60" name="TextBox 59">
              <a:extLst>
                <a:ext uri="{FF2B5EF4-FFF2-40B4-BE49-F238E27FC236}">
                  <a16:creationId xmlns:a16="http://schemas.microsoft.com/office/drawing/2014/main" id="{5799EA66-8606-7FE3-C508-35C4EF7171E8}"/>
                </a:ext>
              </a:extLst>
            </p:cNvPr>
            <p:cNvSpPr txBox="1"/>
            <p:nvPr/>
          </p:nvSpPr>
          <p:spPr>
            <a:xfrm>
              <a:off x="37981663" y="15206829"/>
              <a:ext cx="893913" cy="830997"/>
            </a:xfrm>
            <a:prstGeom prst="rect">
              <a:avLst/>
            </a:prstGeom>
            <a:solidFill>
              <a:schemeClr val="accent5"/>
            </a:solidFill>
            <a:ln>
              <a:solidFill>
                <a:schemeClr val="tx1"/>
              </a:solidFill>
            </a:ln>
          </p:spPr>
          <p:txBody>
            <a:bodyPr wrap="square" rtlCol="0">
              <a:spAutoFit/>
            </a:bodyPr>
            <a:lstStyle/>
            <a:p>
              <a:pPr algn="ctr"/>
              <a:r>
                <a:rPr lang="en-US" sz="4800" dirty="0"/>
                <a:t>D</a:t>
              </a:r>
            </a:p>
          </p:txBody>
        </p:sp>
        <p:sp>
          <p:nvSpPr>
            <p:cNvPr id="61" name="TextBox 60">
              <a:extLst>
                <a:ext uri="{FF2B5EF4-FFF2-40B4-BE49-F238E27FC236}">
                  <a16:creationId xmlns:a16="http://schemas.microsoft.com/office/drawing/2014/main" id="{F70CB2AD-6555-3A4B-FFAD-664A97C5DEA6}"/>
                </a:ext>
              </a:extLst>
            </p:cNvPr>
            <p:cNvSpPr txBox="1"/>
            <p:nvPr/>
          </p:nvSpPr>
          <p:spPr>
            <a:xfrm>
              <a:off x="38200357" y="16337728"/>
              <a:ext cx="304800" cy="923330"/>
            </a:xfrm>
            <a:prstGeom prst="rect">
              <a:avLst/>
            </a:prstGeom>
            <a:noFill/>
          </p:spPr>
          <p:txBody>
            <a:bodyPr wrap="square" rtlCol="0">
              <a:spAutoFit/>
            </a:bodyPr>
            <a:lstStyle/>
            <a:p>
              <a:r>
                <a:rPr lang="en-US" sz="5400">
                  <a:solidFill>
                    <a:srgbClr val="FF0000"/>
                  </a:solidFill>
                  <a:latin typeface="Calibri" panose="020F0502020204030204" pitchFamily="34" charset="0"/>
                  <a:cs typeface="Calibri" panose="020F0502020204030204" pitchFamily="34" charset="0"/>
                </a:rPr>
                <a:t>1</a:t>
              </a:r>
            </a:p>
          </p:txBody>
        </p:sp>
        <p:sp>
          <p:nvSpPr>
            <p:cNvPr id="62" name="TextBox 61">
              <a:extLst>
                <a:ext uri="{FF2B5EF4-FFF2-40B4-BE49-F238E27FC236}">
                  <a16:creationId xmlns:a16="http://schemas.microsoft.com/office/drawing/2014/main" id="{2D089D85-D361-DB6C-7FFC-1C0D7468DD77}"/>
                </a:ext>
              </a:extLst>
            </p:cNvPr>
            <p:cNvSpPr txBox="1"/>
            <p:nvPr/>
          </p:nvSpPr>
          <p:spPr>
            <a:xfrm>
              <a:off x="41075367" y="17284789"/>
              <a:ext cx="304800" cy="923330"/>
            </a:xfrm>
            <a:prstGeom prst="rect">
              <a:avLst/>
            </a:prstGeom>
            <a:noFill/>
          </p:spPr>
          <p:txBody>
            <a:bodyPr wrap="square" rtlCol="0">
              <a:spAutoFit/>
            </a:bodyPr>
            <a:lstStyle/>
            <a:p>
              <a:r>
                <a:rPr lang="en-US" sz="5400">
                  <a:solidFill>
                    <a:srgbClr val="FF0000"/>
                  </a:solidFill>
                  <a:latin typeface="Calibri" panose="020F0502020204030204" pitchFamily="34" charset="0"/>
                  <a:cs typeface="Calibri" panose="020F0502020204030204" pitchFamily="34" charset="0"/>
                </a:rPr>
                <a:t>2</a:t>
              </a:r>
            </a:p>
          </p:txBody>
        </p:sp>
      </p:grpSp>
      <p:pic>
        <p:nvPicPr>
          <p:cNvPr id="38" name="Picture 37" descr="Qr code&#10;&#10;Description automatically generated">
            <a:extLst>
              <a:ext uri="{FF2B5EF4-FFF2-40B4-BE49-F238E27FC236}">
                <a16:creationId xmlns:a16="http://schemas.microsoft.com/office/drawing/2014/main" id="{EBC70BFB-D09A-D801-70D2-250E656E2063}"/>
              </a:ext>
            </a:extLst>
          </p:cNvPr>
          <p:cNvPicPr>
            <a:picLocks noChangeAspect="1"/>
          </p:cNvPicPr>
          <p:nvPr/>
        </p:nvPicPr>
        <p:blipFill>
          <a:blip r:embed="rId13"/>
          <a:stretch>
            <a:fillRect/>
          </a:stretch>
        </p:blipFill>
        <p:spPr>
          <a:xfrm>
            <a:off x="40303175" y="34846730"/>
            <a:ext cx="2730935" cy="3185658"/>
          </a:xfrm>
          <a:prstGeom prst="rect">
            <a:avLst/>
          </a:prstGeom>
        </p:spPr>
      </p:pic>
      <p:pic>
        <p:nvPicPr>
          <p:cNvPr id="48" name="Picture 47">
            <a:extLst>
              <a:ext uri="{FF2B5EF4-FFF2-40B4-BE49-F238E27FC236}">
                <a16:creationId xmlns:a16="http://schemas.microsoft.com/office/drawing/2014/main" id="{5CE38253-CD9D-B307-3166-885DF4ECD530}"/>
              </a:ext>
            </a:extLst>
          </p:cNvPr>
          <p:cNvPicPr>
            <a:picLocks noChangeAspect="1"/>
          </p:cNvPicPr>
          <p:nvPr/>
        </p:nvPicPr>
        <p:blipFill>
          <a:blip r:embed="rId14"/>
          <a:stretch>
            <a:fillRect/>
          </a:stretch>
        </p:blipFill>
        <p:spPr>
          <a:xfrm>
            <a:off x="37033536" y="3274686"/>
            <a:ext cx="6852237" cy="2141324"/>
          </a:xfrm>
          <a:prstGeom prst="rect">
            <a:avLst/>
          </a:prstGeom>
        </p:spPr>
      </p:pic>
      <p:cxnSp>
        <p:nvCxnSpPr>
          <p:cNvPr id="8" name="Straight Arrow Connector 7">
            <a:extLst>
              <a:ext uri="{FF2B5EF4-FFF2-40B4-BE49-F238E27FC236}">
                <a16:creationId xmlns:a16="http://schemas.microsoft.com/office/drawing/2014/main" id="{AA14924F-6CC4-C3C1-B131-5D334A39F8D0}"/>
              </a:ext>
            </a:extLst>
          </p:cNvPr>
          <p:cNvCxnSpPr>
            <a:cxnSpLocks/>
          </p:cNvCxnSpPr>
          <p:nvPr/>
        </p:nvCxnSpPr>
        <p:spPr>
          <a:xfrm>
            <a:off x="14657624" y="7326384"/>
            <a:ext cx="66366" cy="30507605"/>
          </a:xfrm>
          <a:prstGeom prst="straightConnector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3C28FD-CFD5-4068-A769-3AD1365A84BC}"/>
              </a:ext>
            </a:extLst>
          </p:cNvPr>
          <p:cNvSpPr txBox="1"/>
          <p:nvPr/>
        </p:nvSpPr>
        <p:spPr>
          <a:xfrm>
            <a:off x="17663560" y="7273927"/>
            <a:ext cx="885454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t>DESIGN METHODS</a:t>
            </a:r>
            <a:endParaRPr lang="en-US" b="1" dirty="0"/>
          </a:p>
        </p:txBody>
      </p:sp>
      <p:cxnSp>
        <p:nvCxnSpPr>
          <p:cNvPr id="13" name="Straight Arrow Connector 12">
            <a:extLst>
              <a:ext uri="{FF2B5EF4-FFF2-40B4-BE49-F238E27FC236}">
                <a16:creationId xmlns:a16="http://schemas.microsoft.com/office/drawing/2014/main" id="{D006C498-F7BD-C863-C87C-32D3C6812208}"/>
              </a:ext>
            </a:extLst>
          </p:cNvPr>
          <p:cNvCxnSpPr>
            <a:cxnSpLocks/>
          </p:cNvCxnSpPr>
          <p:nvPr/>
        </p:nvCxnSpPr>
        <p:spPr>
          <a:xfrm>
            <a:off x="29167211" y="7273927"/>
            <a:ext cx="66366" cy="30507605"/>
          </a:xfrm>
          <a:prstGeom prst="straightConnector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Google Shape;55;p1">
            <a:extLst>
              <a:ext uri="{FF2B5EF4-FFF2-40B4-BE49-F238E27FC236}">
                <a16:creationId xmlns:a16="http://schemas.microsoft.com/office/drawing/2014/main" id="{766897C1-D1DB-6CA1-515D-64809DC5A76E}"/>
              </a:ext>
            </a:extLst>
          </p:cNvPr>
          <p:cNvSpPr txBox="1"/>
          <p:nvPr/>
        </p:nvSpPr>
        <p:spPr>
          <a:xfrm>
            <a:off x="15198854" y="9230362"/>
            <a:ext cx="13493492" cy="5262939"/>
          </a:xfrm>
          <a:prstGeom prst="rect">
            <a:avLst/>
          </a:prstGeom>
          <a:noFill/>
          <a:ln>
            <a:noFill/>
          </a:ln>
        </p:spPr>
        <p:txBody>
          <a:bodyPr spcFirstLastPara="1" wrap="square" lIns="91425" tIns="45700" rIns="91425" bIns="45700" anchor="t" anchorCtr="0">
            <a:spAutoFit/>
          </a:bodyPr>
          <a:lstStyle/>
          <a:p>
            <a:pPr algn="just">
              <a:buClr>
                <a:schemeClr val="dk1"/>
              </a:buClr>
              <a:buSzPts val="4800"/>
            </a:pPr>
            <a:r>
              <a:rPr lang="en-US" sz="4800" dirty="0">
                <a:solidFill>
                  <a:schemeClr val="dk1"/>
                </a:solidFill>
                <a:latin typeface="Calibri"/>
                <a:cs typeface="Calibri"/>
                <a:sym typeface="Calibri"/>
              </a:rPr>
              <a:t>Sensor components were combined and connected to an Arduino Due. A 3D printed component houses the main circuitry at the base of the mattress. All sensors are located within the top layers of the mattress except for an elastic heart rate monitor with the option to be worn on the wrist and strapped onto the mattress.</a:t>
            </a:r>
          </a:p>
        </p:txBody>
      </p:sp>
      <p:sp>
        <p:nvSpPr>
          <p:cNvPr id="21" name="Google Shape;55;p1">
            <a:extLst>
              <a:ext uri="{FF2B5EF4-FFF2-40B4-BE49-F238E27FC236}">
                <a16:creationId xmlns:a16="http://schemas.microsoft.com/office/drawing/2014/main" id="{FF77DA49-6D60-87B3-ED32-ED9A73257D08}"/>
              </a:ext>
            </a:extLst>
          </p:cNvPr>
          <p:cNvSpPr txBox="1"/>
          <p:nvPr/>
        </p:nvSpPr>
        <p:spPr>
          <a:xfrm>
            <a:off x="15198854" y="21273006"/>
            <a:ext cx="13493492" cy="4524275"/>
          </a:xfrm>
          <a:prstGeom prst="rect">
            <a:avLst/>
          </a:prstGeom>
          <a:noFill/>
          <a:ln>
            <a:noFill/>
          </a:ln>
        </p:spPr>
        <p:txBody>
          <a:bodyPr spcFirstLastPara="1" wrap="square" lIns="91425" tIns="45700" rIns="91425" bIns="45700" anchor="t" anchorCtr="0">
            <a:spAutoFit/>
          </a:bodyPr>
          <a:lstStyle/>
          <a:p>
            <a:pPr algn="just">
              <a:buClr>
                <a:schemeClr val="dk1"/>
              </a:buClr>
              <a:buSzPts val="4800"/>
            </a:pPr>
            <a:r>
              <a:rPr lang="en-US" sz="4800" dirty="0">
                <a:solidFill>
                  <a:schemeClr val="dk1"/>
                </a:solidFill>
                <a:latin typeface="Calibri"/>
                <a:cs typeface="Calibri"/>
                <a:sym typeface="Calibri"/>
              </a:rPr>
              <a:t>All components were tested initially with direct connections through Arduino code. One final code for all circuits operating at once was created and tested. Then, a Bluetooth module was added to allow for wireless communication between the mattress and IOS app.</a:t>
            </a:r>
          </a:p>
        </p:txBody>
      </p:sp>
      <p:sp>
        <p:nvSpPr>
          <p:cNvPr id="22" name="Google Shape;55;p1">
            <a:extLst>
              <a:ext uri="{FF2B5EF4-FFF2-40B4-BE49-F238E27FC236}">
                <a16:creationId xmlns:a16="http://schemas.microsoft.com/office/drawing/2014/main" id="{0B6C5A22-EDE1-53B3-24A5-8E8B1C3AEAE5}"/>
              </a:ext>
            </a:extLst>
          </p:cNvPr>
          <p:cNvSpPr txBox="1"/>
          <p:nvPr/>
        </p:nvSpPr>
        <p:spPr>
          <a:xfrm>
            <a:off x="15118801" y="19489538"/>
            <a:ext cx="13653598" cy="584735"/>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200" dirty="0">
                <a:solidFill>
                  <a:schemeClr val="dk1"/>
                </a:solidFill>
                <a:latin typeface="Calibri"/>
                <a:cs typeface="Calibri"/>
                <a:sym typeface="Calibri"/>
              </a:rPr>
              <a:t>Figure 2: Schematic of expanded sensor layout within mattress.</a:t>
            </a:r>
          </a:p>
        </p:txBody>
      </p:sp>
      <p:sp>
        <p:nvSpPr>
          <p:cNvPr id="23" name="TextBox 22">
            <a:extLst>
              <a:ext uri="{FF2B5EF4-FFF2-40B4-BE49-F238E27FC236}">
                <a16:creationId xmlns:a16="http://schemas.microsoft.com/office/drawing/2014/main" id="{2BBE7680-95B2-6BDB-20A7-D0610DF7CF02}"/>
              </a:ext>
            </a:extLst>
          </p:cNvPr>
          <p:cNvSpPr txBox="1"/>
          <p:nvPr/>
        </p:nvSpPr>
        <p:spPr>
          <a:xfrm>
            <a:off x="15198854" y="8452720"/>
            <a:ext cx="88545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t>HARDWARE</a:t>
            </a:r>
            <a:endParaRPr lang="en-US" sz="1050" b="1" dirty="0"/>
          </a:p>
        </p:txBody>
      </p:sp>
      <p:sp>
        <p:nvSpPr>
          <p:cNvPr id="24" name="TextBox 23">
            <a:extLst>
              <a:ext uri="{FF2B5EF4-FFF2-40B4-BE49-F238E27FC236}">
                <a16:creationId xmlns:a16="http://schemas.microsoft.com/office/drawing/2014/main" id="{01BEAB39-E281-0B17-3E32-D2BA100E871C}"/>
              </a:ext>
            </a:extLst>
          </p:cNvPr>
          <p:cNvSpPr txBox="1"/>
          <p:nvPr/>
        </p:nvSpPr>
        <p:spPr>
          <a:xfrm>
            <a:off x="15165672" y="20433852"/>
            <a:ext cx="88545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t>SOFTWARE</a:t>
            </a:r>
            <a:endParaRPr lang="en-US" sz="1050" b="1" dirty="0"/>
          </a:p>
        </p:txBody>
      </p:sp>
      <p:sp>
        <p:nvSpPr>
          <p:cNvPr id="26" name="Google Shape;55;p1">
            <a:extLst>
              <a:ext uri="{FF2B5EF4-FFF2-40B4-BE49-F238E27FC236}">
                <a16:creationId xmlns:a16="http://schemas.microsoft.com/office/drawing/2014/main" id="{022CCF01-68EB-BC21-561A-82AC794D5D52}"/>
              </a:ext>
            </a:extLst>
          </p:cNvPr>
          <p:cNvSpPr txBox="1"/>
          <p:nvPr/>
        </p:nvSpPr>
        <p:spPr>
          <a:xfrm>
            <a:off x="15118801" y="36997698"/>
            <a:ext cx="13653598" cy="584735"/>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200" dirty="0">
                <a:solidFill>
                  <a:schemeClr val="dk1"/>
                </a:solidFill>
                <a:latin typeface="Calibri"/>
                <a:cs typeface="Calibri"/>
                <a:sym typeface="Calibri"/>
              </a:rPr>
              <a:t>Figure 3: Schematic of Software and Hardware Communication with App Layout.</a:t>
            </a:r>
          </a:p>
        </p:txBody>
      </p:sp>
      <p:pic>
        <p:nvPicPr>
          <p:cNvPr id="40" name="Picture 39">
            <a:extLst>
              <a:ext uri="{FF2B5EF4-FFF2-40B4-BE49-F238E27FC236}">
                <a16:creationId xmlns:a16="http://schemas.microsoft.com/office/drawing/2014/main" id="{A8DC41F6-4186-E31E-9E18-CA13BB6E17DD}"/>
              </a:ext>
            </a:extLst>
          </p:cNvPr>
          <p:cNvPicPr>
            <a:picLocks noChangeAspect="1"/>
          </p:cNvPicPr>
          <p:nvPr/>
        </p:nvPicPr>
        <p:blipFill>
          <a:blip r:embed="rId15"/>
          <a:stretch>
            <a:fillRect/>
          </a:stretch>
        </p:blipFill>
        <p:spPr>
          <a:xfrm>
            <a:off x="15428673" y="25750536"/>
            <a:ext cx="9092846" cy="10977511"/>
          </a:xfrm>
          <a:prstGeom prst="rect">
            <a:avLst/>
          </a:prstGeom>
        </p:spPr>
      </p:pic>
      <p:pic>
        <p:nvPicPr>
          <p:cNvPr id="37" name="Picture 4">
            <a:extLst>
              <a:ext uri="{FF2B5EF4-FFF2-40B4-BE49-F238E27FC236}">
                <a16:creationId xmlns:a16="http://schemas.microsoft.com/office/drawing/2014/main" id="{1D8D81E7-5184-79D4-6250-732607EB735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8977" t="10568" r="10247" b="11064"/>
          <a:stretch/>
        </p:blipFill>
        <p:spPr bwMode="auto">
          <a:xfrm>
            <a:off x="25002758" y="29127536"/>
            <a:ext cx="3902328" cy="5486719"/>
          </a:xfrm>
          <a:prstGeom prst="rect">
            <a:avLst/>
          </a:prstGeom>
          <a:noFill/>
          <a:extLst>
            <a:ext uri="{909E8E84-426E-40DD-AFC4-6F175D3DCCD1}">
              <a14:hiddenFill xmlns:a14="http://schemas.microsoft.com/office/drawing/2010/main">
                <a:solidFill>
                  <a:srgbClr val="FFFFFF"/>
                </a:solidFill>
              </a14:hiddenFill>
            </a:ext>
          </a:extLst>
        </p:spPr>
      </p:pic>
      <p:sp>
        <p:nvSpPr>
          <p:cNvPr id="39" name="Arrow: Right 38">
            <a:extLst>
              <a:ext uri="{FF2B5EF4-FFF2-40B4-BE49-F238E27FC236}">
                <a16:creationId xmlns:a16="http://schemas.microsoft.com/office/drawing/2014/main" id="{45B1F553-2420-EC0A-AD93-75B564C42237}"/>
              </a:ext>
            </a:extLst>
          </p:cNvPr>
          <p:cNvSpPr/>
          <p:nvPr/>
        </p:nvSpPr>
        <p:spPr>
          <a:xfrm>
            <a:off x="24278996" y="31513741"/>
            <a:ext cx="786145" cy="478103"/>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A picture containing text, indoor, worktable&#10;&#10;Description automatically generated">
            <a:extLst>
              <a:ext uri="{FF2B5EF4-FFF2-40B4-BE49-F238E27FC236}">
                <a16:creationId xmlns:a16="http://schemas.microsoft.com/office/drawing/2014/main" id="{6B973B4D-AD7C-6B59-6384-BE47AEC00F07}"/>
              </a:ext>
            </a:extLst>
          </p:cNvPr>
          <p:cNvPicPr>
            <a:picLocks noChangeAspect="1"/>
          </p:cNvPicPr>
          <p:nvPr/>
        </p:nvPicPr>
        <p:blipFill>
          <a:blip r:embed="rId17"/>
          <a:stretch>
            <a:fillRect/>
          </a:stretch>
        </p:blipFill>
        <p:spPr>
          <a:xfrm>
            <a:off x="15131843" y="14886224"/>
            <a:ext cx="13627514" cy="4696116"/>
          </a:xfrm>
          <a:prstGeom prst="rect">
            <a:avLst/>
          </a:prstGeom>
        </p:spPr>
      </p:pic>
      <p:sp>
        <p:nvSpPr>
          <p:cNvPr id="63" name="Google Shape;55;p1">
            <a:extLst>
              <a:ext uri="{FF2B5EF4-FFF2-40B4-BE49-F238E27FC236}">
                <a16:creationId xmlns:a16="http://schemas.microsoft.com/office/drawing/2014/main" id="{3220D631-7265-B9BA-7C2E-3C5C3D4E0D69}"/>
              </a:ext>
            </a:extLst>
          </p:cNvPr>
          <p:cNvSpPr txBox="1"/>
          <p:nvPr/>
        </p:nvSpPr>
        <p:spPr>
          <a:xfrm>
            <a:off x="29628389" y="35557631"/>
            <a:ext cx="10305500" cy="2308284"/>
          </a:xfrm>
          <a:prstGeom prst="rect">
            <a:avLst/>
          </a:prstGeom>
          <a:noFill/>
          <a:ln>
            <a:noFill/>
          </a:ln>
        </p:spPr>
        <p:txBody>
          <a:bodyPr spcFirstLastPara="1" wrap="square" lIns="91425" tIns="45700" rIns="91425" bIns="45700" anchor="t" anchorCtr="0">
            <a:spAutoFit/>
          </a:bodyPr>
          <a:lstStyle/>
          <a:p>
            <a:pPr algn="just" rtl="0" fontAlgn="base"/>
            <a:r>
              <a:rPr lang="en-US" sz="3600" b="0" i="0" dirty="0">
                <a:solidFill>
                  <a:srgbClr val="000000"/>
                </a:solidFill>
                <a:effectLst/>
                <a:latin typeface="Calibri" panose="020F0502020204030204" pitchFamily="34" charset="0"/>
                <a:cs typeface="Calibri" panose="020F0502020204030204" pitchFamily="34" charset="0"/>
              </a:rPr>
              <a:t>[1]  Bergman, L., </a:t>
            </a:r>
            <a:r>
              <a:rPr lang="en-US" sz="3600" b="0" i="1" dirty="0">
                <a:solidFill>
                  <a:srgbClr val="000000"/>
                </a:solidFill>
                <a:effectLst/>
                <a:latin typeface="Calibri" panose="020F0502020204030204" pitchFamily="34" charset="0"/>
                <a:cs typeface="Calibri" panose="020F0502020204030204" pitchFamily="34" charset="0"/>
              </a:rPr>
              <a:t>et al.</a:t>
            </a:r>
            <a:r>
              <a:rPr lang="en-US" sz="3600" b="0" dirty="0">
                <a:solidFill>
                  <a:srgbClr val="000000"/>
                </a:solidFill>
                <a:effectLst/>
                <a:latin typeface="Calibri" panose="020F0502020204030204" pitchFamily="34" charset="0"/>
                <a:cs typeface="Calibri" panose="020F0502020204030204" pitchFamily="34" charset="0"/>
              </a:rPr>
              <a:t> </a:t>
            </a:r>
            <a:r>
              <a:rPr lang="en-US" sz="3600" b="0" i="1" dirty="0" err="1">
                <a:solidFill>
                  <a:srgbClr val="000000"/>
                </a:solidFill>
                <a:effectLst/>
                <a:latin typeface="Calibri" panose="020F0502020204030204" pitchFamily="34" charset="0"/>
                <a:cs typeface="Calibri" panose="020F0502020204030204" pitchFamily="34" charset="0"/>
              </a:rPr>
              <a:t>Nurs</a:t>
            </a:r>
            <a:r>
              <a:rPr lang="en-US" sz="3600" b="0" i="1" dirty="0">
                <a:solidFill>
                  <a:srgbClr val="000000"/>
                </a:solidFill>
                <a:effectLst/>
                <a:latin typeface="Calibri" panose="020F0502020204030204" pitchFamily="34" charset="0"/>
                <a:cs typeface="Calibri" panose="020F0502020204030204" pitchFamily="34" charset="0"/>
              </a:rPr>
              <a:t> Crit Care. </a:t>
            </a:r>
            <a:r>
              <a:rPr lang="en-US" sz="3600" b="0" dirty="0">
                <a:solidFill>
                  <a:srgbClr val="000000"/>
                </a:solidFill>
                <a:effectLst/>
                <a:latin typeface="Calibri" panose="020F0502020204030204" pitchFamily="34" charset="0"/>
                <a:cs typeface="Calibri" panose="020F0502020204030204" pitchFamily="34" charset="0"/>
              </a:rPr>
              <a:t>(2021).</a:t>
            </a:r>
            <a:endParaRPr lang="en-US" sz="3600" b="0" i="0" dirty="0">
              <a:solidFill>
                <a:srgbClr val="000000"/>
              </a:solidFill>
              <a:effectLst/>
              <a:latin typeface="Calibri" panose="020F0502020204030204" pitchFamily="34" charset="0"/>
              <a:cs typeface="Calibri" panose="020F0502020204030204" pitchFamily="34" charset="0"/>
            </a:endParaRPr>
          </a:p>
          <a:p>
            <a:pPr algn="just" rtl="0" fontAlgn="base"/>
            <a:r>
              <a:rPr lang="en-US" sz="3600" b="0" i="0" dirty="0">
                <a:solidFill>
                  <a:srgbClr val="000000"/>
                </a:solidFill>
                <a:effectLst/>
                <a:latin typeface="Calibri" panose="020F0502020204030204" pitchFamily="34" charset="0"/>
                <a:cs typeface="Calibri" panose="020F0502020204030204" pitchFamily="34" charset="0"/>
              </a:rPr>
              <a:t>[2] </a:t>
            </a:r>
            <a:r>
              <a:rPr lang="en-US" sz="3600" b="0" i="0" dirty="0" err="1">
                <a:solidFill>
                  <a:srgbClr val="000000"/>
                </a:solidFill>
                <a:effectLst/>
                <a:latin typeface="Calibri" panose="020F0502020204030204" pitchFamily="34" charset="0"/>
                <a:cs typeface="Calibri" panose="020F0502020204030204" pitchFamily="34" charset="0"/>
              </a:rPr>
              <a:t>Dall’Ora</a:t>
            </a:r>
            <a:r>
              <a:rPr lang="en-US" sz="3600" b="0" i="0" dirty="0">
                <a:solidFill>
                  <a:srgbClr val="000000"/>
                </a:solidFill>
                <a:effectLst/>
                <a:latin typeface="Calibri" panose="020F0502020204030204" pitchFamily="34" charset="0"/>
                <a:cs typeface="Calibri" panose="020F0502020204030204" pitchFamily="34" charset="0"/>
              </a:rPr>
              <a:t>, C.</a:t>
            </a:r>
            <a:r>
              <a:rPr lang="en-US" sz="3600" b="0" i="1" dirty="0">
                <a:solidFill>
                  <a:srgbClr val="000000"/>
                </a:solidFill>
                <a:effectLst/>
                <a:latin typeface="Calibri" panose="020F0502020204030204" pitchFamily="34" charset="0"/>
                <a:cs typeface="Calibri" panose="020F0502020204030204" pitchFamily="34" charset="0"/>
              </a:rPr>
              <a:t> et al</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1" dirty="0">
                <a:solidFill>
                  <a:srgbClr val="000000"/>
                </a:solidFill>
                <a:effectLst/>
                <a:latin typeface="Calibri" panose="020F0502020204030204" pitchFamily="34" charset="0"/>
                <a:cs typeface="Calibri" panose="020F0502020204030204" pitchFamily="34" charset="0"/>
              </a:rPr>
              <a:t>International Journal 	of Nursing Studies.</a:t>
            </a:r>
            <a:r>
              <a:rPr lang="en-US" sz="3600" b="0" dirty="0">
                <a:solidFill>
                  <a:srgbClr val="000000"/>
                </a:solidFill>
                <a:effectLst/>
                <a:latin typeface="Calibri" panose="020F0502020204030204" pitchFamily="34" charset="0"/>
                <a:cs typeface="Calibri" panose="020F0502020204030204" pitchFamily="34" charset="0"/>
              </a:rPr>
              <a:t> (2022).</a:t>
            </a:r>
          </a:p>
          <a:p>
            <a:pPr algn="just" rtl="0" fontAlgn="base"/>
            <a:r>
              <a:rPr lang="en-US" sz="3600" i="0" dirty="0">
                <a:latin typeface="Calibri" panose="020F0502020204030204" pitchFamily="34" charset="0"/>
                <a:cs typeface="Calibri" panose="020F0502020204030204" pitchFamily="34" charset="0"/>
              </a:rPr>
              <a:t>[3]  Ochieng, P., </a:t>
            </a:r>
            <a:r>
              <a:rPr lang="en-US" sz="3600" i="1" dirty="0">
                <a:latin typeface="Calibri" panose="020F0502020204030204" pitchFamily="34" charset="0"/>
                <a:cs typeface="Calibri" panose="020F0502020204030204" pitchFamily="34" charset="0"/>
              </a:rPr>
              <a:t>et al. Kaiser. </a:t>
            </a:r>
            <a:r>
              <a:rPr lang="en-US" sz="3600" dirty="0">
                <a:latin typeface="Calibri" panose="020F0502020204030204" pitchFamily="34" charset="0"/>
                <a:cs typeface="Calibri" panose="020F0502020204030204" pitchFamily="34" charset="0"/>
              </a:rPr>
              <a:t>(2022).</a:t>
            </a:r>
            <a:endParaRPr lang="en-US" sz="96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597914"/>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ED1C404E190149B5D14546B0B28A37" ma:contentTypeVersion="5" ma:contentTypeDescription="Create a new document." ma:contentTypeScope="" ma:versionID="31bbca0a2f2495ff516517d77de017e3">
  <xsd:schema xmlns:xsd="http://www.w3.org/2001/XMLSchema" xmlns:xs="http://www.w3.org/2001/XMLSchema" xmlns:p="http://schemas.microsoft.com/office/2006/metadata/properties" xmlns:ns2="c7505787-51f2-4164-b27b-830b82589867" targetNamespace="http://schemas.microsoft.com/office/2006/metadata/properties" ma:root="true" ma:fieldsID="e9db609aa467c43798af526aa3c5c368" ns2:_="">
    <xsd:import namespace="c7505787-51f2-4164-b27b-830b825898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5787-51f2-4164-b27b-830b82589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4B7085-B857-483F-BBD7-B19FF6E98849}">
  <ds:schemaRefs>
    <ds:schemaRef ds:uri="http://schemas.microsoft.com/sharepoint/v3/contenttype/forms"/>
  </ds:schemaRefs>
</ds:datastoreItem>
</file>

<file path=customXml/itemProps2.xml><?xml version="1.0" encoding="utf-8"?>
<ds:datastoreItem xmlns:ds="http://schemas.openxmlformats.org/officeDocument/2006/customXml" ds:itemID="{224D7C3C-B286-498F-8579-4BE61FAC024D}">
  <ds:schemaRefs>
    <ds:schemaRef ds:uri="c7505787-51f2-4164-b27b-830b825898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5FC1B8-83A5-40A4-B9AF-633C1C1CA75E}">
  <ds:schemaRefs>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c7505787-51f2-4164-b27b-830b8258986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11927</TotalTime>
  <Words>632</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Katie Canedo</cp:lastModifiedBy>
  <cp:revision>4</cp:revision>
  <dcterms:created xsi:type="dcterms:W3CDTF">2007-04-04T14:17:42Z</dcterms:created>
  <dcterms:modified xsi:type="dcterms:W3CDTF">2023-04-14T02:38:20Z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0x010100D4ED1C404E190149B5D14546B0B28A37</vt:lpwstr>
  </property>
</Properties>
</file>