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3891200" cy="38404800"/>
  <p:notesSz cx="68580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3824">
          <p15:clr>
            <a:srgbClr val="A4A3A4"/>
          </p15:clr>
        </p15:guide>
        <p15:guide id="3" orient="horz" pos="11664">
          <p15:clr>
            <a:srgbClr val="747775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" roundtripDataSignature="AMtx7mgez5fC6Foi8boPVcedwtvyvN0K7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251B397-E136-4136-B2E8-A3C8873A862E}">
  <a:tblStyle styleId="{1251B397-E136-4136-B2E8-A3C8873A862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5" d="100"/>
          <a:sy n="25" d="100"/>
        </p:scale>
        <p:origin x="211" y="-2256"/>
      </p:cViewPr>
      <p:guideLst>
        <p:guide orient="horz" pos="12096"/>
        <p:guide pos="13824"/>
        <p:guide orient="horz" pos="116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4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438275" y="696913"/>
            <a:ext cx="398145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4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 txBox="1">
            <a:spLocks noGrp="1"/>
          </p:cNvSpPr>
          <p:nvPr>
            <p:ph type="sldNum" idx="12"/>
          </p:nvPr>
        </p:nvSpPr>
        <p:spPr>
          <a:xfrm>
            <a:off x="3884614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696913"/>
            <a:ext cx="398145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8" name="Google Shape;48;p1:notes"/>
          <p:cNvSpPr txBox="1">
            <a:spLocks noGrp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body" idx="1"/>
          </p:nvPr>
        </p:nvSpPr>
        <p:spPr>
          <a:xfrm rot="5400000">
            <a:off x="9272474" y="1881925"/>
            <a:ext cx="25346257" cy="39503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58800" algn="l" rtl="0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58800" algn="l" rtl="0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58800" algn="l" rtl="0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0700" algn="l" rtl="0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0700" algn="l" rtl="0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0700" algn="l" rtl="0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520700" algn="l" rtl="0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520700" algn="l" rtl="0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520700" algn="l" rtl="0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Vertical Title and 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body" idx="1"/>
          </p:nvPr>
        </p:nvSpPr>
        <p:spPr>
          <a:xfrm>
            <a:off x="2193927" y="8960472"/>
            <a:ext cx="39503351" cy="25346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58800" algn="l" rtl="0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58800" algn="l" rtl="0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58800" algn="l" rtl="0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0700" algn="l" rtl="0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0700" algn="l" rtl="0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0700" algn="l" rtl="0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520700" algn="l" rtl="0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520700" algn="l" rtl="0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520700" algn="l" rtl="0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2193927" y="8960472"/>
            <a:ext cx="19599275" cy="25346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84200" algn="l" rtl="0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33400" algn="l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826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572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572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572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572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572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572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body" idx="2"/>
          </p:nvPr>
        </p:nvSpPr>
        <p:spPr>
          <a:xfrm>
            <a:off x="22098000" y="8960472"/>
            <a:ext cx="19599276" cy="25346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84200" algn="l" rtl="0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33400" algn="l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826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572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572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572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572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572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572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9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body" idx="1"/>
          </p:nvPr>
        </p:nvSpPr>
        <p:spPr>
          <a:xfrm>
            <a:off x="2193926" y="8596198"/>
            <a:ext cx="19392900" cy="3584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body" idx="2"/>
          </p:nvPr>
        </p:nvSpPr>
        <p:spPr>
          <a:xfrm>
            <a:off x="2193926" y="12180385"/>
            <a:ext cx="19392900" cy="22126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33400" algn="l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826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572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3"/>
          </p:nvPr>
        </p:nvSpPr>
        <p:spPr>
          <a:xfrm>
            <a:off x="22294852" y="8596198"/>
            <a:ext cx="19402426" cy="3584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4"/>
          </p:nvPr>
        </p:nvSpPr>
        <p:spPr>
          <a:xfrm>
            <a:off x="22294852" y="12180385"/>
            <a:ext cx="19402426" cy="22126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33400" algn="l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826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572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>
            <a:spLocks noGrp="1"/>
          </p:cNvSpPr>
          <p:nvPr>
            <p:ph type="title"/>
          </p:nvPr>
        </p:nvSpPr>
        <p:spPr>
          <a:xfrm>
            <a:off x="2193926" y="1528646"/>
            <a:ext cx="14439900" cy="6508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body" idx="1"/>
          </p:nvPr>
        </p:nvSpPr>
        <p:spPr>
          <a:xfrm>
            <a:off x="17160877" y="1528648"/>
            <a:ext cx="24536399" cy="32778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635000" algn="l" rtl="0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sz="6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84200" algn="l" rtl="0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–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33400" algn="l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826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826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826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826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826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826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11"/>
          <p:cNvSpPr txBox="1">
            <a:spLocks noGrp="1"/>
          </p:cNvSpPr>
          <p:nvPr>
            <p:ph type="body" idx="2"/>
          </p:nvPr>
        </p:nvSpPr>
        <p:spPr>
          <a:xfrm>
            <a:off x="2193926" y="8036779"/>
            <a:ext cx="14439900" cy="26269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2"/>
          <p:cNvSpPr txBox="1">
            <a:spLocks noGrp="1"/>
          </p:cNvSpPr>
          <p:nvPr>
            <p:ph type="title"/>
          </p:nvPr>
        </p:nvSpPr>
        <p:spPr>
          <a:xfrm>
            <a:off x="8604251" y="26884663"/>
            <a:ext cx="26333450" cy="3171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12"/>
          <p:cNvSpPr>
            <a:spLocks noGrp="1"/>
          </p:cNvSpPr>
          <p:nvPr>
            <p:ph type="pic" idx="2"/>
          </p:nvPr>
        </p:nvSpPr>
        <p:spPr>
          <a:xfrm>
            <a:off x="8604251" y="3431325"/>
            <a:ext cx="26333450" cy="23043529"/>
          </a:xfrm>
          <a:prstGeom prst="rect">
            <a:avLst/>
          </a:prstGeom>
          <a:noFill/>
          <a:ln>
            <a:noFill/>
          </a:ln>
        </p:spPr>
      </p:sp>
      <p:sp>
        <p:nvSpPr>
          <p:cNvPr id="40" name="Google Shape;40;p12"/>
          <p:cNvSpPr txBox="1">
            <a:spLocks noGrp="1"/>
          </p:cNvSpPr>
          <p:nvPr>
            <p:ph type="body" idx="1"/>
          </p:nvPr>
        </p:nvSpPr>
        <p:spPr>
          <a:xfrm>
            <a:off x="8604251" y="30055791"/>
            <a:ext cx="26333450" cy="4507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/>
          <p:nvPr/>
        </p:nvSpPr>
        <p:spPr>
          <a:xfrm>
            <a:off x="43213019" y="6657123"/>
            <a:ext cx="685800" cy="31800645"/>
          </a:xfrm>
          <a:prstGeom prst="rect">
            <a:avLst/>
          </a:prstGeom>
          <a:solidFill>
            <a:srgbClr val="29459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Font typeface="Arial"/>
              <a:buNone/>
            </a:pPr>
            <a:endParaRPr sz="10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3"/>
          <p:cNvSpPr/>
          <p:nvPr/>
        </p:nvSpPr>
        <p:spPr>
          <a:xfrm>
            <a:off x="0" y="6657123"/>
            <a:ext cx="685800" cy="31800645"/>
          </a:xfrm>
          <a:prstGeom prst="rect">
            <a:avLst/>
          </a:prstGeom>
          <a:solidFill>
            <a:srgbClr val="76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Font typeface="Arial"/>
              <a:buNone/>
            </a:pPr>
            <a:endParaRPr sz="10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72492" y="518070"/>
            <a:ext cx="8961120" cy="56796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Google Shape;13;p3"/>
          <p:cNvCxnSpPr/>
          <p:nvPr/>
        </p:nvCxnSpPr>
        <p:spPr>
          <a:xfrm>
            <a:off x="-48126" y="6657123"/>
            <a:ext cx="43946946" cy="0"/>
          </a:xfrm>
          <a:prstGeom prst="straightConnector1">
            <a:avLst/>
          </a:prstGeom>
          <a:noFill/>
          <a:ln w="317500" cap="flat" cmpd="sng">
            <a:solidFill>
              <a:srgbClr val="B5AF67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4" name="Google Shape;14;p3"/>
          <p:cNvCxnSpPr/>
          <p:nvPr/>
        </p:nvCxnSpPr>
        <p:spPr>
          <a:xfrm>
            <a:off x="-48126" y="38351831"/>
            <a:ext cx="43946946" cy="52968"/>
          </a:xfrm>
          <a:prstGeom prst="straightConnector1">
            <a:avLst/>
          </a:prstGeom>
          <a:noFill/>
          <a:ln w="381000" cap="flat" cmpd="sng">
            <a:solidFill>
              <a:srgbClr val="B5AF67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"/>
          <p:cNvSpPr txBox="1"/>
          <p:nvPr/>
        </p:nvSpPr>
        <p:spPr>
          <a:xfrm>
            <a:off x="9296400" y="1410538"/>
            <a:ext cx="27432000" cy="3937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75" tIns="44825" rIns="89675" bIns="448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en-US" sz="8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ReAction Patch: Transdermal Steroid Drug Delivery Patch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lang="en-US" sz="6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Genna Felder, Miguel Hernandez, Hannah </a:t>
            </a:r>
            <a:r>
              <a:rPr lang="en-US" sz="66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</a:t>
            </a:r>
            <a:r>
              <a:rPr lang="en-US" sz="66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dak</a:t>
            </a:r>
            <a:r>
              <a:rPr lang="en-US" sz="6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Anna Thomas, Daniel </a:t>
            </a:r>
            <a:r>
              <a:rPr lang="en-US" sz="66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Fafemi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5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Faculty Advisor: </a:t>
            </a:r>
            <a:r>
              <a:rPr lang="en-US" sz="5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Dr. Venkat K. Chivukula</a:t>
            </a:r>
            <a:r>
              <a:rPr lang="en-US" sz="5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Dept. of</a:t>
            </a:r>
            <a:r>
              <a:rPr lang="en-US" sz="5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Biomedical Engineering</a:t>
            </a:r>
            <a:r>
              <a:rPr lang="en-US" sz="5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Florida Institute of Technology</a:t>
            </a:r>
            <a:endParaRPr sz="46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1"/>
          <p:cNvSpPr txBox="1"/>
          <p:nvPr/>
        </p:nvSpPr>
        <p:spPr>
          <a:xfrm>
            <a:off x="8086727" y="7273927"/>
            <a:ext cx="184800" cy="169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Font typeface="Arial"/>
              <a:buNone/>
            </a:pPr>
            <a:endParaRPr sz="10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2" name="Google Shape;52;p1" descr="DN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956984" y="1101356"/>
            <a:ext cx="1828800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769363" y="1105756"/>
            <a:ext cx="2325950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"/>
          <p:cNvSpPr txBox="1"/>
          <p:nvPr/>
        </p:nvSpPr>
        <p:spPr>
          <a:xfrm>
            <a:off x="1098550" y="6925275"/>
            <a:ext cx="13430400" cy="1005900"/>
          </a:xfrm>
          <a:prstGeom prst="rect">
            <a:avLst/>
          </a:prstGeom>
          <a:solidFill>
            <a:srgbClr val="760000"/>
          </a:solidFill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11450" tIns="171450" rIns="411450" bIns="2057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Motivation</a:t>
            </a:r>
            <a:endParaRPr sz="7200" b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15176500" y="15043200"/>
            <a:ext cx="27518700" cy="1005900"/>
          </a:xfrm>
          <a:prstGeom prst="rect">
            <a:avLst/>
          </a:prstGeom>
          <a:solidFill>
            <a:srgbClr val="760000"/>
          </a:solidFill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11450" tIns="171450" rIns="411450" bIns="2057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Results</a:t>
            </a:r>
            <a:endParaRPr sz="72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15302650" y="28867575"/>
            <a:ext cx="12510300" cy="923400"/>
          </a:xfrm>
          <a:prstGeom prst="rect">
            <a:avLst/>
          </a:prstGeom>
          <a:solidFill>
            <a:srgbClr val="760000"/>
          </a:solidFill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11450" tIns="171450" rIns="411450" bIns="2057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Economics</a:t>
            </a:r>
            <a:endParaRPr sz="72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"/>
          <p:cNvSpPr txBox="1"/>
          <p:nvPr/>
        </p:nvSpPr>
        <p:spPr>
          <a:xfrm>
            <a:off x="28107550" y="28873425"/>
            <a:ext cx="14615400" cy="923400"/>
          </a:xfrm>
          <a:prstGeom prst="rect">
            <a:avLst/>
          </a:prstGeom>
          <a:solidFill>
            <a:srgbClr val="760000"/>
          </a:solidFill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11450" tIns="171450" rIns="411450" bIns="2057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Conclusions &amp; Future Work</a:t>
            </a:r>
            <a:endParaRPr sz="72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28142650" y="34158550"/>
            <a:ext cx="14615400" cy="1005900"/>
          </a:xfrm>
          <a:prstGeom prst="rect">
            <a:avLst/>
          </a:prstGeom>
          <a:solidFill>
            <a:srgbClr val="760000"/>
          </a:solidFill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11450" tIns="171450" rIns="411450" bIns="2057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3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Acknowledgements</a:t>
            </a:r>
            <a:endParaRPr sz="53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1"/>
          <p:cNvSpPr txBox="1"/>
          <p:nvPr/>
        </p:nvSpPr>
        <p:spPr>
          <a:xfrm>
            <a:off x="15136150" y="6925275"/>
            <a:ext cx="27518700" cy="1005900"/>
          </a:xfrm>
          <a:prstGeom prst="rect">
            <a:avLst/>
          </a:prstGeom>
          <a:solidFill>
            <a:srgbClr val="760000"/>
          </a:solidFill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11450" tIns="171450" rIns="411450" bIns="2057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Design &amp; Methods</a:t>
            </a:r>
            <a:endParaRPr sz="72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"/>
          <p:cNvSpPr txBox="1"/>
          <p:nvPr/>
        </p:nvSpPr>
        <p:spPr>
          <a:xfrm>
            <a:off x="28274200" y="35108700"/>
            <a:ext cx="14352300" cy="31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latin typeface="Calibri"/>
                <a:ea typeface="Calibri"/>
                <a:cs typeface="Calibri"/>
                <a:sym typeface="Calibri"/>
              </a:rPr>
              <a:t>Dr. Venkat Keshav </a:t>
            </a:r>
            <a:r>
              <a:rPr lang="en-US" sz="4800" dirty="0" err="1">
                <a:latin typeface="Calibri"/>
                <a:ea typeface="Calibri"/>
                <a:cs typeface="Calibri"/>
                <a:sym typeface="Calibri"/>
              </a:rPr>
              <a:t>Chivuluka</a:t>
            </a:r>
            <a:r>
              <a:rPr lang="en-US" sz="4800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4800" dirty="0" err="1">
                <a:latin typeface="Calibri"/>
                <a:ea typeface="Calibri"/>
                <a:cs typeface="Calibri"/>
                <a:sym typeface="Calibri"/>
              </a:rPr>
              <a:t>Nashaita</a:t>
            </a:r>
            <a:r>
              <a:rPr lang="en-US" sz="4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dirty="0" err="1">
                <a:latin typeface="Calibri"/>
                <a:ea typeface="Calibri"/>
                <a:cs typeface="Calibri"/>
                <a:sym typeface="Calibri"/>
              </a:rPr>
              <a:t>Patrawalla</a:t>
            </a:r>
            <a:r>
              <a:rPr lang="en-US" sz="4800" dirty="0">
                <a:latin typeface="Calibri"/>
                <a:ea typeface="Calibri"/>
                <a:cs typeface="Calibri"/>
                <a:sym typeface="Calibri"/>
              </a:rPr>
              <a:t>, Dr. Christopher </a:t>
            </a:r>
            <a:r>
              <a:rPr lang="en-US" sz="4800" dirty="0" err="1">
                <a:latin typeface="Calibri"/>
                <a:ea typeface="Calibri"/>
                <a:cs typeface="Calibri"/>
                <a:sym typeface="Calibri"/>
              </a:rPr>
              <a:t>Bashur</a:t>
            </a:r>
            <a:r>
              <a:rPr lang="en-US" sz="4800" dirty="0">
                <a:latin typeface="Calibri"/>
                <a:ea typeface="Calibri"/>
                <a:cs typeface="Calibri"/>
                <a:sym typeface="Calibri"/>
              </a:rPr>
              <a:t>, Dr. James Brenner, MD/PhD Tatiana Karpova, Dr. Kishore, Karen at glassblowers.com, Aurora </a:t>
            </a:r>
            <a:r>
              <a:rPr lang="en-US" sz="4800" dirty="0" err="1">
                <a:latin typeface="Calibri"/>
                <a:ea typeface="Calibri"/>
                <a:cs typeface="Calibri"/>
                <a:sym typeface="Calibri"/>
              </a:rPr>
              <a:t>Burkus-Matesevac</a:t>
            </a:r>
            <a:r>
              <a:rPr lang="en-US" sz="4800" dirty="0">
                <a:latin typeface="Calibri"/>
                <a:ea typeface="Calibri"/>
                <a:cs typeface="Calibri"/>
                <a:sym typeface="Calibri"/>
              </a:rPr>
              <a:t>. </a:t>
            </a: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Google Shape;61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866736" y="1105755"/>
            <a:ext cx="1828800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"/>
          <p:cNvSpPr txBox="1"/>
          <p:nvPr/>
        </p:nvSpPr>
        <p:spPr>
          <a:xfrm>
            <a:off x="1098550" y="16565600"/>
            <a:ext cx="13430400" cy="645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5334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●"/>
            </a:pPr>
            <a:r>
              <a:rPr lang="en-US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 a transdermal drug delivery patch system designed for topical steroid withdrawal tapering.</a:t>
            </a:r>
            <a:endParaRPr sz="4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5334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●"/>
            </a:pPr>
            <a:r>
              <a:rPr lang="en-US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Determine the weight/volume of gelatin hydrogel most effective to deliver a therapeutic dose of steroid to a patient.</a:t>
            </a:r>
            <a:endParaRPr sz="4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5334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●"/>
            </a:pPr>
            <a:r>
              <a:rPr lang="en-US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Test drug diffusion through Strat-M™, a skin-like membrane.</a:t>
            </a:r>
            <a:endParaRPr sz="4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"/>
          <p:cNvSpPr txBox="1"/>
          <p:nvPr/>
        </p:nvSpPr>
        <p:spPr>
          <a:xfrm>
            <a:off x="1098550" y="35968200"/>
            <a:ext cx="13409000" cy="16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Figure 1. </a:t>
            </a:r>
            <a:r>
              <a:rPr lang="en-US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Comparison of layers of skin vs. layer composition of Strat-M™.</a:t>
            </a:r>
            <a:endParaRPr sz="4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"/>
          <p:cNvSpPr txBox="1"/>
          <p:nvPr/>
        </p:nvSpPr>
        <p:spPr>
          <a:xfrm>
            <a:off x="28107550" y="29660550"/>
            <a:ext cx="14615400" cy="46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533400" algn="l" rtl="0">
              <a:spcBef>
                <a:spcPts val="0"/>
              </a:spcBef>
              <a:spcAft>
                <a:spcPts val="0"/>
              </a:spcAft>
              <a:buSzPts val="4800"/>
              <a:buFont typeface="Calibri"/>
              <a:buChar char="●"/>
            </a:pP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Determined the release profiles of different w/v gelatin hydrogels. </a:t>
            </a:r>
            <a:endParaRPr sz="4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533400" algn="l" rtl="0">
              <a:spcBef>
                <a:spcPts val="0"/>
              </a:spcBef>
              <a:spcAft>
                <a:spcPts val="0"/>
              </a:spcAft>
              <a:buSzPts val="4800"/>
              <a:buFont typeface="Calibri"/>
              <a:buChar char="●"/>
            </a:pP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Perform cell studies on skin cells to get a better idea of the phenomenon of Topical Steroid Withdrawal.</a:t>
            </a:r>
            <a:endParaRPr sz="4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533400" algn="l" rtl="0">
              <a:spcBef>
                <a:spcPts val="0"/>
              </a:spcBef>
              <a:spcAft>
                <a:spcPts val="0"/>
              </a:spcAft>
              <a:buSzPts val="4800"/>
              <a:buFont typeface="Calibri"/>
              <a:buChar char="●"/>
            </a:pP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Perform experiments with different materials and drug concentrations.</a:t>
            </a:r>
            <a:endParaRPr sz="4800"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65" name="Google Shape;65;p1"/>
          <p:cNvGraphicFramePr/>
          <p:nvPr/>
        </p:nvGraphicFramePr>
        <p:xfrm>
          <a:off x="15523875" y="29983588"/>
          <a:ext cx="12069750" cy="7418300"/>
        </p:xfrm>
        <a:graphic>
          <a:graphicData uri="http://schemas.openxmlformats.org/drawingml/2006/table">
            <a:tbl>
              <a:tblPr>
                <a:noFill/>
                <a:tableStyleId>{1251B397-E136-4136-B2E8-A3C8873A862E}</a:tableStyleId>
              </a:tblPr>
              <a:tblGrid>
                <a:gridCol w="668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9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182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5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Fixed Costs</a:t>
                      </a:r>
                      <a:endParaRPr sz="5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5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$12,072.90</a:t>
                      </a:r>
                      <a:endParaRPr sz="5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89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5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Manufacturing Costs per Unit (Variable Costs)</a:t>
                      </a:r>
                      <a:endParaRPr sz="5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5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$364,000</a:t>
                      </a:r>
                      <a:endParaRPr sz="5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29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5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Retail Price                    (Box of 7 patches)</a:t>
                      </a:r>
                      <a:endParaRPr sz="5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5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$40</a:t>
                      </a:r>
                      <a:endParaRPr sz="5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82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5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Expected Units Sold</a:t>
                      </a:r>
                      <a:endParaRPr sz="5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5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64,000,000</a:t>
                      </a:r>
                      <a:endParaRPr sz="5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6" name="Google Shape;66;p1"/>
          <p:cNvSpPr txBox="1"/>
          <p:nvPr/>
        </p:nvSpPr>
        <p:spPr>
          <a:xfrm>
            <a:off x="29497950" y="8183975"/>
            <a:ext cx="13069500" cy="6832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Figure 2</a:t>
            </a:r>
            <a:r>
              <a:rPr lang="en-US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Schematic representation of study. Gelatin-hydrocortisone hydrogels of 5% and 10% w/v  were fabricated and crosslinked using glutaraldehyde. Hydrocortisone was diffused through Strat-M™ into the Franz cell in a 37°C incubator. Solution acquired from Franz cell was reacted with Tetrazolium Blue dye. The reacted product was then analyzed through a spectrometer and compared against a standard curve.</a:t>
            </a:r>
            <a:endParaRPr sz="4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1"/>
          <p:cNvSpPr txBox="1"/>
          <p:nvPr/>
        </p:nvSpPr>
        <p:spPr>
          <a:xfrm>
            <a:off x="1098300" y="15037000"/>
            <a:ext cx="13549200" cy="1005900"/>
          </a:xfrm>
          <a:prstGeom prst="rect">
            <a:avLst/>
          </a:prstGeom>
          <a:solidFill>
            <a:srgbClr val="760000"/>
          </a:solidFill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11450" tIns="171450" rIns="411450" bIns="2057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Objectives</a:t>
            </a:r>
            <a:endParaRPr sz="7200" b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1"/>
          <p:cNvSpPr txBox="1"/>
          <p:nvPr/>
        </p:nvSpPr>
        <p:spPr>
          <a:xfrm>
            <a:off x="1238250" y="8890000"/>
            <a:ext cx="13269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"/>
          <p:cNvSpPr txBox="1"/>
          <p:nvPr/>
        </p:nvSpPr>
        <p:spPr>
          <a:xfrm>
            <a:off x="1098299" y="8709300"/>
            <a:ext cx="13152201" cy="645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5334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●"/>
            </a:pPr>
            <a:r>
              <a:rPr lang="en-US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Eczema affects nearly 31 million Americans.</a:t>
            </a:r>
            <a:endParaRPr sz="4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5334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●"/>
            </a:pPr>
            <a:r>
              <a:rPr lang="en-US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Current treatment modality: suppression of symptoms with topical steroids.</a:t>
            </a:r>
            <a:endParaRPr sz="4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5334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●"/>
            </a:pPr>
            <a:r>
              <a:rPr lang="en-US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Discontinuing the use of topical steroids can cause the patient to go through severe drug withdrawal.</a:t>
            </a:r>
            <a:endParaRPr sz="4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5334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●"/>
            </a:pPr>
            <a:r>
              <a:rPr lang="en-US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ReAction patch aims to be a cost-effective solution to help patients experiencing drug withdrawal symptoms.</a:t>
            </a:r>
            <a:endParaRPr sz="4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0" name="Google Shape;70;p1"/>
          <p:cNvPicPr preferRelativeResize="0"/>
          <p:nvPr/>
        </p:nvPicPr>
        <p:blipFill rotWithShape="1">
          <a:blip r:embed="rId6">
            <a:alphaModFix/>
          </a:blip>
          <a:srcRect l="5536" t="7560" r="2501" b="4217"/>
          <a:stretch/>
        </p:blipFill>
        <p:spPr>
          <a:xfrm>
            <a:off x="15502425" y="8178825"/>
            <a:ext cx="13069526" cy="6699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"/>
          <p:cNvPicPr preferRelativeResize="0"/>
          <p:nvPr/>
        </p:nvPicPr>
        <p:blipFill rotWithShape="1">
          <a:blip r:embed="rId7">
            <a:alphaModFix/>
          </a:blip>
          <a:srcRect l="7812" t="2627" r="3005" b="2161"/>
          <a:stretch/>
        </p:blipFill>
        <p:spPr>
          <a:xfrm>
            <a:off x="1098300" y="23483475"/>
            <a:ext cx="13549200" cy="12114175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"/>
          <p:cNvSpPr txBox="1"/>
          <p:nvPr/>
        </p:nvSpPr>
        <p:spPr>
          <a:xfrm>
            <a:off x="15389699" y="24973000"/>
            <a:ext cx="12338100" cy="31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Figure 3. </a:t>
            </a: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Comparison of 5%w/v and 10%w/v gelatin hydrogel diffusion over a 24 hour period. 5%w/v shows a controlled release profile. 10% w/v shows a burst release profile.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28142650" y="24870250"/>
            <a:ext cx="14352300" cy="387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Figure 4. </a:t>
            </a:r>
            <a:r>
              <a:rPr lang="en-US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Statistical comparisons of several time points(TP)</a:t>
            </a:r>
            <a:r>
              <a:rPr lang="en-US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A) </a:t>
            </a:r>
            <a:r>
              <a:rPr lang="en-US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4hr TP demonstrates that 10%w/v gelatin hydrogel has a burst release profile </a:t>
            </a:r>
            <a:r>
              <a:rPr lang="en-US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B) </a:t>
            </a:r>
            <a:r>
              <a:rPr lang="en-US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8hr TP 5% w/v gelatin hydrogel has a higher release rate than 10%w/v </a:t>
            </a:r>
            <a:r>
              <a:rPr lang="en-US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 and D) </a:t>
            </a:r>
            <a:r>
              <a:rPr lang="en-US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12hr and 24hr TPs confirm the results shown in B.</a:t>
            </a:r>
            <a:endParaRPr sz="4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4" name="Google Shape;74;p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8272850" y="16201500"/>
            <a:ext cx="14186999" cy="8771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5302650" y="16201500"/>
            <a:ext cx="12639924" cy="8771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460</Words>
  <Application>Microsoft Office PowerPoint</Application>
  <PresentationFormat>Custom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shopper</dc:creator>
  <cp:lastModifiedBy>Genna Felder</cp:lastModifiedBy>
  <cp:revision>5</cp:revision>
  <dcterms:created xsi:type="dcterms:W3CDTF">2007-04-04T14:17:42Z</dcterms:created>
  <dcterms:modified xsi:type="dcterms:W3CDTF">2023-04-11T15:41:18Z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0x0101008CB6C76999A8E946924D195080FADDE7</vt:lpwstr>
  </property>
</Properties>
</file>