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CJEoeVLJPb7mFCyTn54l5Z/At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59B"/>
    <a:srgbClr val="B5AF67"/>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 d="100"/>
          <a:sy n="19" d="100"/>
        </p:scale>
        <p:origin x="2202" y="126"/>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8271458" y="1283956"/>
            <a:ext cx="32279772" cy="3168291"/>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i="0" u="none" strike="noStrike" cap="none" dirty="0">
                <a:solidFill>
                  <a:schemeClr val="dk1"/>
                </a:solidFill>
                <a:latin typeface="Calibri"/>
                <a:ea typeface="Calibri"/>
                <a:cs typeface="Calibri"/>
                <a:sym typeface="Calibri"/>
              </a:rPr>
              <a:t>Reduction of CO2 in the Production of VAM Using a Membrane Reactor</a:t>
            </a:r>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Aidan Stewart, Deuce LaDuke, Jack Hogan, Ryan Hull</a:t>
            </a:r>
            <a:endParaRPr lang="en-US" dirty="0"/>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 Dr. Jonathan E. Whitlow Dept. of CHE, Florida Institute of Technology</a:t>
            </a:r>
            <a:endParaRPr lang="en-US"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D2690CDB-D7E9-1067-A408-36A541A06AEE}"/>
              </a:ext>
            </a:extLst>
          </p:cNvPr>
          <p:cNvPicPr>
            <a:picLocks noChangeAspect="1"/>
          </p:cNvPicPr>
          <p:nvPr/>
        </p:nvPicPr>
        <p:blipFill>
          <a:blip r:embed="rId3"/>
          <a:stretch>
            <a:fillRect/>
          </a:stretch>
        </p:blipFill>
        <p:spPr>
          <a:xfrm>
            <a:off x="41576172" y="369477"/>
            <a:ext cx="1828959" cy="1828959"/>
          </a:xfrm>
          <a:prstGeom prst="rect">
            <a:avLst/>
          </a:prstGeom>
        </p:spPr>
      </p:pic>
      <p:sp>
        <p:nvSpPr>
          <p:cNvPr id="3" name="TextBox 2">
            <a:extLst>
              <a:ext uri="{FF2B5EF4-FFF2-40B4-BE49-F238E27FC236}">
                <a16:creationId xmlns:a16="http://schemas.microsoft.com/office/drawing/2014/main" id="{BD98F4A9-7EB2-5494-E5C0-2AA478B2A00B}"/>
              </a:ext>
            </a:extLst>
          </p:cNvPr>
          <p:cNvSpPr txBox="1"/>
          <p:nvPr/>
        </p:nvSpPr>
        <p:spPr>
          <a:xfrm>
            <a:off x="1270000" y="7273927"/>
            <a:ext cx="11480800" cy="6124754"/>
          </a:xfrm>
          <a:prstGeom prst="rect">
            <a:avLst/>
          </a:prstGeom>
          <a:noFill/>
        </p:spPr>
        <p:txBody>
          <a:bodyPr wrap="square" rtlCol="0">
            <a:spAutoFit/>
          </a:bodyPr>
          <a:lstStyle/>
          <a:p>
            <a:r>
              <a:rPr lang="en-US" sz="5600" b="1" dirty="0">
                <a:latin typeface="Calibri" panose="020F0502020204030204" pitchFamily="34" charset="0"/>
                <a:cs typeface="Calibri" panose="020F0502020204030204" pitchFamily="34" charset="0"/>
              </a:rPr>
              <a:t>Introduction: </a:t>
            </a:r>
          </a:p>
          <a:p>
            <a:r>
              <a:rPr lang="en-US" sz="4800" dirty="0">
                <a:latin typeface="Calibri" panose="020F0502020204030204" pitchFamily="34" charset="0"/>
                <a:cs typeface="Calibri" panose="020F0502020204030204" pitchFamily="34" charset="0"/>
              </a:rPr>
              <a:t>Vinyl Acetate Monomer (VAM) is a compound used in the manufacturing process of polymers. VAM production is well established but emits large amounts of CO2. Our aim is to reduce CO2 release and incorporate it back into the process by utilizing a membrane reactor. </a:t>
            </a:r>
          </a:p>
        </p:txBody>
      </p:sp>
      <p:sp>
        <p:nvSpPr>
          <p:cNvPr id="4" name="TextBox 3">
            <a:extLst>
              <a:ext uri="{FF2B5EF4-FFF2-40B4-BE49-F238E27FC236}">
                <a16:creationId xmlns:a16="http://schemas.microsoft.com/office/drawing/2014/main" id="{F2F1DDF6-4595-1557-FF83-F170F55C1D06}"/>
              </a:ext>
            </a:extLst>
          </p:cNvPr>
          <p:cNvSpPr txBox="1"/>
          <p:nvPr/>
        </p:nvSpPr>
        <p:spPr>
          <a:xfrm>
            <a:off x="1270000" y="14020800"/>
            <a:ext cx="10718800" cy="6124754"/>
          </a:xfrm>
          <a:prstGeom prst="rect">
            <a:avLst/>
          </a:prstGeom>
          <a:noFill/>
        </p:spPr>
        <p:txBody>
          <a:bodyPr wrap="square" rtlCol="0">
            <a:spAutoFit/>
          </a:bodyPr>
          <a:lstStyle/>
          <a:p>
            <a:r>
              <a:rPr lang="en-US" sz="5600" b="1" dirty="0">
                <a:latin typeface="Calibri" panose="020F0502020204030204" pitchFamily="34" charset="0"/>
                <a:cs typeface="Calibri" panose="020F0502020204030204" pitchFamily="34" charset="0"/>
              </a:rPr>
              <a:t>Novelty:</a:t>
            </a:r>
          </a:p>
          <a:p>
            <a:r>
              <a:rPr lang="en-US" sz="4800" dirty="0">
                <a:latin typeface="Calibri" panose="020F0502020204030204" pitchFamily="34" charset="0"/>
                <a:cs typeface="Calibri" panose="020F0502020204030204" pitchFamily="34" charset="0"/>
              </a:rPr>
              <a:t>Using a membrane reactor at high temperature results in the dehydrogenation of Ethane. This produces Ethylene in association with CO2 from the VAM production. Ultimately reducing Carbon Dioxide emissions.</a:t>
            </a:r>
          </a:p>
          <a:p>
            <a:endParaRPr lang="en-US" sz="48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4BC11398-DF9B-3C3D-DE63-755ABAD89DD3}"/>
              </a:ext>
            </a:extLst>
          </p:cNvPr>
          <p:cNvSpPr txBox="1"/>
          <p:nvPr/>
        </p:nvSpPr>
        <p:spPr>
          <a:xfrm>
            <a:off x="1270000" y="20066000"/>
            <a:ext cx="9906000" cy="954107"/>
          </a:xfrm>
          <a:prstGeom prst="rect">
            <a:avLst/>
          </a:prstGeom>
          <a:noFill/>
        </p:spPr>
        <p:txBody>
          <a:bodyPr wrap="square" rtlCol="0">
            <a:spAutoFit/>
          </a:bodyPr>
          <a:lstStyle/>
          <a:p>
            <a:r>
              <a:rPr lang="en-US" sz="5600" b="1" dirty="0">
                <a:latin typeface="Calibri" panose="020F0502020204030204" pitchFamily="34" charset="0"/>
                <a:cs typeface="Calibri" panose="020F0502020204030204" pitchFamily="34" charset="0"/>
              </a:rPr>
              <a:t>Block Flow Diagram:</a:t>
            </a:r>
          </a:p>
        </p:txBody>
      </p:sp>
      <p:pic>
        <p:nvPicPr>
          <p:cNvPr id="1026" name="Picture 2">
            <a:extLst>
              <a:ext uri="{FF2B5EF4-FFF2-40B4-BE49-F238E27FC236}">
                <a16:creationId xmlns:a16="http://schemas.microsoft.com/office/drawing/2014/main" id="{743C3609-3ACB-B946-BE95-B712DF1A61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535" y="21862038"/>
            <a:ext cx="12700000" cy="612475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5E276AEE-F297-7C61-4A69-12842CBB5B63}"/>
              </a:ext>
            </a:extLst>
          </p:cNvPr>
          <p:cNvPicPr>
            <a:picLocks noChangeAspect="1"/>
          </p:cNvPicPr>
          <p:nvPr/>
        </p:nvPicPr>
        <p:blipFill>
          <a:blip r:embed="rId5"/>
          <a:stretch>
            <a:fillRect/>
          </a:stretch>
        </p:blipFill>
        <p:spPr>
          <a:xfrm>
            <a:off x="28579597" y="8081570"/>
            <a:ext cx="13771853" cy="6124754"/>
          </a:xfrm>
          <a:prstGeom prst="rect">
            <a:avLst/>
          </a:prstGeom>
        </p:spPr>
      </p:pic>
      <p:sp>
        <p:nvSpPr>
          <p:cNvPr id="9" name="TextBox 8">
            <a:extLst>
              <a:ext uri="{FF2B5EF4-FFF2-40B4-BE49-F238E27FC236}">
                <a16:creationId xmlns:a16="http://schemas.microsoft.com/office/drawing/2014/main" id="{B5A17D0F-A12B-BF5D-1BD7-29D94B096DCA}"/>
              </a:ext>
            </a:extLst>
          </p:cNvPr>
          <p:cNvSpPr txBox="1"/>
          <p:nvPr/>
        </p:nvSpPr>
        <p:spPr>
          <a:xfrm>
            <a:off x="28918546" y="7136132"/>
            <a:ext cx="9906000" cy="954107"/>
          </a:xfrm>
          <a:prstGeom prst="rect">
            <a:avLst/>
          </a:prstGeom>
          <a:noFill/>
        </p:spPr>
        <p:txBody>
          <a:bodyPr wrap="square" rtlCol="0">
            <a:spAutoFit/>
          </a:bodyPr>
          <a:lstStyle/>
          <a:p>
            <a:r>
              <a:rPr lang="en-US" sz="5600" b="1" dirty="0">
                <a:latin typeface="Calibri" panose="020F0502020204030204" pitchFamily="34" charset="0"/>
                <a:cs typeface="Calibri" panose="020F0502020204030204" pitchFamily="34" charset="0"/>
              </a:rPr>
              <a:t>Membrane Reactor:</a:t>
            </a:r>
          </a:p>
        </p:txBody>
      </p:sp>
      <p:sp>
        <p:nvSpPr>
          <p:cNvPr id="11" name="TextBox 10">
            <a:extLst>
              <a:ext uri="{FF2B5EF4-FFF2-40B4-BE49-F238E27FC236}">
                <a16:creationId xmlns:a16="http://schemas.microsoft.com/office/drawing/2014/main" id="{BE4D474B-EC0A-8C0C-B519-DF8D95826B9D}"/>
              </a:ext>
            </a:extLst>
          </p:cNvPr>
          <p:cNvSpPr txBox="1"/>
          <p:nvPr/>
        </p:nvSpPr>
        <p:spPr>
          <a:xfrm>
            <a:off x="15142451" y="8673605"/>
            <a:ext cx="14266265" cy="3170099"/>
          </a:xfrm>
          <a:prstGeom prst="rect">
            <a:avLst/>
          </a:prstGeom>
          <a:noFill/>
        </p:spPr>
        <p:txBody>
          <a:bodyPr wrap="square">
            <a:spAutoFit/>
          </a:bodyPr>
          <a:lstStyle/>
          <a:p>
            <a:r>
              <a:rPr lang="en-US" sz="5600" b="1" dirty="0">
                <a:latin typeface="Calibri" panose="020F0502020204030204" pitchFamily="34" charset="0"/>
                <a:cs typeface="Calibri" panose="020F0502020204030204" pitchFamily="34" charset="0"/>
              </a:rPr>
              <a:t>Legend:</a:t>
            </a:r>
          </a:p>
          <a:p>
            <a:r>
              <a:rPr lang="en-US" sz="4800" dirty="0">
                <a:solidFill>
                  <a:srgbClr val="760000"/>
                </a:solidFill>
                <a:latin typeface="Calibri" panose="020F0502020204030204" pitchFamily="34" charset="0"/>
                <a:cs typeface="Calibri" panose="020F0502020204030204" pitchFamily="34" charset="0"/>
              </a:rPr>
              <a:t>Ethane Production ☐</a:t>
            </a:r>
          </a:p>
          <a:p>
            <a:r>
              <a:rPr lang="en-US" sz="4800" dirty="0">
                <a:solidFill>
                  <a:srgbClr val="B5AF67"/>
                </a:solidFill>
                <a:latin typeface="Calibri" panose="020F0502020204030204" pitchFamily="34" charset="0"/>
                <a:cs typeface="Calibri" panose="020F0502020204030204" pitchFamily="34" charset="0"/>
              </a:rPr>
              <a:t>VAM Production ☐</a:t>
            </a:r>
          </a:p>
          <a:p>
            <a:r>
              <a:rPr lang="en-US" sz="4800" dirty="0">
                <a:solidFill>
                  <a:srgbClr val="29459B"/>
                </a:solidFill>
                <a:latin typeface="Calibri" panose="020F0502020204030204" pitchFamily="34" charset="0"/>
                <a:cs typeface="Calibri" panose="020F0502020204030204" pitchFamily="34" charset="0"/>
              </a:rPr>
              <a:t>Separation ☐</a:t>
            </a:r>
          </a:p>
        </p:txBody>
      </p:sp>
      <p:sp>
        <p:nvSpPr>
          <p:cNvPr id="12" name="Google Shape;97;p25">
            <a:extLst>
              <a:ext uri="{FF2B5EF4-FFF2-40B4-BE49-F238E27FC236}">
                <a16:creationId xmlns:a16="http://schemas.microsoft.com/office/drawing/2014/main" id="{CE212904-1006-9E63-28B5-581AF6DB360E}"/>
              </a:ext>
            </a:extLst>
          </p:cNvPr>
          <p:cNvSpPr txBox="1"/>
          <p:nvPr/>
        </p:nvSpPr>
        <p:spPr>
          <a:xfrm>
            <a:off x="1270000" y="28403005"/>
            <a:ext cx="13771561" cy="858693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5600" b="1" dirty="0">
                <a:latin typeface="Calibri" panose="020F0502020204030204" pitchFamily="34" charset="0"/>
                <a:ea typeface="Calibri" panose="020F0502020204030204" pitchFamily="34" charset="0"/>
                <a:cs typeface="Calibri" panose="020F0502020204030204" pitchFamily="34" charset="0"/>
              </a:rPr>
              <a:t>Reactions:</a:t>
            </a:r>
            <a:endParaRPr sz="5600" b="1" dirty="0">
              <a:latin typeface="Calibri" panose="020F0502020204030204" pitchFamily="34" charset="0"/>
              <a:ea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r>
              <a:rPr lang="en" sz="5600" b="1" dirty="0">
                <a:latin typeface="Calibri" panose="020F0502020204030204" pitchFamily="34" charset="0"/>
                <a:ea typeface="Calibri" panose="020F0502020204030204" pitchFamily="34" charset="0"/>
                <a:cs typeface="Calibri" panose="020F0502020204030204" pitchFamily="34" charset="0"/>
                <a:sym typeface="Calibri"/>
              </a:rPr>
              <a:t>Ethane to Ethylene:</a:t>
            </a:r>
            <a:endParaRPr sz="5600" b="1" dirty="0">
              <a:latin typeface="Calibri" panose="020F0502020204030204" pitchFamily="34" charset="0"/>
              <a:ea typeface="Calibri" panose="020F0502020204030204" pitchFamily="34" charset="0"/>
              <a:cs typeface="Calibri" panose="020F0502020204030204" pitchFamily="34" charset="0"/>
              <a:sym typeface="Calibri"/>
            </a:endParaRPr>
          </a:p>
          <a:p>
            <a:pPr marL="0" lvl="0" indent="0" algn="l" rtl="0">
              <a:lnSpc>
                <a:spcPct val="115000"/>
              </a:lnSpc>
              <a:spcBef>
                <a:spcPts val="0"/>
              </a:spcBef>
              <a:spcAft>
                <a:spcPts val="0"/>
              </a:spcAft>
              <a:buNone/>
            </a:pPr>
            <a:r>
              <a:rPr lang="en" sz="4800" i="1" dirty="0">
                <a:latin typeface="Calibri" panose="020F0502020204030204" pitchFamily="34" charset="0"/>
                <a:ea typeface="Calibri" panose="020F0502020204030204" pitchFamily="34" charset="0"/>
                <a:cs typeface="Calibri" panose="020F0502020204030204" pitchFamily="34" charset="0"/>
                <a:sym typeface="Calibri"/>
              </a:rPr>
              <a:t>C</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6</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 C</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4</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 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rPr>
              <a:t> </a:t>
            </a:r>
            <a:endParaRPr sz="4800" i="1" dirty="0">
              <a:latin typeface="Calibri" panose="020F0502020204030204" pitchFamily="34" charset="0"/>
              <a:ea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r>
              <a:rPr lang="en" sz="5600" b="1" dirty="0">
                <a:latin typeface="Calibri" panose="020F0502020204030204" pitchFamily="34" charset="0"/>
                <a:ea typeface="Calibri" panose="020F0502020204030204" pitchFamily="34" charset="0"/>
                <a:cs typeface="Calibri" panose="020F0502020204030204" pitchFamily="34" charset="0"/>
                <a:sym typeface="Calibri"/>
              </a:rPr>
              <a:t>Secondary Membrane Reaction:</a:t>
            </a:r>
            <a:endParaRPr sz="5600" b="1" dirty="0">
              <a:latin typeface="Calibri" panose="020F0502020204030204" pitchFamily="34" charset="0"/>
              <a:ea typeface="Calibri" panose="020F0502020204030204" pitchFamily="34" charset="0"/>
              <a:cs typeface="Calibri" panose="020F0502020204030204" pitchFamily="34" charset="0"/>
              <a:sym typeface="Calibri"/>
            </a:endParaRPr>
          </a:p>
          <a:p>
            <a:pPr marL="0" lvl="0" indent="0" algn="l" rtl="0">
              <a:lnSpc>
                <a:spcPct val="115000"/>
              </a:lnSpc>
              <a:spcBef>
                <a:spcPts val="0"/>
              </a:spcBef>
              <a:spcAft>
                <a:spcPts val="0"/>
              </a:spcAft>
              <a:buNone/>
            </a:pPr>
            <a:r>
              <a:rPr lang="en" sz="4800" i="1" dirty="0">
                <a:latin typeface="Calibri" panose="020F0502020204030204" pitchFamily="34" charset="0"/>
                <a:ea typeface="Calibri" panose="020F0502020204030204" pitchFamily="34" charset="0"/>
                <a:cs typeface="Calibri" panose="020F0502020204030204" pitchFamily="34" charset="0"/>
                <a:sym typeface="Calibri"/>
              </a:rPr>
              <a:t>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 CO</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a:t>
            </a:r>
            <a:r>
              <a:rPr lang="en" sz="4800" i="1"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 CO + H</a:t>
            </a:r>
            <a:r>
              <a:rPr lang="en" sz="4800" i="1" baseline="-25000"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O</a:t>
            </a:r>
            <a:endParaRPr sz="4800" i="1"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a:p>
            <a:pPr marL="0" lvl="0" indent="0" algn="l" rtl="0">
              <a:lnSpc>
                <a:spcPct val="115000"/>
              </a:lnSpc>
              <a:spcBef>
                <a:spcPts val="0"/>
              </a:spcBef>
              <a:spcAft>
                <a:spcPts val="0"/>
              </a:spcAft>
              <a:buNone/>
            </a:pPr>
            <a:r>
              <a:rPr lang="en" sz="5600" b="1" dirty="0">
                <a:latin typeface="Calibri" panose="020F0502020204030204" pitchFamily="34" charset="0"/>
                <a:ea typeface="Calibri" panose="020F0502020204030204" pitchFamily="34" charset="0"/>
                <a:cs typeface="Calibri" panose="020F0502020204030204" pitchFamily="34" charset="0"/>
              </a:rPr>
              <a:t>VAM Reaction:</a:t>
            </a:r>
            <a:endParaRPr sz="5600" b="1" dirty="0">
              <a:latin typeface="Calibri" panose="020F0502020204030204" pitchFamily="34" charset="0"/>
              <a:ea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r>
              <a:rPr lang="en" sz="4800" i="1" dirty="0">
                <a:latin typeface="Calibri" panose="020F0502020204030204" pitchFamily="34" charset="0"/>
                <a:ea typeface="Calibri" panose="020F0502020204030204" pitchFamily="34" charset="0"/>
                <a:cs typeface="Calibri" panose="020F0502020204030204" pitchFamily="34" charset="0"/>
                <a:sym typeface="Calibri"/>
              </a:rPr>
              <a:t>C</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4</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 O</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 C</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4</a:t>
            </a:r>
            <a:r>
              <a:rPr lang="en" sz="4800" i="1" dirty="0">
                <a:latin typeface="Calibri" panose="020F0502020204030204" pitchFamily="34" charset="0"/>
                <a:ea typeface="Calibri" panose="020F0502020204030204" pitchFamily="34" charset="0"/>
                <a:cs typeface="Calibri" panose="020F0502020204030204" pitchFamily="34" charset="0"/>
                <a:sym typeface="Calibri"/>
              </a:rPr>
              <a:t>O</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 </a:t>
            </a:r>
            <a:r>
              <a:rPr lang="en" sz="4800" i="1"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rPr>
              <a:t>→ </a:t>
            </a:r>
            <a:r>
              <a:rPr lang="en" sz="4800" i="1" dirty="0">
                <a:latin typeface="Calibri" panose="020F0502020204030204" pitchFamily="34" charset="0"/>
                <a:ea typeface="Calibri" panose="020F0502020204030204" pitchFamily="34" charset="0"/>
                <a:cs typeface="Calibri" panose="020F0502020204030204" pitchFamily="34" charset="0"/>
                <a:sym typeface="Calibri"/>
              </a:rPr>
              <a:t>C</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4</a:t>
            </a:r>
            <a:r>
              <a:rPr lang="en" sz="4800" i="1" dirty="0">
                <a:latin typeface="Calibri" panose="020F0502020204030204" pitchFamily="34" charset="0"/>
                <a:ea typeface="Calibri" panose="020F0502020204030204" pitchFamily="34" charset="0"/>
                <a:cs typeface="Calibri" panose="020F0502020204030204" pitchFamily="34" charset="0"/>
                <a:sym typeface="Calibri"/>
              </a:rPr>
              <a:t>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6</a:t>
            </a:r>
            <a:r>
              <a:rPr lang="en" sz="4800" i="1" dirty="0">
                <a:latin typeface="Calibri" panose="020F0502020204030204" pitchFamily="34" charset="0"/>
                <a:ea typeface="Calibri" panose="020F0502020204030204" pitchFamily="34" charset="0"/>
                <a:cs typeface="Calibri" panose="020F0502020204030204" pitchFamily="34" charset="0"/>
                <a:sym typeface="Calibri"/>
              </a:rPr>
              <a:t>O</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 + 2H</a:t>
            </a:r>
            <a:r>
              <a:rPr lang="en" sz="4800" i="1" baseline="-25000" dirty="0">
                <a:latin typeface="Calibri" panose="020F0502020204030204" pitchFamily="34" charset="0"/>
                <a:ea typeface="Calibri" panose="020F0502020204030204" pitchFamily="34" charset="0"/>
                <a:cs typeface="Calibri" panose="020F0502020204030204" pitchFamily="34" charset="0"/>
                <a:sym typeface="Calibri"/>
              </a:rPr>
              <a:t>2</a:t>
            </a:r>
            <a:r>
              <a:rPr lang="en" sz="4800" i="1" dirty="0">
                <a:latin typeface="Calibri" panose="020F0502020204030204" pitchFamily="34" charset="0"/>
                <a:ea typeface="Calibri" panose="020F0502020204030204" pitchFamily="34" charset="0"/>
                <a:cs typeface="Calibri" panose="020F0502020204030204" pitchFamily="34" charset="0"/>
                <a:sym typeface="Calibri"/>
              </a:rPr>
              <a:t>O</a:t>
            </a:r>
            <a:endParaRPr sz="4800" i="1" dirty="0">
              <a:latin typeface="Calibri" panose="020F0502020204030204" pitchFamily="34" charset="0"/>
              <a:ea typeface="Calibri" panose="020F0502020204030204" pitchFamily="34" charset="0"/>
              <a:cs typeface="Calibri" panose="020F0502020204030204" pitchFamily="34" charset="0"/>
              <a:sym typeface="Calibri"/>
            </a:endParaRPr>
          </a:p>
          <a:p>
            <a:pPr marL="0" lvl="0" indent="0" algn="l" rtl="0">
              <a:lnSpc>
                <a:spcPct val="115000"/>
              </a:lnSpc>
              <a:spcBef>
                <a:spcPts val="0"/>
              </a:spcBef>
              <a:spcAft>
                <a:spcPts val="0"/>
              </a:spcAft>
              <a:buNone/>
            </a:pPr>
            <a:endParaRPr sz="4800" i="1" dirty="0">
              <a:latin typeface="Calibri" panose="020F0502020204030204" pitchFamily="34" charset="0"/>
              <a:ea typeface="Calibri" panose="020F0502020204030204" pitchFamily="34" charset="0"/>
              <a:cs typeface="Calibri" panose="020F0502020204030204" pitchFamily="34" charset="0"/>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dirty="0">
              <a:latin typeface="Calibri"/>
              <a:ea typeface="Calibri"/>
              <a:cs typeface="Calibri"/>
              <a:sym typeface="Calibri"/>
            </a:endParaRPr>
          </a:p>
          <a:p>
            <a:pPr marL="0" lvl="0" indent="0" algn="l" rtl="0">
              <a:spcBef>
                <a:spcPts val="0"/>
              </a:spcBef>
              <a:spcAft>
                <a:spcPts val="0"/>
              </a:spcAft>
              <a:buNone/>
            </a:pPr>
            <a:endParaRPr sz="1000" dirty="0">
              <a:latin typeface="Calibri"/>
              <a:ea typeface="Calibri"/>
              <a:cs typeface="Calibri"/>
              <a:sym typeface="Calibri"/>
            </a:endParaRPr>
          </a:p>
          <a:p>
            <a:pPr marL="0" lvl="0" indent="0" algn="l" rtl="0">
              <a:spcBef>
                <a:spcPts val="0"/>
              </a:spcBef>
              <a:spcAft>
                <a:spcPts val="0"/>
              </a:spcAft>
              <a:buNone/>
            </a:pPr>
            <a:endParaRPr sz="800" dirty="0"/>
          </a:p>
        </p:txBody>
      </p:sp>
      <p:sp>
        <p:nvSpPr>
          <p:cNvPr id="13" name="TextBox 12">
            <a:extLst>
              <a:ext uri="{FF2B5EF4-FFF2-40B4-BE49-F238E27FC236}">
                <a16:creationId xmlns:a16="http://schemas.microsoft.com/office/drawing/2014/main" id="{01F387CB-691A-100C-2C53-1D4E940D712C}"/>
              </a:ext>
            </a:extLst>
          </p:cNvPr>
          <p:cNvSpPr txBox="1"/>
          <p:nvPr/>
        </p:nvSpPr>
        <p:spPr>
          <a:xfrm>
            <a:off x="15116045" y="7597092"/>
            <a:ext cx="9323159" cy="1046440"/>
          </a:xfrm>
          <a:prstGeom prst="rect">
            <a:avLst/>
          </a:prstGeom>
          <a:noFill/>
        </p:spPr>
        <p:txBody>
          <a:bodyPr wrap="square" rtlCol="0">
            <a:spAutoFit/>
          </a:bodyPr>
          <a:lstStyle/>
          <a:p>
            <a:r>
              <a:rPr lang="en-US" sz="6200" b="1" dirty="0">
                <a:latin typeface="Calibri" panose="020F0502020204030204" pitchFamily="34" charset="0"/>
                <a:cs typeface="Calibri" panose="020F0502020204030204" pitchFamily="34" charset="0"/>
              </a:rPr>
              <a:t>Process Flow Diagram: </a:t>
            </a:r>
          </a:p>
        </p:txBody>
      </p:sp>
      <p:sp>
        <p:nvSpPr>
          <p:cNvPr id="25" name="Google Shape;106;p25">
            <a:extLst>
              <a:ext uri="{FF2B5EF4-FFF2-40B4-BE49-F238E27FC236}">
                <a16:creationId xmlns:a16="http://schemas.microsoft.com/office/drawing/2014/main" id="{C2810E9E-8BFB-029B-9D5F-EE2804512CDE}"/>
              </a:ext>
            </a:extLst>
          </p:cNvPr>
          <p:cNvSpPr txBox="1"/>
          <p:nvPr/>
        </p:nvSpPr>
        <p:spPr>
          <a:xfrm>
            <a:off x="713822" y="36450156"/>
            <a:ext cx="3552744"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M-10X</a:t>
            </a:r>
            <a:endParaRPr sz="4800" dirty="0">
              <a:latin typeface="Calibri" panose="020F0502020204030204" pitchFamily="34" charset="0"/>
              <a:ea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Mixers</a:t>
            </a:r>
            <a:endParaRPr sz="4800" dirty="0">
              <a:latin typeface="Calibri" panose="020F0502020204030204" pitchFamily="34" charset="0"/>
              <a:ea typeface="Calibri" panose="020F0502020204030204" pitchFamily="34" charset="0"/>
              <a:cs typeface="Calibri" panose="020F0502020204030204" pitchFamily="34" charset="0"/>
            </a:endParaRPr>
          </a:p>
        </p:txBody>
      </p:sp>
      <p:sp>
        <p:nvSpPr>
          <p:cNvPr id="27" name="Google Shape;108;p25">
            <a:extLst>
              <a:ext uri="{FF2B5EF4-FFF2-40B4-BE49-F238E27FC236}">
                <a16:creationId xmlns:a16="http://schemas.microsoft.com/office/drawing/2014/main" id="{9CFAC240-6089-B9C3-F0D5-EE86348DCA35}"/>
              </a:ext>
            </a:extLst>
          </p:cNvPr>
          <p:cNvSpPr txBox="1"/>
          <p:nvPr/>
        </p:nvSpPr>
        <p:spPr>
          <a:xfrm>
            <a:off x="35313504" y="34810715"/>
            <a:ext cx="7871307"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E-10X </a:t>
            </a:r>
            <a:endParaRPr sz="4800" dirty="0">
              <a:latin typeface="Calibri" panose="020F0502020204030204" pitchFamily="34" charset="0"/>
              <a:ea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Shell &amp; Tube Heat Exchangers</a:t>
            </a:r>
            <a:endParaRPr sz="4800" dirty="0">
              <a:latin typeface="Calibri" panose="020F0502020204030204" pitchFamily="34" charset="0"/>
              <a:ea typeface="Calibri" panose="020F0502020204030204" pitchFamily="34" charset="0"/>
              <a:cs typeface="Calibri" panose="020F0502020204030204" pitchFamily="34" charset="0"/>
            </a:endParaRPr>
          </a:p>
        </p:txBody>
      </p:sp>
      <p:sp>
        <p:nvSpPr>
          <p:cNvPr id="31" name="Google Shape;112;p25">
            <a:extLst>
              <a:ext uri="{FF2B5EF4-FFF2-40B4-BE49-F238E27FC236}">
                <a16:creationId xmlns:a16="http://schemas.microsoft.com/office/drawing/2014/main" id="{AEF16D5F-C35D-9FC1-3DF3-C86CE3C608D9}"/>
              </a:ext>
            </a:extLst>
          </p:cNvPr>
          <p:cNvSpPr txBox="1"/>
          <p:nvPr/>
        </p:nvSpPr>
        <p:spPr>
          <a:xfrm>
            <a:off x="31929343" y="36472678"/>
            <a:ext cx="5597554"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V-101-V-103</a:t>
            </a:r>
            <a:endParaRPr sz="4800" dirty="0">
              <a:latin typeface="Calibri" panose="020F0502020204030204" pitchFamily="34" charset="0"/>
              <a:ea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Flash Separators</a:t>
            </a:r>
            <a:endParaRPr sz="4800" dirty="0">
              <a:latin typeface="Calibri" panose="020F0502020204030204" pitchFamily="34" charset="0"/>
              <a:ea typeface="Calibri" panose="020F0502020204030204" pitchFamily="34" charset="0"/>
              <a:cs typeface="Calibri" panose="020F0502020204030204" pitchFamily="34" charset="0"/>
            </a:endParaRPr>
          </a:p>
        </p:txBody>
      </p:sp>
      <p:sp>
        <p:nvSpPr>
          <p:cNvPr id="34" name="Google Shape;116;p25">
            <a:extLst>
              <a:ext uri="{FF2B5EF4-FFF2-40B4-BE49-F238E27FC236}">
                <a16:creationId xmlns:a16="http://schemas.microsoft.com/office/drawing/2014/main" id="{3E2044BF-9A86-303E-9056-CAA7188D7788}"/>
              </a:ext>
            </a:extLst>
          </p:cNvPr>
          <p:cNvSpPr txBox="1"/>
          <p:nvPr/>
        </p:nvSpPr>
        <p:spPr>
          <a:xfrm>
            <a:off x="40112033" y="36472678"/>
            <a:ext cx="3072778"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V -105</a:t>
            </a:r>
            <a:endParaRPr sz="4800" dirty="0">
              <a:latin typeface="Calibri" panose="020F0502020204030204" pitchFamily="34" charset="0"/>
              <a:ea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Decanter</a:t>
            </a:r>
            <a:endParaRPr sz="4800" dirty="0">
              <a:latin typeface="Calibri" panose="020F0502020204030204" pitchFamily="34" charset="0"/>
              <a:ea typeface="Calibri" panose="020F0502020204030204" pitchFamily="34" charset="0"/>
              <a:cs typeface="Calibri" panose="020F0502020204030204" pitchFamily="34" charset="0"/>
            </a:endParaRPr>
          </a:p>
        </p:txBody>
      </p:sp>
      <p:sp>
        <p:nvSpPr>
          <p:cNvPr id="35" name="Google Shape;117;p25">
            <a:extLst>
              <a:ext uri="{FF2B5EF4-FFF2-40B4-BE49-F238E27FC236}">
                <a16:creationId xmlns:a16="http://schemas.microsoft.com/office/drawing/2014/main" id="{A141D206-F996-838F-F4E7-BBD652B1E8B1}"/>
              </a:ext>
            </a:extLst>
          </p:cNvPr>
          <p:cNvSpPr txBox="1"/>
          <p:nvPr/>
        </p:nvSpPr>
        <p:spPr>
          <a:xfrm>
            <a:off x="37557321" y="36472678"/>
            <a:ext cx="2550356"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V-104</a:t>
            </a:r>
            <a:endParaRPr sz="4800" dirty="0">
              <a:latin typeface="Calibri" panose="020F0502020204030204" pitchFamily="34" charset="0"/>
              <a:ea typeface="Calibri" panose="020F0502020204030204" pitchFamily="34" charset="0"/>
              <a:cs typeface="Calibri" panose="020F0502020204030204" pitchFamily="34" charset="0"/>
            </a:endParaRPr>
          </a:p>
          <a:p>
            <a:pPr marL="0" lvl="0" indent="0" algn="ctr" rtl="0">
              <a:spcBef>
                <a:spcPts val="0"/>
              </a:spcBef>
              <a:spcAft>
                <a:spcPts val="0"/>
              </a:spcAft>
              <a:buNone/>
            </a:pPr>
            <a:r>
              <a:rPr lang="en" sz="4800" dirty="0">
                <a:latin typeface="Calibri" panose="020F0502020204030204" pitchFamily="34" charset="0"/>
                <a:ea typeface="Calibri" panose="020F0502020204030204" pitchFamily="34" charset="0"/>
                <a:cs typeface="Calibri" panose="020F0502020204030204" pitchFamily="34" charset="0"/>
              </a:rPr>
              <a:t>Scrubber</a:t>
            </a:r>
            <a:endParaRPr sz="4800" dirty="0">
              <a:latin typeface="Calibri" panose="020F0502020204030204" pitchFamily="34" charset="0"/>
              <a:ea typeface="Calibri" panose="020F0502020204030204" pitchFamily="34" charset="0"/>
              <a:cs typeface="Calibri" panose="020F0502020204030204" pitchFamily="34" charset="0"/>
            </a:endParaRPr>
          </a:p>
        </p:txBody>
      </p:sp>
      <p:sp>
        <p:nvSpPr>
          <p:cNvPr id="36" name="Google Shape;106;p25">
            <a:extLst>
              <a:ext uri="{FF2B5EF4-FFF2-40B4-BE49-F238E27FC236}">
                <a16:creationId xmlns:a16="http://schemas.microsoft.com/office/drawing/2014/main" id="{4B437AF4-19B5-291D-BF70-2B2AEBA79B3B}"/>
              </a:ext>
            </a:extLst>
          </p:cNvPr>
          <p:cNvSpPr txBox="1"/>
          <p:nvPr/>
        </p:nvSpPr>
        <p:spPr>
          <a:xfrm>
            <a:off x="4270922" y="36450153"/>
            <a:ext cx="3935689"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C-10X</a:t>
            </a:r>
          </a:p>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Compressors</a:t>
            </a:r>
          </a:p>
        </p:txBody>
      </p:sp>
      <p:sp>
        <p:nvSpPr>
          <p:cNvPr id="39" name="Google Shape;106;p25">
            <a:extLst>
              <a:ext uri="{FF2B5EF4-FFF2-40B4-BE49-F238E27FC236}">
                <a16:creationId xmlns:a16="http://schemas.microsoft.com/office/drawing/2014/main" id="{998E9789-E25E-760D-5CEE-3D2E84CEBD9C}"/>
              </a:ext>
            </a:extLst>
          </p:cNvPr>
          <p:cNvSpPr txBox="1"/>
          <p:nvPr/>
        </p:nvSpPr>
        <p:spPr>
          <a:xfrm>
            <a:off x="26888089" y="36450151"/>
            <a:ext cx="5041254"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R-102</a:t>
            </a:r>
          </a:p>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Plug Flow Reactor</a:t>
            </a:r>
          </a:p>
        </p:txBody>
      </p:sp>
      <p:sp>
        <p:nvSpPr>
          <p:cNvPr id="40" name="Google Shape;106;p25">
            <a:extLst>
              <a:ext uri="{FF2B5EF4-FFF2-40B4-BE49-F238E27FC236}">
                <a16:creationId xmlns:a16="http://schemas.microsoft.com/office/drawing/2014/main" id="{0277C271-92AC-966A-9DCA-9F4561594C2C}"/>
              </a:ext>
            </a:extLst>
          </p:cNvPr>
          <p:cNvSpPr txBox="1"/>
          <p:nvPr/>
        </p:nvSpPr>
        <p:spPr>
          <a:xfrm>
            <a:off x="21290535" y="36450151"/>
            <a:ext cx="5597554"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T-101 &amp; T-102</a:t>
            </a:r>
          </a:p>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Distillation Columns</a:t>
            </a:r>
          </a:p>
        </p:txBody>
      </p:sp>
      <p:sp>
        <p:nvSpPr>
          <p:cNvPr id="41" name="Google Shape;106;p25">
            <a:extLst>
              <a:ext uri="{FF2B5EF4-FFF2-40B4-BE49-F238E27FC236}">
                <a16:creationId xmlns:a16="http://schemas.microsoft.com/office/drawing/2014/main" id="{9D2E0C17-8912-C7C6-C8C5-6C5092CD06D5}"/>
              </a:ext>
            </a:extLst>
          </p:cNvPr>
          <p:cNvSpPr txBox="1"/>
          <p:nvPr/>
        </p:nvSpPr>
        <p:spPr>
          <a:xfrm>
            <a:off x="16218857" y="36450152"/>
            <a:ext cx="5041254"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R-101</a:t>
            </a:r>
          </a:p>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Membrane Reactor</a:t>
            </a:r>
          </a:p>
        </p:txBody>
      </p:sp>
      <p:sp>
        <p:nvSpPr>
          <p:cNvPr id="43" name="Google Shape;106;p25">
            <a:extLst>
              <a:ext uri="{FF2B5EF4-FFF2-40B4-BE49-F238E27FC236}">
                <a16:creationId xmlns:a16="http://schemas.microsoft.com/office/drawing/2014/main" id="{247F213E-C49A-1F81-F5CC-7C6A2AC69ED7}"/>
              </a:ext>
            </a:extLst>
          </p:cNvPr>
          <p:cNvSpPr txBox="1"/>
          <p:nvPr/>
        </p:nvSpPr>
        <p:spPr>
          <a:xfrm>
            <a:off x="11541032" y="36450152"/>
            <a:ext cx="4677825"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H-102 → H-105</a:t>
            </a:r>
          </a:p>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Heat Exchangers</a:t>
            </a:r>
          </a:p>
        </p:txBody>
      </p:sp>
      <p:sp>
        <p:nvSpPr>
          <p:cNvPr id="44" name="Google Shape;106;p25">
            <a:extLst>
              <a:ext uri="{FF2B5EF4-FFF2-40B4-BE49-F238E27FC236}">
                <a16:creationId xmlns:a16="http://schemas.microsoft.com/office/drawing/2014/main" id="{FAED5F77-F517-C710-9EB7-44D1167484E4}"/>
              </a:ext>
            </a:extLst>
          </p:cNvPr>
          <p:cNvSpPr txBox="1"/>
          <p:nvPr/>
        </p:nvSpPr>
        <p:spPr>
          <a:xfrm>
            <a:off x="8230135" y="36450153"/>
            <a:ext cx="3310897" cy="1661963"/>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H-101</a:t>
            </a:r>
          </a:p>
          <a:p>
            <a:pPr marL="0" lvl="0" indent="0" algn="ctr" rtl="0">
              <a:spcBef>
                <a:spcPts val="0"/>
              </a:spcBef>
              <a:spcAft>
                <a:spcPts val="0"/>
              </a:spcAft>
              <a:buNone/>
            </a:pPr>
            <a:r>
              <a:rPr lang="en-US" sz="4800" dirty="0">
                <a:latin typeface="Calibri" panose="020F0502020204030204" pitchFamily="34" charset="0"/>
                <a:ea typeface="Calibri" panose="020F0502020204030204" pitchFamily="34" charset="0"/>
                <a:cs typeface="Calibri" panose="020F0502020204030204" pitchFamily="34" charset="0"/>
              </a:rPr>
              <a:t>Fired Heater</a:t>
            </a:r>
          </a:p>
        </p:txBody>
      </p:sp>
      <p:pic>
        <p:nvPicPr>
          <p:cNvPr id="1024" name="Picture 1023" descr="Diagram, schematic&#10;&#10;Description automatically generated">
            <a:extLst>
              <a:ext uri="{FF2B5EF4-FFF2-40B4-BE49-F238E27FC236}">
                <a16:creationId xmlns:a16="http://schemas.microsoft.com/office/drawing/2014/main" id="{C6C4DED3-6744-C052-8464-8182EF61E165}"/>
              </a:ext>
            </a:extLst>
          </p:cNvPr>
          <p:cNvPicPr>
            <a:picLocks noChangeAspect="1"/>
          </p:cNvPicPr>
          <p:nvPr/>
        </p:nvPicPr>
        <p:blipFill>
          <a:blip r:embed="rId6"/>
          <a:stretch>
            <a:fillRect/>
          </a:stretch>
        </p:blipFill>
        <p:spPr>
          <a:xfrm>
            <a:off x="13943573" y="14236315"/>
            <a:ext cx="29272049" cy="19821225"/>
          </a:xfrm>
          <a:prstGeom prst="rect">
            <a:avLst/>
          </a:prstGeom>
        </p:spPr>
      </p:pic>
      <p:sp>
        <p:nvSpPr>
          <p:cNvPr id="1025" name="Rectangle 1024">
            <a:extLst>
              <a:ext uri="{FF2B5EF4-FFF2-40B4-BE49-F238E27FC236}">
                <a16:creationId xmlns:a16="http://schemas.microsoft.com/office/drawing/2014/main" id="{27CBCBB1-CA50-C629-3799-EE0EE4309AF8}"/>
              </a:ext>
            </a:extLst>
          </p:cNvPr>
          <p:cNvSpPr/>
          <p:nvPr/>
        </p:nvSpPr>
        <p:spPr>
          <a:xfrm>
            <a:off x="13943573" y="14228850"/>
            <a:ext cx="23583324" cy="9948067"/>
          </a:xfrm>
          <a:prstGeom prst="rect">
            <a:avLst/>
          </a:prstGeom>
          <a:no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1026">
            <a:extLst>
              <a:ext uri="{FF2B5EF4-FFF2-40B4-BE49-F238E27FC236}">
                <a16:creationId xmlns:a16="http://schemas.microsoft.com/office/drawing/2014/main" id="{1AFCFFC7-1D54-9DB9-0373-1E85F286A6FB}"/>
              </a:ext>
            </a:extLst>
          </p:cNvPr>
          <p:cNvSpPr/>
          <p:nvPr/>
        </p:nvSpPr>
        <p:spPr>
          <a:xfrm>
            <a:off x="21945599" y="24206908"/>
            <a:ext cx="8645825" cy="8372237"/>
          </a:xfrm>
          <a:prstGeom prst="rect">
            <a:avLst/>
          </a:prstGeom>
          <a:noFill/>
          <a:ln>
            <a:solidFill>
              <a:srgbClr val="B5AF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Rectangle 1028">
            <a:extLst>
              <a:ext uri="{FF2B5EF4-FFF2-40B4-BE49-F238E27FC236}">
                <a16:creationId xmlns:a16="http://schemas.microsoft.com/office/drawing/2014/main" id="{74EF5BB2-A867-4A3D-8AA5-82293DEC6B38}"/>
              </a:ext>
            </a:extLst>
          </p:cNvPr>
          <p:cNvSpPr/>
          <p:nvPr/>
        </p:nvSpPr>
        <p:spPr>
          <a:xfrm>
            <a:off x="30643938" y="24206908"/>
            <a:ext cx="11976727" cy="8372237"/>
          </a:xfrm>
          <a:prstGeom prst="rect">
            <a:avLst/>
          </a:prstGeom>
          <a:noFill/>
          <a:ln>
            <a:solidFill>
              <a:srgbClr val="2945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Aidan John Douglas Stewart</cp:lastModifiedBy>
  <cp:revision>1</cp:revision>
  <dcterms:created xsi:type="dcterms:W3CDTF">2007-04-04T14:17:42Z</dcterms:created>
  <dcterms:modified xsi:type="dcterms:W3CDTF">2023-04-07T21:08:30Z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