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8404800"/>
  <p:notesSz cx="6858000" cy="9296400"/>
  <p:embeddedFontLst>
    <p:embeddedFont>
      <p:font typeface="Calibri" panose="020F0502020204030204" pitchFamily="34" charset="0"/>
      <p:regular r:id="rId4"/>
      <p:bold r:id="rId5"/>
      <p:italic r:id="rId6"/>
      <p:boldItalic r:id="rId7"/>
    </p:embeddedFon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e8Uj9JKm7LiPrOdzaE8cTTW36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41872-93A6-458C-85F3-2B33EA34572D}" v="1" dt="2023-04-06T02:43:20.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1594" y="58"/>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Zavala" userId="f08eec55015296ba" providerId="LiveId" clId="{80D41872-93A6-458C-85F3-2B33EA34572D}"/>
    <pc:docChg chg="undo custSel modSld">
      <pc:chgData name="Marco Zavala" userId="f08eec55015296ba" providerId="LiveId" clId="{80D41872-93A6-458C-85F3-2B33EA34572D}" dt="2023-04-06T02:48:33.634" v="9" actId="554"/>
      <pc:docMkLst>
        <pc:docMk/>
      </pc:docMkLst>
      <pc:sldChg chg="modSp mod">
        <pc:chgData name="Marco Zavala" userId="f08eec55015296ba" providerId="LiveId" clId="{80D41872-93A6-458C-85F3-2B33EA34572D}" dt="2023-04-06T02:48:33.634" v="9" actId="554"/>
        <pc:sldMkLst>
          <pc:docMk/>
          <pc:sldMk cId="0" sldId="256"/>
        </pc:sldMkLst>
        <pc:spChg chg="mod">
          <ac:chgData name="Marco Zavala" userId="f08eec55015296ba" providerId="LiveId" clId="{80D41872-93A6-458C-85F3-2B33EA34572D}" dt="2023-04-06T02:48:33.634" v="9" actId="554"/>
          <ac:spMkLst>
            <pc:docMk/>
            <pc:sldMk cId="0" sldId="256"/>
            <ac:spMk id="58" creationId="{00000000-0000-0000-0000-000000000000}"/>
          </ac:spMkLst>
        </pc:spChg>
        <pc:spChg chg="mod">
          <ac:chgData name="Marco Zavala" userId="f08eec55015296ba" providerId="LiveId" clId="{80D41872-93A6-458C-85F3-2B33EA34572D}" dt="2023-04-06T02:48:08.626" v="5" actId="1076"/>
          <ac:spMkLst>
            <pc:docMk/>
            <pc:sldMk cId="0" sldId="256"/>
            <ac:spMk id="65" creationId="{00000000-0000-0000-0000-000000000000}"/>
          </ac:spMkLst>
        </pc:spChg>
        <pc:spChg chg="mod">
          <ac:chgData name="Marco Zavala" userId="f08eec55015296ba" providerId="LiveId" clId="{80D41872-93A6-458C-85F3-2B33EA34572D}" dt="2023-04-06T02:47:31.289" v="4" actId="20577"/>
          <ac:spMkLst>
            <pc:docMk/>
            <pc:sldMk cId="0" sldId="256"/>
            <ac:spMk id="66" creationId="{00000000-0000-0000-0000-000000000000}"/>
          </ac:spMkLst>
        </pc:spChg>
        <pc:spChg chg="mod">
          <ac:chgData name="Marco Zavala" userId="f08eec55015296ba" providerId="LiveId" clId="{80D41872-93A6-458C-85F3-2B33EA34572D}" dt="2023-04-06T02:47:14.515" v="1" actId="1076"/>
          <ac:spMkLst>
            <pc:docMk/>
            <pc:sldMk cId="0" sldId="256"/>
            <ac:spMk id="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827"/>
          </a:p>
          <a:p>
            <a:pPr marL="0" lvl="0" indent="0" algn="l" rtl="0">
              <a:lnSpc>
                <a:spcPct val="100000"/>
              </a:lnSpc>
              <a:spcBef>
                <a:spcPts val="0"/>
              </a:spcBef>
              <a:spcAft>
                <a:spcPts val="0"/>
              </a:spcAft>
              <a:buSzPts val="1400"/>
              <a:buNone/>
            </a:pPr>
            <a:endParaRPr sz="827"/>
          </a:p>
          <a:p>
            <a:pPr marL="0" lvl="0" indent="0" algn="l" rtl="0">
              <a:lnSpc>
                <a:spcPct val="100000"/>
              </a:lnSpc>
              <a:spcBef>
                <a:spcPts val="0"/>
              </a:spcBef>
              <a:spcAft>
                <a:spcPts val="0"/>
              </a:spcAft>
              <a:buSzPts val="1400"/>
              <a:buNone/>
            </a:pPr>
            <a:endParaRPr sz="827"/>
          </a:p>
          <a:p>
            <a:pPr marL="0" lvl="0" indent="0" algn="l" rtl="0">
              <a:lnSpc>
                <a:spcPct val="100000"/>
              </a:lnSpc>
              <a:spcBef>
                <a:spcPts val="0"/>
              </a:spcBef>
              <a:spcAft>
                <a:spcPts val="0"/>
              </a:spcAft>
              <a:buSzPts val="1400"/>
              <a:buNone/>
            </a:pPr>
            <a:endParaRPr sz="827"/>
          </a:p>
          <a:p>
            <a:pPr marL="0" lvl="0" indent="0" algn="l" rtl="0">
              <a:lnSpc>
                <a:spcPct val="100000"/>
              </a:lnSpc>
              <a:spcBef>
                <a:spcPts val="0"/>
              </a:spcBef>
              <a:spcAft>
                <a:spcPts val="0"/>
              </a:spcAft>
              <a:buSzPts val="1400"/>
              <a:buNone/>
            </a:pPr>
            <a:endParaRPr sz="827"/>
          </a:p>
          <a:p>
            <a:pPr marL="0" lvl="0" indent="0" algn="l" rtl="0">
              <a:lnSpc>
                <a:spcPct val="100000"/>
              </a:lnSpc>
              <a:spcBef>
                <a:spcPts val="0"/>
              </a:spcBef>
              <a:spcAft>
                <a:spcPts val="0"/>
              </a:spcAft>
              <a:buSzPts val="1400"/>
              <a:buNone/>
            </a:pPr>
            <a:r>
              <a:rPr lang="en-US" sz="827"/>
              <a:t>Why we use C.elegans - say what figure 1 is</a:t>
            </a:r>
            <a:endParaRPr sz="827"/>
          </a:p>
          <a:p>
            <a:pPr marL="0" lvl="0" indent="0" algn="l" rtl="0">
              <a:lnSpc>
                <a:spcPct val="100000"/>
              </a:lnSpc>
              <a:spcBef>
                <a:spcPts val="0"/>
              </a:spcBef>
              <a:spcAft>
                <a:spcPts val="0"/>
              </a:spcAft>
              <a:buSzPts val="1400"/>
              <a:buNone/>
            </a:pPr>
            <a:r>
              <a:rPr lang="en-US" sz="827"/>
              <a:t>Break on HSF1 and refer back to figure one </a:t>
            </a:r>
            <a:endParaRPr sz="827"/>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398" y="720263"/>
            <a:ext cx="27352252" cy="5722837"/>
          </a:xfrm>
          <a:prstGeom prst="rect">
            <a:avLst/>
          </a:prstGeom>
          <a:noFill/>
          <a:ln>
            <a:noFill/>
          </a:ln>
        </p:spPr>
        <p:txBody>
          <a:bodyPr spcFirstLastPara="1" wrap="square" lIns="89675" tIns="44825" rIns="89675" bIns="44825"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1" i="0" u="none" strike="noStrike" cap="none">
                <a:solidFill>
                  <a:schemeClr val="dk1"/>
                </a:solidFill>
                <a:latin typeface="Calibri"/>
                <a:ea typeface="Calibri"/>
                <a:cs typeface="Calibri"/>
                <a:sym typeface="Calibri"/>
              </a:rPr>
              <a:t>An aspirin a day keeps the doctor away – </a:t>
            </a:r>
            <a:endParaRPr/>
          </a:p>
          <a:p>
            <a:pPr marL="0" marR="0" lvl="0" indent="0" algn="ctr" rtl="0">
              <a:lnSpc>
                <a:spcPct val="100000"/>
              </a:lnSpc>
              <a:spcBef>
                <a:spcPts val="0"/>
              </a:spcBef>
              <a:spcAft>
                <a:spcPts val="0"/>
              </a:spcAft>
              <a:buClr>
                <a:srgbClr val="000000"/>
              </a:buClr>
              <a:buSzPts val="9600"/>
              <a:buFont typeface="Arial"/>
              <a:buNone/>
            </a:pPr>
            <a:r>
              <a:rPr lang="en-US" sz="9600" b="1" i="0" u="none" strike="noStrike" cap="none">
                <a:solidFill>
                  <a:schemeClr val="dk1"/>
                </a:solidFill>
                <a:latin typeface="Calibri"/>
                <a:ea typeface="Calibri"/>
                <a:cs typeface="Calibri"/>
                <a:sym typeface="Calibri"/>
              </a:rPr>
              <a:t>acetylsalicylic acid and lifespan</a:t>
            </a:r>
            <a:endParaRPr sz="9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Marco Zavala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Calibri"/>
                <a:ea typeface="Calibri"/>
                <a:cs typeface="Calibri"/>
                <a:sym typeface="Calibri"/>
              </a:rPr>
              <a:t>Advisor: Dr. Eric Guisbert, Department of Biomedical and Chemical Engineering and Sciences, Florida Institute of Technology</a:t>
            </a:r>
            <a:endParaRPr sz="4800" b="1" i="0" u="none" strike="noStrike" cap="none">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sp>
        <p:nvSpPr>
          <p:cNvPr id="52" name="Google Shape;52;p1"/>
          <p:cNvSpPr txBox="1"/>
          <p:nvPr/>
        </p:nvSpPr>
        <p:spPr>
          <a:xfrm>
            <a:off x="-2491528" y="19912895"/>
            <a:ext cx="4214250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0"/>
              <a:buFont typeface="Arial"/>
              <a:buNone/>
            </a:pPr>
            <a:r>
              <a:rPr lang="en-US" sz="7000" b="1" i="0" u="none" strike="noStrike" cap="none">
                <a:solidFill>
                  <a:srgbClr val="76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53" name="Google Shape;53;p1" descr="Image result for symbol for biomedical engineering"/>
          <p:cNvPicPr preferRelativeResize="0"/>
          <p:nvPr/>
        </p:nvPicPr>
        <p:blipFill rotWithShape="1">
          <a:blip r:embed="rId3">
            <a:alphaModFix/>
          </a:blip>
          <a:srcRect/>
          <a:stretch/>
        </p:blipFill>
        <p:spPr>
          <a:xfrm>
            <a:off x="37434715" y="765353"/>
            <a:ext cx="1615719" cy="1828800"/>
          </a:xfrm>
          <a:prstGeom prst="rect">
            <a:avLst/>
          </a:prstGeom>
          <a:noFill/>
          <a:ln>
            <a:noFill/>
          </a:ln>
        </p:spPr>
      </p:pic>
      <p:pic>
        <p:nvPicPr>
          <p:cNvPr id="54" name="Google Shape;54;p1"/>
          <p:cNvPicPr preferRelativeResize="0"/>
          <p:nvPr/>
        </p:nvPicPr>
        <p:blipFill rotWithShape="1">
          <a:blip r:embed="rId4">
            <a:alphaModFix/>
          </a:blip>
          <a:srcRect/>
          <a:stretch/>
        </p:blipFill>
        <p:spPr>
          <a:xfrm>
            <a:off x="39520304" y="765353"/>
            <a:ext cx="2325950" cy="1828800"/>
          </a:xfrm>
          <a:prstGeom prst="rect">
            <a:avLst/>
          </a:prstGeom>
          <a:noFill/>
          <a:ln>
            <a:noFill/>
          </a:ln>
        </p:spPr>
      </p:pic>
      <p:pic>
        <p:nvPicPr>
          <p:cNvPr id="55" name="Google Shape;55;p1"/>
          <p:cNvPicPr preferRelativeResize="0"/>
          <p:nvPr/>
        </p:nvPicPr>
        <p:blipFill rotWithShape="1">
          <a:blip r:embed="rId5">
            <a:alphaModFix/>
          </a:blip>
          <a:srcRect/>
          <a:stretch/>
        </p:blipFill>
        <p:spPr>
          <a:xfrm>
            <a:off x="37954656" y="3440782"/>
            <a:ext cx="2661425" cy="1828800"/>
          </a:xfrm>
          <a:prstGeom prst="rect">
            <a:avLst/>
          </a:prstGeom>
          <a:noFill/>
          <a:ln>
            <a:noFill/>
          </a:ln>
        </p:spPr>
      </p:pic>
      <p:pic>
        <p:nvPicPr>
          <p:cNvPr id="56" name="Google Shape;56;p1"/>
          <p:cNvPicPr preferRelativeResize="0"/>
          <p:nvPr/>
        </p:nvPicPr>
        <p:blipFill rotWithShape="1">
          <a:blip r:embed="rId6">
            <a:alphaModFix/>
          </a:blip>
          <a:srcRect/>
          <a:stretch/>
        </p:blipFill>
        <p:spPr>
          <a:xfrm>
            <a:off x="40750476" y="3440782"/>
            <a:ext cx="1828800" cy="1828800"/>
          </a:xfrm>
          <a:prstGeom prst="rect">
            <a:avLst/>
          </a:prstGeom>
          <a:noFill/>
          <a:ln>
            <a:noFill/>
          </a:ln>
        </p:spPr>
      </p:pic>
      <p:sp>
        <p:nvSpPr>
          <p:cNvPr id="57" name="Google Shape;57;p1"/>
          <p:cNvSpPr txBox="1"/>
          <p:nvPr/>
        </p:nvSpPr>
        <p:spPr>
          <a:xfrm>
            <a:off x="2299759" y="7455239"/>
            <a:ext cx="38655000" cy="674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dirty="0">
                <a:solidFill>
                  <a:srgbClr val="000000"/>
                </a:solidFill>
                <a:latin typeface="Calibri"/>
                <a:ea typeface="Calibri"/>
                <a:cs typeface="Calibri"/>
                <a:sym typeface="Calibri"/>
              </a:rPr>
              <a:t>Abstract</a:t>
            </a:r>
            <a:endParaRPr sz="7200" dirty="0">
              <a:latin typeface="Calibri"/>
              <a:ea typeface="Calibri"/>
              <a:cs typeface="Calibri"/>
              <a:sym typeface="Calibri"/>
            </a:endParaRPr>
          </a:p>
          <a:p>
            <a:pPr marL="0" marR="0" lvl="0" indent="0" algn="just" rtl="0">
              <a:lnSpc>
                <a:spcPct val="100000"/>
              </a:lnSpc>
              <a:spcBef>
                <a:spcPts val="0"/>
              </a:spcBef>
              <a:spcAft>
                <a:spcPts val="0"/>
              </a:spcAft>
              <a:buNone/>
            </a:pPr>
            <a:r>
              <a:rPr lang="en-US" sz="7200" i="0" u="none" strike="noStrike" cap="none" dirty="0">
                <a:solidFill>
                  <a:srgbClr val="000000"/>
                </a:solidFill>
                <a:latin typeface="Calibri"/>
                <a:ea typeface="Calibri"/>
                <a:cs typeface="Calibri"/>
                <a:sym typeface="Calibri"/>
              </a:rPr>
              <a:t>Aging is the most significant risk factor for most human diseases. Several genetic pathways demonstrate the capacity to regulate aging, including the Heat Shock Response (HSR) controlled by heat shock transcription factor 1 (HSF1). Acetylsalicylic acid (</a:t>
            </a:r>
            <a:r>
              <a:rPr lang="en-US" sz="7200" dirty="0">
                <a:latin typeface="Calibri"/>
                <a:ea typeface="Calibri"/>
                <a:cs typeface="Calibri"/>
                <a:sym typeface="Calibri"/>
              </a:rPr>
              <a:t>a</a:t>
            </a:r>
            <a:r>
              <a:rPr lang="en-US" sz="7200" i="0" u="none" strike="noStrike" cap="none" dirty="0">
                <a:solidFill>
                  <a:srgbClr val="000000"/>
                </a:solidFill>
                <a:latin typeface="Calibri"/>
                <a:ea typeface="Calibri"/>
                <a:cs typeface="Calibri"/>
                <a:sym typeface="Calibri"/>
              </a:rPr>
              <a:t>spirin) is an anti-inflammatory drug often used to reduce pain, fever, and the formation of blood clots. Aspirin is known to partially activate HSF</a:t>
            </a:r>
            <a:r>
              <a:rPr lang="en-US" sz="7200" dirty="0">
                <a:latin typeface="Calibri"/>
                <a:ea typeface="Calibri"/>
                <a:cs typeface="Calibri"/>
                <a:sym typeface="Calibri"/>
              </a:rPr>
              <a:t>1</a:t>
            </a:r>
            <a:r>
              <a:rPr lang="en-US" sz="7200" i="0" u="none" strike="noStrike" cap="none" dirty="0">
                <a:solidFill>
                  <a:srgbClr val="000000"/>
                </a:solidFill>
                <a:latin typeface="Calibri"/>
                <a:ea typeface="Calibri"/>
                <a:cs typeface="Calibri"/>
                <a:sym typeface="Calibri"/>
              </a:rPr>
              <a:t>. </a:t>
            </a:r>
            <a:r>
              <a:rPr lang="en-US" sz="7200" dirty="0">
                <a:latin typeface="Calibri"/>
                <a:ea typeface="Calibri"/>
                <a:cs typeface="Calibri"/>
                <a:sym typeface="Calibri"/>
              </a:rPr>
              <a:t>Here</a:t>
            </a:r>
            <a:r>
              <a:rPr lang="en-US" sz="7200" i="0" u="none" strike="noStrike" cap="none" dirty="0">
                <a:solidFill>
                  <a:srgbClr val="000000"/>
                </a:solidFill>
                <a:latin typeface="Calibri"/>
                <a:ea typeface="Calibri"/>
                <a:cs typeface="Calibri"/>
                <a:sym typeface="Calibri"/>
              </a:rPr>
              <a:t>, we test whether </a:t>
            </a:r>
            <a:r>
              <a:rPr lang="en-US" sz="7200" dirty="0">
                <a:latin typeface="Calibri"/>
                <a:ea typeface="Calibri"/>
                <a:cs typeface="Calibri"/>
                <a:sym typeface="Calibri"/>
              </a:rPr>
              <a:t>a</a:t>
            </a:r>
            <a:r>
              <a:rPr lang="en-US" sz="7200" i="0" u="none" strike="noStrike" cap="none" dirty="0">
                <a:solidFill>
                  <a:srgbClr val="000000"/>
                </a:solidFill>
                <a:latin typeface="Calibri"/>
                <a:ea typeface="Calibri"/>
                <a:cs typeface="Calibri"/>
                <a:sym typeface="Calibri"/>
              </a:rPr>
              <a:t>spirin can affect lifespan using the model nematode </a:t>
            </a:r>
            <a:r>
              <a:rPr lang="en-US" sz="7200" i="1" u="none" strike="noStrike" cap="none" dirty="0">
                <a:solidFill>
                  <a:srgbClr val="0E101A"/>
                </a:solidFill>
                <a:latin typeface="Calibri"/>
                <a:ea typeface="Calibri"/>
                <a:cs typeface="Calibri"/>
                <a:sym typeface="Calibri"/>
              </a:rPr>
              <a:t>Caenorhabditis elegans. </a:t>
            </a:r>
            <a:endParaRPr sz="7200" i="0" u="none" strike="noStrike" cap="none" dirty="0">
              <a:solidFill>
                <a:srgbClr val="000000"/>
              </a:solidFill>
              <a:latin typeface="Calibri"/>
              <a:ea typeface="Calibri"/>
              <a:cs typeface="Calibri"/>
              <a:sym typeface="Calibri"/>
            </a:endParaRPr>
          </a:p>
        </p:txBody>
      </p:sp>
      <p:sp>
        <p:nvSpPr>
          <p:cNvPr id="58" name="Google Shape;58;p1"/>
          <p:cNvSpPr txBox="1"/>
          <p:nvPr/>
        </p:nvSpPr>
        <p:spPr>
          <a:xfrm>
            <a:off x="1406244" y="33861988"/>
            <a:ext cx="135456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dirty="0">
                <a:solidFill>
                  <a:srgbClr val="000000"/>
                </a:solidFill>
                <a:latin typeface="Calibri"/>
                <a:ea typeface="Calibri"/>
                <a:cs typeface="Calibri"/>
                <a:sym typeface="Calibri"/>
              </a:rPr>
              <a:t>Figure 2: HSF1 activation can affect lifespan in worms (Baird </a:t>
            </a:r>
            <a:r>
              <a:rPr lang="en-US" sz="4800" b="1" i="1" u="none" strike="noStrike" cap="none" dirty="0">
                <a:solidFill>
                  <a:srgbClr val="000000"/>
                </a:solidFill>
                <a:latin typeface="Calibri"/>
                <a:ea typeface="Calibri"/>
                <a:cs typeface="Calibri"/>
                <a:sym typeface="Calibri"/>
              </a:rPr>
              <a:t>et al. </a:t>
            </a:r>
            <a:r>
              <a:rPr lang="en-US" sz="4800" b="1" i="0" u="none" strike="noStrike" cap="none" dirty="0">
                <a:solidFill>
                  <a:srgbClr val="000000"/>
                </a:solidFill>
                <a:latin typeface="Calibri"/>
                <a:ea typeface="Calibri"/>
                <a:cs typeface="Calibri"/>
                <a:sym typeface="Calibri"/>
              </a:rPr>
              <a:t>2014)</a:t>
            </a:r>
            <a:endParaRPr dirty="0">
              <a:latin typeface="Calibri"/>
              <a:ea typeface="Calibri"/>
              <a:cs typeface="Calibri"/>
              <a:sym typeface="Calibri"/>
            </a:endParaRPr>
          </a:p>
        </p:txBody>
      </p:sp>
      <p:sp>
        <p:nvSpPr>
          <p:cNvPr id="59" name="Google Shape;59;p1"/>
          <p:cNvSpPr txBox="1"/>
          <p:nvPr/>
        </p:nvSpPr>
        <p:spPr>
          <a:xfrm>
            <a:off x="1406244" y="23862413"/>
            <a:ext cx="13545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00000"/>
                </a:solidFill>
                <a:latin typeface="Calibri"/>
                <a:ea typeface="Calibri"/>
                <a:cs typeface="Calibri"/>
                <a:sym typeface="Calibri"/>
              </a:rPr>
              <a:t>Figure 1: Introduction to </a:t>
            </a:r>
            <a:r>
              <a:rPr lang="en-US" sz="4800" b="1" i="1" u="none" strike="noStrike" cap="none">
                <a:solidFill>
                  <a:srgbClr val="000000"/>
                </a:solidFill>
                <a:latin typeface="Calibri"/>
                <a:ea typeface="Calibri"/>
                <a:cs typeface="Calibri"/>
                <a:sym typeface="Calibri"/>
              </a:rPr>
              <a:t>C. elegans</a:t>
            </a:r>
            <a:r>
              <a:rPr lang="en-US" sz="4800" b="1" i="0" u="none" strike="noStrike" cap="none">
                <a:solidFill>
                  <a:srgbClr val="000000"/>
                </a:solidFill>
                <a:latin typeface="Calibri"/>
                <a:ea typeface="Calibri"/>
                <a:cs typeface="Calibri"/>
                <a:sym typeface="Calibri"/>
              </a:rPr>
              <a:t> (wormatlas.com)</a:t>
            </a:r>
            <a:endParaRPr sz="4800" b="1" i="1" u="none" strike="noStrike" cap="none">
              <a:solidFill>
                <a:srgbClr val="000000"/>
              </a:solidFill>
              <a:latin typeface="Calibri"/>
              <a:ea typeface="Calibri"/>
              <a:cs typeface="Calibri"/>
              <a:sym typeface="Calibri"/>
            </a:endParaRPr>
          </a:p>
        </p:txBody>
      </p:sp>
      <p:pic>
        <p:nvPicPr>
          <p:cNvPr id="60" name="Google Shape;60;p1" descr="IntroFIG 6 Life cycle of C. elegans at 22 degrees C"/>
          <p:cNvPicPr preferRelativeResize="0"/>
          <p:nvPr/>
        </p:nvPicPr>
        <p:blipFill rotWithShape="1">
          <a:blip r:embed="rId7">
            <a:alphaModFix/>
          </a:blip>
          <a:srcRect/>
          <a:stretch/>
        </p:blipFill>
        <p:spPr>
          <a:xfrm>
            <a:off x="3826458" y="16355866"/>
            <a:ext cx="8890000" cy="6819900"/>
          </a:xfrm>
          <a:prstGeom prst="rect">
            <a:avLst/>
          </a:prstGeom>
          <a:noFill/>
          <a:ln>
            <a:noFill/>
          </a:ln>
        </p:spPr>
      </p:pic>
      <p:pic>
        <p:nvPicPr>
          <p:cNvPr id="61" name="Google Shape;61;p1" descr="https://www.science.org/cms/10.1126/science.1253168/asset/83b0e04d-d0e0-489a-ad00-b2bba984aa48/assets/graphic/346_360_f1.jpeg"/>
          <p:cNvPicPr preferRelativeResize="0"/>
          <p:nvPr/>
        </p:nvPicPr>
        <p:blipFill rotWithShape="1">
          <a:blip r:embed="rId8">
            <a:alphaModFix/>
          </a:blip>
          <a:srcRect l="35156" t="55489" r="32129"/>
          <a:stretch/>
        </p:blipFill>
        <p:spPr>
          <a:xfrm>
            <a:off x="3135415" y="27039179"/>
            <a:ext cx="8606660" cy="6770031"/>
          </a:xfrm>
          <a:prstGeom prst="rect">
            <a:avLst/>
          </a:prstGeom>
          <a:noFill/>
          <a:ln>
            <a:noFill/>
          </a:ln>
        </p:spPr>
      </p:pic>
      <p:pic>
        <p:nvPicPr>
          <p:cNvPr id="62" name="Google Shape;62;p1"/>
          <p:cNvPicPr preferRelativeResize="0"/>
          <p:nvPr/>
        </p:nvPicPr>
        <p:blipFill rotWithShape="1">
          <a:blip r:embed="rId9">
            <a:alphaModFix/>
          </a:blip>
          <a:srcRect/>
          <a:stretch/>
        </p:blipFill>
        <p:spPr>
          <a:xfrm>
            <a:off x="16748062" y="16355866"/>
            <a:ext cx="10395076" cy="5693067"/>
          </a:xfrm>
          <a:prstGeom prst="rect">
            <a:avLst/>
          </a:prstGeom>
          <a:noFill/>
          <a:ln>
            <a:noFill/>
          </a:ln>
        </p:spPr>
      </p:pic>
      <p:pic>
        <p:nvPicPr>
          <p:cNvPr id="63" name="Google Shape;63;p1"/>
          <p:cNvPicPr preferRelativeResize="0"/>
          <p:nvPr/>
        </p:nvPicPr>
        <p:blipFill rotWithShape="1">
          <a:blip r:embed="rId10">
            <a:alphaModFix/>
          </a:blip>
          <a:srcRect l="51855" t="15444" r="19686" b="22380"/>
          <a:stretch/>
        </p:blipFill>
        <p:spPr>
          <a:xfrm>
            <a:off x="16748062" y="26315768"/>
            <a:ext cx="9758385" cy="6407879"/>
          </a:xfrm>
          <a:prstGeom prst="rect">
            <a:avLst/>
          </a:prstGeom>
          <a:noFill/>
          <a:ln>
            <a:noFill/>
          </a:ln>
        </p:spPr>
      </p:pic>
      <p:sp>
        <p:nvSpPr>
          <p:cNvPr id="64" name="Google Shape;64;p1"/>
          <p:cNvSpPr txBox="1"/>
          <p:nvPr/>
        </p:nvSpPr>
        <p:spPr>
          <a:xfrm>
            <a:off x="15640175" y="33862000"/>
            <a:ext cx="12440400" cy="1569900"/>
          </a:xfrm>
          <a:prstGeom prst="rect">
            <a:avLst/>
          </a:prstGeom>
          <a:noFill/>
          <a:ln>
            <a:noFill/>
          </a:ln>
        </p:spPr>
        <p:txBody>
          <a:bodyPr spcFirstLastPara="1" wrap="square" lIns="0" tIns="45700" rIns="91425" bIns="45700" anchor="t" anchorCtr="0">
            <a:spAutoFit/>
          </a:bodyPr>
          <a:lstStyle/>
          <a:p>
            <a:pPr marL="0" marR="742950" lvl="0" indent="0" algn="l" rtl="0">
              <a:lnSpc>
                <a:spcPct val="100000"/>
              </a:lnSpc>
              <a:spcBef>
                <a:spcPts val="0"/>
              </a:spcBef>
              <a:spcAft>
                <a:spcPts val="0"/>
              </a:spcAft>
              <a:buNone/>
            </a:pPr>
            <a:r>
              <a:rPr lang="en-US" sz="4800" b="1" i="0" u="none" strike="noStrike" cap="none" dirty="0">
                <a:solidFill>
                  <a:srgbClr val="000000"/>
                </a:solidFill>
                <a:latin typeface="Calibri"/>
                <a:ea typeface="Calibri"/>
                <a:cs typeface="Calibri"/>
                <a:sym typeface="Calibri"/>
              </a:rPr>
              <a:t>Figure 4: Aspirin can partially activate HSF1 in mammals (Fawcett </a:t>
            </a:r>
            <a:r>
              <a:rPr lang="en-US" sz="4800" b="1" i="1" u="none" strike="noStrike" cap="none" dirty="0">
                <a:solidFill>
                  <a:srgbClr val="000000"/>
                </a:solidFill>
                <a:latin typeface="Calibri"/>
                <a:ea typeface="Calibri"/>
                <a:cs typeface="Calibri"/>
                <a:sym typeface="Calibri"/>
              </a:rPr>
              <a:t>et al. </a:t>
            </a:r>
            <a:r>
              <a:rPr lang="en-US" sz="4800" b="1" i="0" u="none" strike="noStrike" cap="none" dirty="0">
                <a:solidFill>
                  <a:srgbClr val="000000"/>
                </a:solidFill>
                <a:latin typeface="Calibri"/>
                <a:ea typeface="Calibri"/>
                <a:cs typeface="Calibri"/>
                <a:sym typeface="Calibri"/>
              </a:rPr>
              <a:t>1997)</a:t>
            </a:r>
            <a:endParaRPr dirty="0">
              <a:latin typeface="Calibri"/>
              <a:ea typeface="Calibri"/>
              <a:cs typeface="Calibri"/>
              <a:sym typeface="Calibri"/>
            </a:endParaRPr>
          </a:p>
        </p:txBody>
      </p:sp>
      <p:sp>
        <p:nvSpPr>
          <p:cNvPr id="65" name="Google Shape;65;p1"/>
          <p:cNvSpPr txBox="1"/>
          <p:nvPr/>
        </p:nvSpPr>
        <p:spPr>
          <a:xfrm>
            <a:off x="30428400" y="23862413"/>
            <a:ext cx="10860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dirty="0">
                <a:solidFill>
                  <a:srgbClr val="000000"/>
                </a:solidFill>
                <a:latin typeface="Calibri"/>
                <a:ea typeface="Calibri"/>
                <a:cs typeface="Calibri"/>
                <a:sym typeface="Calibri"/>
              </a:rPr>
              <a:t>Figure 5: Aspirin affects lifespan in worms</a:t>
            </a:r>
            <a:endParaRPr dirty="0">
              <a:latin typeface="Calibri"/>
              <a:ea typeface="Calibri"/>
              <a:cs typeface="Calibri"/>
              <a:sym typeface="Calibri"/>
            </a:endParaRPr>
          </a:p>
        </p:txBody>
      </p:sp>
      <p:sp>
        <p:nvSpPr>
          <p:cNvPr id="66" name="Google Shape;66;p1"/>
          <p:cNvSpPr txBox="1"/>
          <p:nvPr/>
        </p:nvSpPr>
        <p:spPr>
          <a:xfrm>
            <a:off x="30428400" y="26315775"/>
            <a:ext cx="12802400" cy="1052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200" b="1" i="0" u="none" strike="noStrike" cap="none" dirty="0">
                <a:solidFill>
                  <a:srgbClr val="000000"/>
                </a:solidFill>
                <a:latin typeface="Calibri"/>
                <a:ea typeface="Calibri"/>
                <a:cs typeface="Calibri"/>
                <a:sym typeface="Calibri"/>
              </a:rPr>
              <a:t>Summary:</a:t>
            </a:r>
            <a:endParaRPr sz="3200" dirty="0">
              <a:latin typeface="Calibri"/>
              <a:ea typeface="Calibri"/>
              <a:cs typeface="Calibri"/>
              <a:sym typeface="Calibri"/>
            </a:endParaRPr>
          </a:p>
          <a:p>
            <a:pPr marL="0" marR="0" lvl="0" indent="0" algn="l" rtl="0">
              <a:lnSpc>
                <a:spcPct val="100000"/>
              </a:lnSpc>
              <a:spcBef>
                <a:spcPts val="0"/>
              </a:spcBef>
              <a:spcAft>
                <a:spcPts val="0"/>
              </a:spcAft>
              <a:buNone/>
            </a:pPr>
            <a:endParaRPr sz="5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5400" b="1" i="0" u="none" strike="noStrike" cap="none" dirty="0">
                <a:solidFill>
                  <a:srgbClr val="000000"/>
                </a:solidFill>
                <a:latin typeface="Calibri"/>
                <a:ea typeface="Calibri"/>
                <a:cs typeface="Calibri"/>
                <a:sym typeface="Calibri"/>
              </a:rPr>
              <a:t>We have shown  that </a:t>
            </a:r>
            <a:r>
              <a:rPr lang="en-US" sz="5400" b="1" dirty="0">
                <a:latin typeface="Calibri"/>
                <a:ea typeface="Calibri"/>
                <a:cs typeface="Calibri"/>
                <a:sym typeface="Calibri"/>
              </a:rPr>
              <a:t>a</a:t>
            </a:r>
            <a:r>
              <a:rPr lang="en-US" sz="5400" b="1" i="0" u="none" strike="noStrike" cap="none" dirty="0">
                <a:solidFill>
                  <a:srgbClr val="000000"/>
                </a:solidFill>
                <a:latin typeface="Calibri"/>
                <a:ea typeface="Calibri"/>
                <a:cs typeface="Calibri"/>
                <a:sym typeface="Calibri"/>
              </a:rPr>
              <a:t>spirin can positively  affect lifespan in </a:t>
            </a:r>
            <a:r>
              <a:rPr lang="en-US" sz="5400" b="1" i="1" u="none" strike="noStrike" cap="none" dirty="0">
                <a:solidFill>
                  <a:srgbClr val="000000"/>
                </a:solidFill>
                <a:latin typeface="Calibri"/>
                <a:ea typeface="Calibri"/>
                <a:cs typeface="Calibri"/>
                <a:sym typeface="Calibri"/>
              </a:rPr>
              <a:t>C. elegans</a:t>
            </a:r>
            <a:r>
              <a:rPr lang="en-US" sz="5400" b="1" i="0" u="none" strike="noStrike" cap="none" dirty="0">
                <a:solidFill>
                  <a:srgbClr val="000000"/>
                </a:solidFill>
                <a:latin typeface="Calibri"/>
                <a:ea typeface="Calibri"/>
                <a:cs typeface="Calibri"/>
                <a:sym typeface="Calibri"/>
              </a:rPr>
              <a:t>.  </a:t>
            </a:r>
            <a:endParaRPr dirty="0">
              <a:latin typeface="Calibri"/>
              <a:ea typeface="Calibri"/>
              <a:cs typeface="Calibri"/>
              <a:sym typeface="Calibri"/>
            </a:endParaRPr>
          </a:p>
          <a:p>
            <a:pPr marL="0" marR="0" lvl="0" indent="0" algn="l" rtl="0">
              <a:lnSpc>
                <a:spcPct val="100000"/>
              </a:lnSpc>
              <a:spcBef>
                <a:spcPts val="0"/>
              </a:spcBef>
              <a:spcAft>
                <a:spcPts val="0"/>
              </a:spcAft>
              <a:buNone/>
            </a:pPr>
            <a:endParaRPr sz="5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7200" b="1" i="0" u="none" strike="noStrike" cap="none" dirty="0">
                <a:solidFill>
                  <a:srgbClr val="000000"/>
                </a:solidFill>
                <a:latin typeface="Calibri"/>
                <a:ea typeface="Calibri"/>
                <a:cs typeface="Calibri"/>
                <a:sym typeface="Calibri"/>
              </a:rPr>
              <a:t>Future Directions:</a:t>
            </a:r>
            <a:endParaRPr sz="3200" dirty="0">
              <a:latin typeface="Calibri"/>
              <a:ea typeface="Calibri"/>
              <a:cs typeface="Calibri"/>
              <a:sym typeface="Calibri"/>
            </a:endParaRPr>
          </a:p>
          <a:p>
            <a:pPr marL="0" marR="0" lvl="0" indent="0" algn="l" rtl="0">
              <a:lnSpc>
                <a:spcPct val="100000"/>
              </a:lnSpc>
              <a:spcBef>
                <a:spcPts val="0"/>
              </a:spcBef>
              <a:spcAft>
                <a:spcPts val="0"/>
              </a:spcAft>
              <a:buNone/>
            </a:pPr>
            <a:endParaRPr sz="5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5400" b="1" i="0" u="none" strike="noStrike" cap="none" dirty="0">
                <a:solidFill>
                  <a:srgbClr val="000000"/>
                </a:solidFill>
                <a:latin typeface="Calibri"/>
                <a:ea typeface="Calibri"/>
                <a:cs typeface="Calibri"/>
                <a:sym typeface="Calibri"/>
              </a:rPr>
              <a:t>Test whether this effect requires  HSF1 using RNAi inhibition and  genetic mutations and test the effects of aspirin on </a:t>
            </a:r>
            <a:r>
              <a:rPr lang="en-US" sz="5400" b="1" dirty="0">
                <a:latin typeface="Calibri"/>
                <a:ea typeface="Calibri"/>
                <a:cs typeface="Calibri"/>
                <a:sym typeface="Calibri"/>
              </a:rPr>
              <a:t>neurodegenerative</a:t>
            </a:r>
            <a:r>
              <a:rPr lang="en-US" sz="5400" b="1" i="0" u="none" strike="noStrike" cap="none" dirty="0">
                <a:solidFill>
                  <a:srgbClr val="000000"/>
                </a:solidFill>
                <a:latin typeface="Calibri"/>
                <a:ea typeface="Calibri"/>
                <a:cs typeface="Calibri"/>
                <a:sym typeface="Calibri"/>
              </a:rPr>
              <a:t> disease models. </a:t>
            </a:r>
            <a:endParaRPr dirty="0">
              <a:latin typeface="Calibri"/>
              <a:ea typeface="Calibri"/>
              <a:cs typeface="Calibri"/>
              <a:sym typeface="Calibri"/>
            </a:endParaRPr>
          </a:p>
          <a:p>
            <a:pPr marL="0" marR="0" lvl="0" indent="0" algn="l" rtl="0">
              <a:lnSpc>
                <a:spcPct val="100000"/>
              </a:lnSpc>
              <a:spcBef>
                <a:spcPts val="0"/>
              </a:spcBef>
              <a:spcAft>
                <a:spcPts val="0"/>
              </a:spcAft>
              <a:buNone/>
            </a:pPr>
            <a:r>
              <a:rPr lang="en-US" sz="4800" b="1" i="0" u="none" strike="noStrike" cap="none" dirty="0">
                <a:solidFill>
                  <a:srgbClr val="000000"/>
                </a:solidFill>
                <a:latin typeface="Calibri"/>
                <a:ea typeface="Calibri"/>
                <a:cs typeface="Calibri"/>
                <a:sym typeface="Calibri"/>
              </a:rPr>
              <a:t> </a:t>
            </a:r>
            <a:endParaRPr dirty="0">
              <a:latin typeface="Calibri"/>
              <a:ea typeface="Calibri"/>
              <a:cs typeface="Calibri"/>
              <a:sym typeface="Calibri"/>
            </a:endParaRPr>
          </a:p>
        </p:txBody>
      </p:sp>
      <p:pic>
        <p:nvPicPr>
          <p:cNvPr id="67" name="Google Shape;67;p1"/>
          <p:cNvPicPr preferRelativeResize="0"/>
          <p:nvPr/>
        </p:nvPicPr>
        <p:blipFill rotWithShape="1">
          <a:blip r:embed="rId11">
            <a:alphaModFix/>
          </a:blip>
          <a:srcRect l="49737" t="11407"/>
          <a:stretch/>
        </p:blipFill>
        <p:spPr>
          <a:xfrm>
            <a:off x="16282887" y="15871091"/>
            <a:ext cx="9789345" cy="7864290"/>
          </a:xfrm>
          <a:prstGeom prst="rect">
            <a:avLst/>
          </a:prstGeom>
          <a:noFill/>
          <a:ln>
            <a:noFill/>
          </a:ln>
        </p:spPr>
      </p:pic>
      <p:sp>
        <p:nvSpPr>
          <p:cNvPr id="68" name="Google Shape;68;p1"/>
          <p:cNvSpPr txBox="1"/>
          <p:nvPr/>
        </p:nvSpPr>
        <p:spPr>
          <a:xfrm>
            <a:off x="15668650" y="23862425"/>
            <a:ext cx="124404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a:solidFill>
                  <a:srgbClr val="000000"/>
                </a:solidFill>
                <a:latin typeface="Calibri"/>
                <a:ea typeface="Calibri"/>
                <a:cs typeface="Calibri"/>
                <a:sym typeface="Calibri"/>
              </a:rPr>
              <a:t>Figure 3: Chemicals that activate HSF1 enhance lifespan (Mossiah </a:t>
            </a:r>
            <a:r>
              <a:rPr lang="en-US" sz="4800" b="1" i="1" u="none" strike="noStrike" cap="none">
                <a:solidFill>
                  <a:srgbClr val="000000"/>
                </a:solidFill>
                <a:latin typeface="Calibri"/>
                <a:ea typeface="Calibri"/>
                <a:cs typeface="Calibri"/>
                <a:sym typeface="Calibri"/>
              </a:rPr>
              <a:t>et al. </a:t>
            </a:r>
            <a:r>
              <a:rPr lang="en-US" sz="4800" b="1" i="0" u="none" strike="noStrike" cap="none">
                <a:solidFill>
                  <a:srgbClr val="000000"/>
                </a:solidFill>
                <a:latin typeface="Calibri"/>
                <a:ea typeface="Calibri"/>
                <a:cs typeface="Calibri"/>
                <a:sym typeface="Calibri"/>
              </a:rPr>
              <a:t>2022)</a:t>
            </a:r>
            <a:endParaRPr sz="4800" b="1" i="1" u="none" strike="noStrike" cap="none">
              <a:solidFill>
                <a:srgbClr val="000000"/>
              </a:solidFill>
              <a:latin typeface="Calibri"/>
              <a:ea typeface="Calibri"/>
              <a:cs typeface="Calibri"/>
              <a:sym typeface="Calibri"/>
            </a:endParaRPr>
          </a:p>
        </p:txBody>
      </p:sp>
      <p:pic>
        <p:nvPicPr>
          <p:cNvPr id="69" name="Google Shape;69;p1"/>
          <p:cNvPicPr preferRelativeResize="0"/>
          <p:nvPr/>
        </p:nvPicPr>
        <p:blipFill>
          <a:blip r:embed="rId12">
            <a:alphaModFix/>
          </a:blip>
          <a:stretch>
            <a:fillRect/>
          </a:stretch>
        </p:blipFill>
        <p:spPr>
          <a:xfrm>
            <a:off x="30122600" y="16301499"/>
            <a:ext cx="11472200" cy="7003487"/>
          </a:xfrm>
          <a:prstGeom prst="rect">
            <a:avLst/>
          </a:prstGeom>
          <a:noFill/>
          <a:ln>
            <a:noFill/>
          </a:ln>
        </p:spPr>
      </p:pic>
      <p:sp>
        <p:nvSpPr>
          <p:cNvPr id="70" name="Google Shape;70;p1"/>
          <p:cNvSpPr txBox="1"/>
          <p:nvPr/>
        </p:nvSpPr>
        <p:spPr>
          <a:xfrm>
            <a:off x="40683800" y="17161501"/>
            <a:ext cx="552300" cy="5949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2300"/>
              </a:spcBef>
              <a:spcAft>
                <a:spcPts val="0"/>
              </a:spcAft>
              <a:buClr>
                <a:schemeClr val="dk1"/>
              </a:buClr>
              <a:buSzPts val="1100"/>
              <a:buFont typeface="Arial"/>
              <a:buNone/>
            </a:pPr>
            <a:r>
              <a:rPr lang="en-US" sz="1150" b="1" dirty="0">
                <a:solidFill>
                  <a:srgbClr val="1B1B1B"/>
                </a:solidFill>
                <a:highlight>
                  <a:srgbClr val="FFFFFF"/>
                </a:highlight>
                <a:latin typeface="Roboto"/>
                <a:ea typeface="Roboto"/>
                <a:cs typeface="Roboto"/>
                <a:sym typeface="Roboto"/>
              </a:rPr>
              <a:t>μM</a:t>
            </a:r>
            <a:endParaRPr sz="1150" b="1" dirty="0">
              <a:solidFill>
                <a:srgbClr val="1B1B1B"/>
              </a:solidFill>
              <a:highlight>
                <a:srgbClr val="FFFFFF"/>
              </a:highlight>
              <a:latin typeface="Roboto"/>
              <a:ea typeface="Roboto"/>
              <a:cs typeface="Roboto"/>
              <a:sym typeface="Roboto"/>
            </a:endParaRPr>
          </a:p>
          <a:p>
            <a:pPr marL="0" lvl="0" indent="0" algn="l" rtl="0">
              <a:spcBef>
                <a:spcPts val="0"/>
              </a:spcBef>
              <a:spcAft>
                <a:spcPts val="0"/>
              </a:spcAft>
              <a:buNone/>
            </a:pPr>
            <a:endParaRPr dirty="0"/>
          </a:p>
        </p:txBody>
      </p:sp>
      <p:sp>
        <p:nvSpPr>
          <p:cNvPr id="71" name="Google Shape;71;p1"/>
          <p:cNvSpPr txBox="1"/>
          <p:nvPr/>
        </p:nvSpPr>
        <p:spPr>
          <a:xfrm>
            <a:off x="40683800" y="18111952"/>
            <a:ext cx="552300" cy="5949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2300"/>
              </a:spcBef>
              <a:spcAft>
                <a:spcPts val="0"/>
              </a:spcAft>
              <a:buNone/>
            </a:pPr>
            <a:r>
              <a:rPr lang="en-US" sz="1150" b="1" dirty="0">
                <a:solidFill>
                  <a:srgbClr val="1B1B1B"/>
                </a:solidFill>
                <a:highlight>
                  <a:srgbClr val="FFFFFF"/>
                </a:highlight>
                <a:latin typeface="Roboto"/>
                <a:ea typeface="Roboto"/>
                <a:cs typeface="Roboto"/>
                <a:sym typeface="Roboto"/>
              </a:rPr>
              <a:t>μM</a:t>
            </a:r>
            <a:endParaRPr sz="1150" b="1" dirty="0">
              <a:solidFill>
                <a:srgbClr val="1B1B1B"/>
              </a:solidFill>
              <a:highlight>
                <a:srgbClr val="FFFFFF"/>
              </a:highlight>
              <a:latin typeface="Roboto"/>
              <a:ea typeface="Roboto"/>
              <a:cs typeface="Roboto"/>
              <a:sym typeface="Roboto"/>
            </a:endParaRPr>
          </a:p>
          <a:p>
            <a:pPr marL="0" lvl="0" indent="0" algn="l" rtl="0">
              <a:spcBef>
                <a:spcPts val="0"/>
              </a:spcBef>
              <a:spcAft>
                <a:spcPts val="0"/>
              </a:spcAft>
              <a:buNone/>
            </a:pPr>
            <a:endParaRPr dirty="0"/>
          </a:p>
        </p:txBody>
      </p:sp>
      <p:sp>
        <p:nvSpPr>
          <p:cNvPr id="72" name="Google Shape;72;p1"/>
          <p:cNvSpPr txBox="1"/>
          <p:nvPr/>
        </p:nvSpPr>
        <p:spPr>
          <a:xfrm>
            <a:off x="40683800" y="17685761"/>
            <a:ext cx="552300" cy="5949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2300"/>
              </a:spcBef>
              <a:spcAft>
                <a:spcPts val="0"/>
              </a:spcAft>
              <a:buNone/>
            </a:pPr>
            <a:r>
              <a:rPr lang="en-US" sz="1150" b="1" dirty="0">
                <a:solidFill>
                  <a:srgbClr val="1B1B1B"/>
                </a:solidFill>
                <a:highlight>
                  <a:srgbClr val="FFFFFF"/>
                </a:highlight>
                <a:latin typeface="Roboto"/>
                <a:ea typeface="Roboto"/>
                <a:cs typeface="Roboto"/>
                <a:sym typeface="Roboto"/>
              </a:rPr>
              <a:t>μM</a:t>
            </a:r>
            <a:endParaRPr sz="1150" b="1" dirty="0">
              <a:solidFill>
                <a:srgbClr val="1B1B1B"/>
              </a:solidFill>
              <a:highlight>
                <a:srgbClr val="FFFFFF"/>
              </a:highlight>
              <a:latin typeface="Roboto"/>
              <a:ea typeface="Roboto"/>
              <a:cs typeface="Roboto"/>
              <a:sym typeface="Roboto"/>
            </a:endParaRPr>
          </a:p>
          <a:p>
            <a:pPr marL="0" lvl="0" indent="0" algn="l" rtl="0">
              <a:spcBef>
                <a:spcPts val="0"/>
              </a:spcBef>
              <a:spcAft>
                <a:spcPts val="0"/>
              </a:spcAft>
              <a:buNone/>
            </a:pPr>
            <a:endParaRPr dirty="0"/>
          </a:p>
        </p:txBody>
      </p:sp>
      <p:sp>
        <p:nvSpPr>
          <p:cNvPr id="73" name="Google Shape;73;p1"/>
          <p:cNvSpPr txBox="1"/>
          <p:nvPr/>
        </p:nvSpPr>
        <p:spPr>
          <a:xfrm>
            <a:off x="40339931" y="16657050"/>
            <a:ext cx="552300" cy="5949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2300"/>
              </a:spcBef>
              <a:spcAft>
                <a:spcPts val="0"/>
              </a:spcAft>
              <a:buNone/>
            </a:pPr>
            <a:r>
              <a:rPr lang="en-US" sz="1150" b="1" dirty="0">
                <a:solidFill>
                  <a:srgbClr val="1B1B1B"/>
                </a:solidFill>
                <a:highlight>
                  <a:srgbClr val="FFFFFF"/>
                </a:highlight>
                <a:latin typeface="Roboto"/>
                <a:ea typeface="Roboto"/>
                <a:cs typeface="Roboto"/>
                <a:sym typeface="Roboto"/>
              </a:rPr>
              <a:t>μM</a:t>
            </a:r>
            <a:endParaRPr sz="1150" b="1" dirty="0">
              <a:solidFill>
                <a:srgbClr val="1B1B1B"/>
              </a:solidFill>
              <a:highlight>
                <a:srgbClr val="FFFFFF"/>
              </a:highlight>
              <a:latin typeface="Roboto"/>
              <a:ea typeface="Roboto"/>
              <a:cs typeface="Roboto"/>
              <a:sym typeface="Roboto"/>
            </a:endParaRPr>
          </a:p>
          <a:p>
            <a:pPr marL="0" lvl="0" indent="0" algn="l" rtl="0">
              <a:spcBef>
                <a:spcPts val="0"/>
              </a:spcBef>
              <a:spcAft>
                <a:spcPts val="0"/>
              </a:spcAft>
              <a:buNone/>
            </a:pPr>
            <a:endParaRPr dirty="0"/>
          </a:p>
        </p:txBody>
      </p:sp>
      <p:sp>
        <p:nvSpPr>
          <p:cNvPr id="74" name="Google Shape;74;p1"/>
          <p:cNvSpPr txBox="1"/>
          <p:nvPr/>
        </p:nvSpPr>
        <p:spPr>
          <a:xfrm>
            <a:off x="26072232" y="31338386"/>
            <a:ext cx="32673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900" b="1" dirty="0">
                <a:latin typeface="Calibri" panose="020F0502020204030204" pitchFamily="34" charset="0"/>
                <a:cs typeface="Calibri" panose="020F0502020204030204" pitchFamily="34" charset="0"/>
              </a:rPr>
              <a:t>anti-HSP70</a:t>
            </a:r>
            <a:endParaRPr sz="3900" b="1"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266</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Roboto</vt: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Marco Zavala</cp:lastModifiedBy>
  <cp:revision>1</cp:revision>
  <dcterms:created xsi:type="dcterms:W3CDTF">2007-04-04T14:17:42Z</dcterms:created>
  <dcterms:modified xsi:type="dcterms:W3CDTF">2023-04-06T02:48:42Z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