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C4AEC-8889-43E6-B809-D4C82FC2C6A9}" v="3563" dt="2023-03-29T16:33:46.856"/>
    <p1510:client id="{389104AD-5F81-6545-216B-62FD1C339C7C}" v="49" dt="2023-04-04T22:08:05.593"/>
    <p1510:client id="{B554DBFD-E8DD-6306-AF2F-6414343FA1D9}" v="1057" dt="2023-04-03T15:36:20.886"/>
    <p1510:client id="{B7100A6F-6D0A-4536-A2A3-5494300F171F}" v="1720" dt="2023-04-01T17:42:18.853"/>
    <p1510:client id="{E680B71D-4996-2549-5AB1-2A7045B8D466}" v="1858" dt="2023-03-29T18:54:35.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10" y="12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5/10/relationships/revisionInfo" Target="revisionInfo.xml"/><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31280100" cy="4399397"/>
          </a:xfrm>
          <a:prstGeom prst="rect">
            <a:avLst/>
          </a:prstGeom>
          <a:noFill/>
          <a:ln>
            <a:noFill/>
          </a:ln>
        </p:spPr>
        <p:txBody>
          <a:bodyPr spcFirstLastPara="1" wrap="square" lIns="89675" tIns="44825" rIns="89675" bIns="44825" anchor="t" anchorCtr="0">
            <a:spAutoFit/>
          </a:bodyPr>
          <a:lstStyle/>
          <a:p>
            <a:pPr algn="ctr"/>
            <a:r>
              <a:rPr lang="en-US" sz="8000" b="1" dirty="0">
                <a:solidFill>
                  <a:schemeClr val="dk1"/>
                </a:solidFill>
                <a:latin typeface="Calibri"/>
                <a:cs typeface="Calibri"/>
              </a:rPr>
              <a:t>Numerical Models for Inertial-Electrostatic</a:t>
            </a:r>
            <a:endParaRPr lang="en-US">
              <a:solidFill>
                <a:schemeClr val="dk1"/>
              </a:solidFill>
            </a:endParaRPr>
          </a:p>
          <a:p>
            <a:pPr algn="ctr"/>
            <a:r>
              <a:rPr lang="en-US" sz="8000" b="1" dirty="0">
                <a:solidFill>
                  <a:schemeClr val="dk1"/>
                </a:solidFill>
                <a:latin typeface="Calibri"/>
                <a:cs typeface="Calibri"/>
              </a:rPr>
              <a:t>Confinement Fusion</a:t>
            </a:r>
            <a:endParaRPr lang="en-US" dirty="0">
              <a:solidFill>
                <a:schemeClr val="dk1"/>
              </a:solidFill>
            </a:endParaRPr>
          </a:p>
          <a:p>
            <a:pPr algn="ctr"/>
            <a:r>
              <a:rPr lang="en-US" sz="6600" b="1" dirty="0">
                <a:solidFill>
                  <a:schemeClr val="dk1"/>
                </a:solidFill>
                <a:latin typeface="Calibri"/>
                <a:ea typeface="Calibri"/>
                <a:cs typeface="Calibri"/>
                <a:sym typeface="Calibri"/>
              </a:rPr>
              <a:t>Nico </a:t>
            </a:r>
            <a:r>
              <a:rPr lang="en-US" sz="6600" b="1" dirty="0" err="1">
                <a:solidFill>
                  <a:schemeClr val="dk1"/>
                </a:solidFill>
                <a:latin typeface="Calibri"/>
                <a:ea typeface="Calibri"/>
                <a:cs typeface="Calibri"/>
                <a:sym typeface="Calibri"/>
              </a:rPr>
              <a:t>Braukman</a:t>
            </a:r>
            <a:endParaRPr dirty="0" err="1">
              <a:solidFill>
                <a:schemeClr val="dk1"/>
              </a:solidFill>
            </a:endParaRPr>
          </a:p>
          <a:p>
            <a:pPr algn="ctr"/>
            <a:r>
              <a:rPr lang="en-US" sz="5400" b="1" i="0" u="none" strike="noStrike" cap="none" dirty="0">
                <a:solidFill>
                  <a:schemeClr val="dk1"/>
                </a:solidFill>
                <a:latin typeface="Calibri"/>
                <a:ea typeface="Calibri"/>
                <a:cs typeface="Calibri"/>
                <a:sym typeface="Calibri"/>
              </a:rPr>
              <a:t>Faculty Advisor</a:t>
            </a:r>
            <a:r>
              <a:rPr lang="en-US" sz="5400" b="1" dirty="0">
                <a:solidFill>
                  <a:schemeClr val="dk1"/>
                </a:solidFill>
                <a:latin typeface="Calibri"/>
                <a:ea typeface="Calibri"/>
                <a:cs typeface="Calibri"/>
                <a:sym typeface="Calibri"/>
              </a:rPr>
              <a:t>:</a:t>
            </a:r>
            <a:r>
              <a:rPr lang="en-US" sz="5400" b="1" i="0" u="none" strike="noStrike" cap="none" dirty="0">
                <a:solidFill>
                  <a:schemeClr val="dk1"/>
                </a:solidFill>
                <a:latin typeface="Calibri"/>
                <a:ea typeface="Calibri"/>
                <a:cs typeface="Calibri"/>
                <a:sym typeface="Calibri"/>
              </a:rPr>
              <a:t> </a:t>
            </a:r>
            <a:r>
              <a:rPr lang="en-US" sz="5400" b="1" dirty="0">
                <a:solidFill>
                  <a:schemeClr val="dk1"/>
                </a:solidFill>
                <a:latin typeface="Calibri"/>
                <a:ea typeface="Calibri"/>
                <a:cs typeface="Calibri"/>
                <a:sym typeface="Calibri"/>
              </a:rPr>
              <a:t>Dr. Vladislav </a:t>
            </a:r>
            <a:r>
              <a:rPr lang="en-US" sz="5400" b="1" dirty="0" err="1">
                <a:solidFill>
                  <a:schemeClr val="dk1"/>
                </a:solidFill>
                <a:latin typeface="Calibri"/>
                <a:ea typeface="Calibri"/>
                <a:cs typeface="Calibri"/>
                <a:sym typeface="Calibri"/>
              </a:rPr>
              <a:t>Bukshtynov</a:t>
            </a:r>
            <a:r>
              <a:rPr lang="en-US" sz="5400" b="1" dirty="0">
                <a:solidFill>
                  <a:schemeClr val="dk1"/>
                </a:solidFill>
                <a:latin typeface="Calibri"/>
                <a:ea typeface="Calibri"/>
                <a:cs typeface="Calibri"/>
                <a:sym typeface="Calibri"/>
              </a:rPr>
              <a:t>,</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Mathematical Sciences,</a:t>
            </a:r>
            <a:r>
              <a:rPr lang="en-US" sz="5400" b="1" i="0" u="none" strike="noStrike" cap="none" dirty="0">
                <a:solidFill>
                  <a:schemeClr val="dk1"/>
                </a:solidFill>
                <a:latin typeface="Calibri"/>
                <a:ea typeface="Calibri"/>
                <a:cs typeface="Calibri"/>
                <a:sym typeface="Calibri"/>
              </a:rPr>
              <a:t> Florida Institute of Technology</a:t>
            </a:r>
            <a:endParaRPr lang="en-US" sz="5400" b="1" i="0" u="none" strike="noStrike" cap="none" dirty="0">
              <a:solidFill>
                <a:schemeClr val="dk1"/>
              </a:solidFill>
              <a:latin typeface="Calibri"/>
              <a:ea typeface="Calibri"/>
              <a:cs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5" name="Google Shape;55;p1"/>
          <p:cNvSpPr txBox="1"/>
          <p:nvPr/>
        </p:nvSpPr>
        <p:spPr>
          <a:xfrm>
            <a:off x="731520" y="7250398"/>
            <a:ext cx="14789032" cy="7663596"/>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ea typeface="Calibri"/>
                <a:cs typeface="Calibri"/>
                <a:sym typeface="Calibri"/>
              </a:rPr>
              <a:t>INTRODUCTION</a:t>
            </a:r>
            <a:endParaRPr lang="en-US" sz="6000" b="1" dirty="0">
              <a:solidFill>
                <a:srgbClr val="C00000"/>
              </a:solidFill>
              <a:latin typeface="Calibri"/>
            </a:endParaRPr>
          </a:p>
          <a:p>
            <a:pPr algn="just"/>
            <a:r>
              <a:rPr lang="en-US" sz="4800" b="1" dirty="0">
                <a:solidFill>
                  <a:schemeClr val="dk1"/>
                </a:solidFill>
                <a:latin typeface="Calibri"/>
                <a:cs typeface="Calibri"/>
              </a:rPr>
              <a:t>Inertial-Electrostatic Confinement (IEC)</a:t>
            </a:r>
            <a:r>
              <a:rPr lang="en-US" sz="4800" dirty="0">
                <a:solidFill>
                  <a:schemeClr val="dk1"/>
                </a:solidFill>
                <a:latin typeface="Calibri"/>
                <a:cs typeface="Calibri"/>
              </a:rPr>
              <a:t> fusion devices trap plasma ions with a spherically-symmetric electrostatic field that accelerates ions inward, where they can collide and fuse [2]. IEC devices are simple to construct, and using them to study plasma motion will help advance fusion energy research.</a:t>
            </a:r>
            <a:endParaRPr lang="en-US" dirty="0">
              <a:solidFill>
                <a:schemeClr val="dk1"/>
              </a:solidFill>
            </a:endParaRPr>
          </a:p>
          <a:p>
            <a:pPr algn="just"/>
            <a:r>
              <a:rPr lang="en-US" sz="4800" dirty="0">
                <a:solidFill>
                  <a:schemeClr val="dk1"/>
                </a:solidFill>
                <a:latin typeface="Calibri"/>
                <a:cs typeface="Calibri"/>
              </a:rPr>
              <a:t>Here, plasma motion in an IEC device is numerically simulated by solving the</a:t>
            </a:r>
            <a:r>
              <a:rPr lang="en-US" sz="4800" b="1" dirty="0">
                <a:solidFill>
                  <a:schemeClr val="dk1"/>
                </a:solidFill>
                <a:latin typeface="Calibri"/>
                <a:cs typeface="Calibri"/>
              </a:rPr>
              <a:t> Vlasov-Poisson equations</a:t>
            </a:r>
            <a:r>
              <a:rPr lang="en-US" sz="4800" dirty="0">
                <a:solidFill>
                  <a:schemeClr val="dk1"/>
                </a:solidFill>
                <a:latin typeface="Calibri"/>
                <a:cs typeface="Calibri"/>
              </a:rPr>
              <a:t> using the </a:t>
            </a:r>
            <a:r>
              <a:rPr lang="en-US" sz="4800" b="1" dirty="0">
                <a:solidFill>
                  <a:schemeClr val="dk1"/>
                </a:solidFill>
                <a:latin typeface="Calibri"/>
                <a:cs typeface="Calibri"/>
              </a:rPr>
              <a:t>finite volume and finite element methods</a:t>
            </a:r>
            <a:r>
              <a:rPr lang="en-US" sz="4800" dirty="0">
                <a:solidFill>
                  <a:schemeClr val="dk1"/>
                </a:solidFill>
                <a:latin typeface="Calibri"/>
                <a:cs typeface="Calibri"/>
              </a:rPr>
              <a:t>.</a:t>
            </a:r>
          </a:p>
        </p:txBody>
      </p:sp>
      <p:pic>
        <p:nvPicPr>
          <p:cNvPr id="3" name="Google Shape;103;p2">
            <a:extLst>
              <a:ext uri="{FF2B5EF4-FFF2-40B4-BE49-F238E27FC236}">
                <a16:creationId xmlns:a16="http://schemas.microsoft.com/office/drawing/2014/main" id="{3C58168B-3B70-88CF-F0B5-678EA18DB5A3}"/>
              </a:ext>
            </a:extLst>
          </p:cNvPr>
          <p:cNvPicPr preferRelativeResize="0"/>
          <p:nvPr/>
        </p:nvPicPr>
        <p:blipFill rotWithShape="1">
          <a:blip r:embed="rId3">
            <a:alphaModFix/>
          </a:blip>
          <a:srcRect/>
          <a:stretch/>
        </p:blipFill>
        <p:spPr>
          <a:xfrm>
            <a:off x="39676561" y="514512"/>
            <a:ext cx="1828800" cy="1828800"/>
          </a:xfrm>
          <a:prstGeom prst="rect">
            <a:avLst/>
          </a:prstGeom>
          <a:noFill/>
          <a:ln>
            <a:noFill/>
          </a:ln>
        </p:spPr>
      </p:pic>
      <p:sp>
        <p:nvSpPr>
          <p:cNvPr id="8" name="Google Shape;55;p1">
            <a:extLst>
              <a:ext uri="{FF2B5EF4-FFF2-40B4-BE49-F238E27FC236}">
                <a16:creationId xmlns:a16="http://schemas.microsoft.com/office/drawing/2014/main" id="{337529E8-5D56-8A18-D629-9177EA6EA3B9}"/>
              </a:ext>
            </a:extLst>
          </p:cNvPr>
          <p:cNvSpPr txBox="1"/>
          <p:nvPr/>
        </p:nvSpPr>
        <p:spPr>
          <a:xfrm>
            <a:off x="29775698" y="29235623"/>
            <a:ext cx="13336128" cy="5447605"/>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CONCLUSIONS</a:t>
            </a:r>
            <a:endParaRPr lang="en-US" sz="6000" b="1" dirty="0">
              <a:solidFill>
                <a:srgbClr val="C00000"/>
              </a:solidFill>
              <a:latin typeface="Calibri"/>
              <a:cs typeface="Calibri"/>
            </a:endParaRPr>
          </a:p>
          <a:p>
            <a:pPr algn="just"/>
            <a:r>
              <a:rPr lang="en-US" sz="4800" dirty="0">
                <a:solidFill>
                  <a:schemeClr val="dk1"/>
                </a:solidFill>
                <a:latin typeface="Calibri"/>
                <a:cs typeface="Calibri"/>
              </a:rPr>
              <a:t>The FVM solution successfully reproduces the qualitatively expected physics of the system. In the FEM solution, the ion injection term introduces errors which accumulate over time. In the future, spectral methods for solving the Vlasov-Poisson equations will be investigated.</a:t>
            </a:r>
          </a:p>
        </p:txBody>
      </p:sp>
      <p:sp>
        <p:nvSpPr>
          <p:cNvPr id="10" name="Google Shape;55;p1">
            <a:extLst>
              <a:ext uri="{FF2B5EF4-FFF2-40B4-BE49-F238E27FC236}">
                <a16:creationId xmlns:a16="http://schemas.microsoft.com/office/drawing/2014/main" id="{4FFC3B18-165B-6BBA-C4B3-E64685FA7A74}"/>
              </a:ext>
            </a:extLst>
          </p:cNvPr>
          <p:cNvSpPr txBox="1"/>
          <p:nvPr/>
        </p:nvSpPr>
        <p:spPr>
          <a:xfrm>
            <a:off x="10534522" y="34067022"/>
            <a:ext cx="32337536" cy="4069131"/>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REFERENCES</a:t>
            </a:r>
            <a:endParaRPr lang="en-US">
              <a:latin typeface="Calibri"/>
            </a:endParaRPr>
          </a:p>
          <a:p>
            <a:r>
              <a:rPr lang="en-US" sz="4800" dirty="0">
                <a:latin typeface="Calibri"/>
              </a:rPr>
              <a:t>[1] </a:t>
            </a:r>
            <a:r>
              <a:rPr lang="en-US" sz="4800" b="1" dirty="0">
                <a:latin typeface="Calibri"/>
              </a:rPr>
              <a:t>J. Black, M. Wood-Thanan, A. Maroni, E. Sánchez. </a:t>
            </a:r>
            <a:r>
              <a:rPr lang="en-US" sz="4800" i="1" dirty="0">
                <a:latin typeface="Calibri"/>
              </a:rPr>
              <a:t>Study of inertial electrostatic confinement fusion using a finite-volume</a:t>
            </a:r>
            <a:endParaRPr lang="en-US" dirty="0">
              <a:latin typeface="Calibri"/>
            </a:endParaRPr>
          </a:p>
          <a:p>
            <a:r>
              <a:rPr lang="en-US" sz="4800" i="1" dirty="0">
                <a:latin typeface="Calibri"/>
              </a:rPr>
              <a:t>     scheme for the one-dimensional Vlasov equation.</a:t>
            </a:r>
            <a:r>
              <a:rPr lang="en-US" sz="4800" dirty="0">
                <a:latin typeface="Calibri"/>
              </a:rPr>
              <a:t> Phys. Rev. E, </a:t>
            </a:r>
            <a:r>
              <a:rPr lang="en-US" sz="4800" b="1" dirty="0">
                <a:latin typeface="Calibri"/>
              </a:rPr>
              <a:t>103</a:t>
            </a:r>
            <a:r>
              <a:rPr lang="en-US" sz="4800" dirty="0">
                <a:latin typeface="Calibri"/>
              </a:rPr>
              <a:t>(2), 2021.</a:t>
            </a:r>
            <a:endParaRPr lang="en-US" dirty="0">
              <a:latin typeface="Calibri"/>
            </a:endParaRPr>
          </a:p>
          <a:p>
            <a:r>
              <a:rPr lang="en-US" sz="4800" dirty="0">
                <a:latin typeface="Calibri"/>
              </a:rPr>
              <a:t>[2] </a:t>
            </a:r>
            <a:r>
              <a:rPr lang="en-US" sz="4800" b="1" dirty="0">
                <a:latin typeface="Calibri"/>
              </a:rPr>
              <a:t>G. H. Miley, S. K. Murali.</a:t>
            </a:r>
            <a:r>
              <a:rPr lang="en-US" sz="4800" dirty="0">
                <a:latin typeface="Calibri"/>
              </a:rPr>
              <a:t> Inertial Electrostatic Confinement (IEC) Fusion. Springer, 2014.</a:t>
            </a:r>
          </a:p>
          <a:p>
            <a:r>
              <a:rPr lang="en-US" sz="4800" dirty="0">
                <a:latin typeface="Calibri"/>
              </a:rPr>
              <a:t>[3] </a:t>
            </a:r>
            <a:r>
              <a:rPr lang="en-US" sz="4800" b="1" dirty="0">
                <a:latin typeface="Calibri"/>
              </a:rPr>
              <a:t>F. Hecht.</a:t>
            </a:r>
            <a:r>
              <a:rPr lang="en-US" sz="4800" dirty="0">
                <a:latin typeface="Calibri"/>
              </a:rPr>
              <a:t> </a:t>
            </a:r>
            <a:r>
              <a:rPr lang="en-US" sz="4800" i="1" dirty="0">
                <a:latin typeface="Calibri"/>
              </a:rPr>
              <a:t>New development in </a:t>
            </a:r>
            <a:r>
              <a:rPr lang="en-US" sz="4800" i="1" dirty="0" err="1">
                <a:latin typeface="Calibri"/>
              </a:rPr>
              <a:t>freefem</a:t>
            </a:r>
            <a:r>
              <a:rPr lang="en-US" sz="4800" i="1" dirty="0">
                <a:latin typeface="Calibri"/>
              </a:rPr>
              <a:t>++.</a:t>
            </a:r>
            <a:r>
              <a:rPr lang="en-US" sz="4800" dirty="0">
                <a:latin typeface="Calibri"/>
              </a:rPr>
              <a:t> J. </a:t>
            </a:r>
            <a:r>
              <a:rPr lang="en-US" sz="4800" dirty="0" err="1">
                <a:latin typeface="Calibri"/>
              </a:rPr>
              <a:t>Numer</a:t>
            </a:r>
            <a:r>
              <a:rPr lang="en-US" sz="4800" dirty="0">
                <a:latin typeface="Calibri"/>
              </a:rPr>
              <a:t>. Math., </a:t>
            </a:r>
            <a:r>
              <a:rPr lang="en-US" sz="4800" b="1" dirty="0">
                <a:latin typeface="Calibri"/>
              </a:rPr>
              <a:t>20</a:t>
            </a:r>
            <a:r>
              <a:rPr lang="en-US" sz="4800" dirty="0">
                <a:latin typeface="Calibri"/>
              </a:rPr>
              <a:t>(3-4), 2012.</a:t>
            </a:r>
          </a:p>
        </p:txBody>
      </p:sp>
      <p:cxnSp>
        <p:nvCxnSpPr>
          <p:cNvPr id="47" name="Straight Arrow Connector 46">
            <a:extLst>
              <a:ext uri="{FF2B5EF4-FFF2-40B4-BE49-F238E27FC236}">
                <a16:creationId xmlns:a16="http://schemas.microsoft.com/office/drawing/2014/main" id="{EDEDB7EC-FAFC-AE4A-1CB6-916D0DA79FA5}"/>
              </a:ext>
            </a:extLst>
          </p:cNvPr>
          <p:cNvCxnSpPr/>
          <p:nvPr/>
        </p:nvCxnSpPr>
        <p:spPr>
          <a:xfrm>
            <a:off x="31569936" y="10216850"/>
            <a:ext cx="28435" cy="4960787"/>
          </a:xfrm>
          <a:prstGeom prst="straightConnector1">
            <a:avLst/>
          </a:prstGeom>
          <a:ln w="57150"/>
        </p:spPr>
        <p:style>
          <a:lnRef idx="3">
            <a:schemeClr val="dk1"/>
          </a:lnRef>
          <a:fillRef idx="0">
            <a:schemeClr val="dk1"/>
          </a:fillRef>
          <a:effectRef idx="2">
            <a:schemeClr val="dk1"/>
          </a:effectRef>
          <a:fontRef idx="minor">
            <a:schemeClr val="tx1"/>
          </a:fontRef>
        </p:style>
      </p:cxnSp>
      <p:grpSp>
        <p:nvGrpSpPr>
          <p:cNvPr id="23" name="Group 22">
            <a:extLst>
              <a:ext uri="{FF2B5EF4-FFF2-40B4-BE49-F238E27FC236}">
                <a16:creationId xmlns:a16="http://schemas.microsoft.com/office/drawing/2014/main" id="{854888E6-881E-DDEF-DA4E-7E56AD916C74}"/>
              </a:ext>
            </a:extLst>
          </p:cNvPr>
          <p:cNvGrpSpPr/>
          <p:nvPr/>
        </p:nvGrpSpPr>
        <p:grpSpPr>
          <a:xfrm>
            <a:off x="731996" y="15662420"/>
            <a:ext cx="12252383" cy="12095579"/>
            <a:chOff x="731996" y="15662420"/>
            <a:chExt cx="12252383" cy="12095579"/>
          </a:xfrm>
        </p:grpSpPr>
        <p:sp>
          <p:nvSpPr>
            <p:cNvPr id="6" name="Google Shape;55;p1">
              <a:extLst>
                <a:ext uri="{FF2B5EF4-FFF2-40B4-BE49-F238E27FC236}">
                  <a16:creationId xmlns:a16="http://schemas.microsoft.com/office/drawing/2014/main" id="{7AEF777C-0172-6218-80C2-B2869438DACA}"/>
                </a:ext>
              </a:extLst>
            </p:cNvPr>
            <p:cNvSpPr txBox="1"/>
            <p:nvPr/>
          </p:nvSpPr>
          <p:spPr>
            <a:xfrm>
              <a:off x="731996" y="15662420"/>
              <a:ext cx="12252383" cy="12095579"/>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FINITE VOLUME METHOD (FVM)</a:t>
              </a:r>
              <a:endParaRPr lang="en-US" sz="6000" b="1" dirty="0">
                <a:solidFill>
                  <a:srgbClr val="C00000"/>
                </a:solidFill>
                <a:latin typeface="Calibri"/>
              </a:endParaRPr>
            </a:p>
            <a:p>
              <a:pPr algn="just"/>
              <a:r>
                <a:rPr lang="en-US" sz="4800" dirty="0">
                  <a:solidFill>
                    <a:schemeClr val="dk1"/>
                  </a:solidFill>
                  <a:latin typeface="Calibri"/>
                  <a:cs typeface="Calibri"/>
                </a:rPr>
                <a:t>In the FVM, the flux through the boundaries of each sub-cell in the domain is computed to determine the time evolution of the ion density function. This computation is implemented in </a:t>
              </a:r>
              <a:r>
                <a:rPr lang="en-US" sz="4800" i="1" dirty="0">
                  <a:solidFill>
                    <a:schemeClr val="dk1"/>
                  </a:solidFill>
                  <a:latin typeface="Calibri"/>
                  <a:cs typeface="Calibri"/>
                </a:rPr>
                <a:t>MATLAB</a:t>
              </a:r>
              <a:r>
                <a:rPr lang="en-US" sz="4800" dirty="0">
                  <a:solidFill>
                    <a:schemeClr val="dk1"/>
                  </a:solidFill>
                  <a:latin typeface="Calibri"/>
                  <a:cs typeface="Calibri"/>
                </a:rPr>
                <a:t>.</a:t>
              </a:r>
            </a:p>
            <a:p>
              <a:pPr algn="just"/>
              <a:r>
                <a:rPr lang="en-US" sz="4800" dirty="0">
                  <a:solidFill>
                    <a:schemeClr val="dk1"/>
                  </a:solidFill>
                  <a:latin typeface="Calibri"/>
                  <a:cs typeface="Calibri"/>
                </a:rPr>
                <a:t>The </a:t>
              </a:r>
              <a:r>
                <a:rPr lang="en-US" sz="4800" b="1" dirty="0">
                  <a:solidFill>
                    <a:schemeClr val="dk1"/>
                  </a:solidFill>
                  <a:latin typeface="Calibri"/>
                  <a:cs typeface="Calibri"/>
                </a:rPr>
                <a:t>discretized conservation form</a:t>
              </a:r>
              <a:r>
                <a:rPr lang="en-US" sz="4800" dirty="0">
                  <a:solidFill>
                    <a:schemeClr val="dk1"/>
                  </a:solidFill>
                  <a:latin typeface="Calibri"/>
                  <a:cs typeface="Calibri"/>
                </a:rPr>
                <a:t> of the Vlasov equation is solved as [1]:</a:t>
              </a:r>
            </a:p>
            <a:p>
              <a:pPr algn="just"/>
              <a:endParaRPr lang="en-US" sz="4800" dirty="0">
                <a:solidFill>
                  <a:schemeClr val="dk1"/>
                </a:solidFill>
                <a:latin typeface="Calibri"/>
                <a:cs typeface="Calibri"/>
              </a:endParaRPr>
            </a:p>
            <a:p>
              <a:pPr algn="just"/>
              <a:endParaRPr lang="en-US" sz="4800" dirty="0">
                <a:solidFill>
                  <a:schemeClr val="dk1"/>
                </a:solidFill>
                <a:latin typeface="Calibri"/>
                <a:cs typeface="Calibri"/>
              </a:endParaRPr>
            </a:p>
            <a:p>
              <a:pPr algn="just"/>
              <a:r>
                <a:rPr lang="en-US" sz="4800" dirty="0">
                  <a:solidFill>
                    <a:schemeClr val="dk1"/>
                  </a:solidFill>
                  <a:latin typeface="Calibri"/>
                  <a:cs typeface="Calibri"/>
                </a:rPr>
                <a:t>The electric field is solved using Gauss' law [1]:</a:t>
              </a:r>
            </a:p>
            <a:p>
              <a:pPr algn="just"/>
              <a:endParaRPr lang="en-US" sz="4800" dirty="0">
                <a:solidFill>
                  <a:schemeClr val="dk1"/>
                </a:solidFill>
                <a:latin typeface="Calibri"/>
                <a:cs typeface="Calibri"/>
              </a:endParaRPr>
            </a:p>
            <a:p>
              <a:pPr algn="just"/>
              <a:endParaRPr lang="en-US" sz="4800" dirty="0">
                <a:solidFill>
                  <a:schemeClr val="dk1"/>
                </a:solidFill>
                <a:latin typeface="Calibri"/>
                <a:cs typeface="Calibri"/>
              </a:endParaRPr>
            </a:p>
            <a:p>
              <a:pPr algn="just"/>
              <a:r>
                <a:rPr lang="en-US" sz="4800" dirty="0">
                  <a:solidFill>
                    <a:schemeClr val="dk1"/>
                  </a:solidFill>
                  <a:latin typeface="Calibri"/>
                  <a:cs typeface="Calibri"/>
                </a:rPr>
                <a:t>where the total charge is the sum of enclosed free charges and the effective charge due to the cathode.</a:t>
              </a:r>
              <a:endParaRPr lang="en-US">
                <a:solidFill>
                  <a:schemeClr val="dk1"/>
                </a:solidFill>
              </a:endParaRPr>
            </a:p>
          </p:txBody>
        </p:sp>
        <p:pic>
          <p:nvPicPr>
            <p:cNvPr id="20" name="Picture 20">
              <a:extLst>
                <a:ext uri="{FF2B5EF4-FFF2-40B4-BE49-F238E27FC236}">
                  <a16:creationId xmlns:a16="http://schemas.microsoft.com/office/drawing/2014/main" id="{90B442D3-F17D-10B5-A9E2-7F71BA3531F1}"/>
                </a:ext>
              </a:extLst>
            </p:cNvPr>
            <p:cNvPicPr>
              <a:picLocks noChangeAspect="1"/>
            </p:cNvPicPr>
            <p:nvPr/>
          </p:nvPicPr>
          <p:blipFill>
            <a:blip r:embed="rId4"/>
            <a:stretch>
              <a:fillRect/>
            </a:stretch>
          </p:blipFill>
          <p:spPr>
            <a:xfrm>
              <a:off x="2217734" y="21960504"/>
              <a:ext cx="9263145" cy="1379416"/>
            </a:xfrm>
            <a:prstGeom prst="rect">
              <a:avLst/>
            </a:prstGeom>
          </p:spPr>
        </p:pic>
        <p:pic>
          <p:nvPicPr>
            <p:cNvPr id="29" name="Picture 29">
              <a:extLst>
                <a:ext uri="{FF2B5EF4-FFF2-40B4-BE49-F238E27FC236}">
                  <a16:creationId xmlns:a16="http://schemas.microsoft.com/office/drawing/2014/main" id="{8BEEA1EA-6142-198D-F1B1-5EF7FEB16D77}"/>
                </a:ext>
              </a:extLst>
            </p:cNvPr>
            <p:cNvPicPr>
              <a:picLocks noChangeAspect="1"/>
            </p:cNvPicPr>
            <p:nvPr/>
          </p:nvPicPr>
          <p:blipFill>
            <a:blip r:embed="rId5"/>
            <a:stretch>
              <a:fillRect/>
            </a:stretch>
          </p:blipFill>
          <p:spPr>
            <a:xfrm>
              <a:off x="4626629" y="24054079"/>
              <a:ext cx="4477459" cy="1406261"/>
            </a:xfrm>
            <a:prstGeom prst="rect">
              <a:avLst/>
            </a:prstGeom>
          </p:spPr>
        </p:pic>
      </p:grpSp>
      <p:grpSp>
        <p:nvGrpSpPr>
          <p:cNvPr id="35" name="Group 34">
            <a:extLst>
              <a:ext uri="{FF2B5EF4-FFF2-40B4-BE49-F238E27FC236}">
                <a16:creationId xmlns:a16="http://schemas.microsoft.com/office/drawing/2014/main" id="{091F2857-89F4-735F-9C47-2CB9AA402455}"/>
              </a:ext>
            </a:extLst>
          </p:cNvPr>
          <p:cNvGrpSpPr/>
          <p:nvPr/>
        </p:nvGrpSpPr>
        <p:grpSpPr>
          <a:xfrm>
            <a:off x="1012943" y="29221286"/>
            <a:ext cx="8050812" cy="8430572"/>
            <a:chOff x="1012943" y="29221286"/>
            <a:chExt cx="8050812" cy="8430572"/>
          </a:xfrm>
        </p:grpSpPr>
        <p:pic>
          <p:nvPicPr>
            <p:cNvPr id="16" name="Picture 16" descr="Diagram&#10;&#10;Description automatically generated">
              <a:extLst>
                <a:ext uri="{FF2B5EF4-FFF2-40B4-BE49-F238E27FC236}">
                  <a16:creationId xmlns:a16="http://schemas.microsoft.com/office/drawing/2014/main" id="{5F7A09DF-7DBE-0EBB-0FA8-EE4B32D95466}"/>
                </a:ext>
              </a:extLst>
            </p:cNvPr>
            <p:cNvPicPr>
              <a:picLocks noChangeAspect="1"/>
            </p:cNvPicPr>
            <p:nvPr/>
          </p:nvPicPr>
          <p:blipFill>
            <a:blip r:embed="rId6"/>
            <a:stretch>
              <a:fillRect/>
            </a:stretch>
          </p:blipFill>
          <p:spPr>
            <a:xfrm>
              <a:off x="1027485" y="29221286"/>
              <a:ext cx="6502790" cy="5929872"/>
            </a:xfrm>
            <a:prstGeom prst="rect">
              <a:avLst/>
            </a:prstGeom>
          </p:spPr>
        </p:pic>
        <p:sp>
          <p:nvSpPr>
            <p:cNvPr id="17" name="TextBox 16">
              <a:extLst>
                <a:ext uri="{FF2B5EF4-FFF2-40B4-BE49-F238E27FC236}">
                  <a16:creationId xmlns:a16="http://schemas.microsoft.com/office/drawing/2014/main" id="{2BDDC65B-C41C-9DA9-D0BC-5179F2557FFD}"/>
                </a:ext>
              </a:extLst>
            </p:cNvPr>
            <p:cNvSpPr txBox="1"/>
            <p:nvPr/>
          </p:nvSpPr>
          <p:spPr>
            <a:xfrm>
              <a:off x="1012943" y="36082198"/>
              <a:ext cx="805081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C00000"/>
                  </a:solidFill>
                  <a:latin typeface="Calibri"/>
                </a:rPr>
                <a:t>Above: "Homer" IEC device at Univ. of Wisconsin-Madison [2]</a:t>
              </a:r>
              <a:endParaRPr lang="en-US" dirty="0"/>
            </a:p>
          </p:txBody>
        </p:sp>
      </p:grpSp>
      <p:pic>
        <p:nvPicPr>
          <p:cNvPr id="24" name="Google Shape;77;p2" descr="Image result for electron silhouette">
            <a:extLst>
              <a:ext uri="{FF2B5EF4-FFF2-40B4-BE49-F238E27FC236}">
                <a16:creationId xmlns:a16="http://schemas.microsoft.com/office/drawing/2014/main" id="{415ED537-8592-59A1-D317-06BF89F73DDA}"/>
              </a:ext>
            </a:extLst>
          </p:cNvPr>
          <p:cNvPicPr preferRelativeResize="0"/>
          <p:nvPr/>
        </p:nvPicPr>
        <p:blipFill rotWithShape="1">
          <a:blip r:embed="rId7">
            <a:alphaModFix/>
          </a:blip>
          <a:srcRect/>
          <a:stretch/>
        </p:blipFill>
        <p:spPr>
          <a:xfrm>
            <a:off x="37601732" y="2333441"/>
            <a:ext cx="1828800" cy="1828800"/>
          </a:xfrm>
          <a:prstGeom prst="rect">
            <a:avLst/>
          </a:prstGeom>
          <a:noFill/>
          <a:ln>
            <a:noFill/>
          </a:ln>
        </p:spPr>
      </p:pic>
      <p:pic>
        <p:nvPicPr>
          <p:cNvPr id="28" name="Google Shape;78;p2" descr="screen, Laptop, education, symbols, Computer, science, signs, tool Icon">
            <a:extLst>
              <a:ext uri="{FF2B5EF4-FFF2-40B4-BE49-F238E27FC236}">
                <a16:creationId xmlns:a16="http://schemas.microsoft.com/office/drawing/2014/main" id="{F49CDD45-7FBD-91ED-2B7D-3C481338C2AF}"/>
              </a:ext>
            </a:extLst>
          </p:cNvPr>
          <p:cNvPicPr preferRelativeResize="0"/>
          <p:nvPr/>
        </p:nvPicPr>
        <p:blipFill rotWithShape="1">
          <a:blip r:embed="rId8">
            <a:alphaModFix/>
          </a:blip>
          <a:srcRect/>
          <a:stretch/>
        </p:blipFill>
        <p:spPr>
          <a:xfrm>
            <a:off x="39671272" y="2337090"/>
            <a:ext cx="1828800" cy="1828800"/>
          </a:xfrm>
          <a:prstGeom prst="rect">
            <a:avLst/>
          </a:prstGeom>
          <a:noFill/>
          <a:ln>
            <a:noFill/>
          </a:ln>
        </p:spPr>
      </p:pic>
      <p:pic>
        <p:nvPicPr>
          <p:cNvPr id="31" name="Google Shape;69;p2" descr="Bar chart">
            <a:extLst>
              <a:ext uri="{FF2B5EF4-FFF2-40B4-BE49-F238E27FC236}">
                <a16:creationId xmlns:a16="http://schemas.microsoft.com/office/drawing/2014/main" id="{E3C8B1BB-1500-8552-B754-E1A503F68A56}"/>
              </a:ext>
            </a:extLst>
          </p:cNvPr>
          <p:cNvPicPr preferRelativeResize="0"/>
          <p:nvPr/>
        </p:nvPicPr>
        <p:blipFill rotWithShape="1">
          <a:blip r:embed="rId9">
            <a:alphaModFix/>
          </a:blip>
          <a:srcRect/>
          <a:stretch/>
        </p:blipFill>
        <p:spPr>
          <a:xfrm>
            <a:off x="37610874" y="518302"/>
            <a:ext cx="1828800" cy="1828800"/>
          </a:xfrm>
          <a:prstGeom prst="rect">
            <a:avLst/>
          </a:prstGeom>
          <a:noFill/>
          <a:ln>
            <a:noFill/>
          </a:ln>
        </p:spPr>
      </p:pic>
      <p:grpSp>
        <p:nvGrpSpPr>
          <p:cNvPr id="33" name="Group 32">
            <a:extLst>
              <a:ext uri="{FF2B5EF4-FFF2-40B4-BE49-F238E27FC236}">
                <a16:creationId xmlns:a16="http://schemas.microsoft.com/office/drawing/2014/main" id="{B4144207-3FA2-AD96-8F84-9DFFE6EC177A}"/>
              </a:ext>
            </a:extLst>
          </p:cNvPr>
          <p:cNvGrpSpPr/>
          <p:nvPr/>
        </p:nvGrpSpPr>
        <p:grpSpPr>
          <a:xfrm>
            <a:off x="13567831" y="14228102"/>
            <a:ext cx="15274689" cy="12558684"/>
            <a:chOff x="14174328" y="14004633"/>
            <a:chExt cx="15274689" cy="12558684"/>
          </a:xfrm>
        </p:grpSpPr>
        <p:grpSp>
          <p:nvGrpSpPr>
            <p:cNvPr id="11" name="Group 10">
              <a:extLst>
                <a:ext uri="{FF2B5EF4-FFF2-40B4-BE49-F238E27FC236}">
                  <a16:creationId xmlns:a16="http://schemas.microsoft.com/office/drawing/2014/main" id="{72B5E1D7-DD37-EA9D-894C-A90C3904764C}"/>
                </a:ext>
              </a:extLst>
            </p:cNvPr>
            <p:cNvGrpSpPr/>
            <p:nvPr/>
          </p:nvGrpSpPr>
          <p:grpSpPr>
            <a:xfrm>
              <a:off x="14174328" y="15127149"/>
              <a:ext cx="15274293" cy="5165590"/>
              <a:chOff x="14174328" y="15127149"/>
              <a:chExt cx="15274293" cy="5165590"/>
            </a:xfrm>
          </p:grpSpPr>
          <p:pic>
            <p:nvPicPr>
              <p:cNvPr id="12" name="Picture 12" descr="Chart&#10;&#10;Description automatically generated">
                <a:extLst>
                  <a:ext uri="{FF2B5EF4-FFF2-40B4-BE49-F238E27FC236}">
                    <a16:creationId xmlns:a16="http://schemas.microsoft.com/office/drawing/2014/main" id="{7C18F95D-C1BA-43F8-D265-59E8564CCF87}"/>
                  </a:ext>
                </a:extLst>
              </p:cNvPr>
              <p:cNvPicPr>
                <a:picLocks noChangeAspect="1"/>
              </p:cNvPicPr>
              <p:nvPr/>
            </p:nvPicPr>
            <p:blipFill>
              <a:blip r:embed="rId10"/>
              <a:stretch>
                <a:fillRect/>
              </a:stretch>
            </p:blipFill>
            <p:spPr>
              <a:xfrm>
                <a:off x="14174328" y="15127149"/>
                <a:ext cx="5425254" cy="5093762"/>
              </a:xfrm>
              <a:prstGeom prst="rect">
                <a:avLst/>
              </a:prstGeom>
            </p:spPr>
          </p:pic>
          <p:pic>
            <p:nvPicPr>
              <p:cNvPr id="13" name="Picture 13" descr="Chart&#10;&#10;Description automatically generated">
                <a:extLst>
                  <a:ext uri="{FF2B5EF4-FFF2-40B4-BE49-F238E27FC236}">
                    <a16:creationId xmlns:a16="http://schemas.microsoft.com/office/drawing/2014/main" id="{BECA750C-57B1-D40E-8392-695A9F90DE6A}"/>
                  </a:ext>
                </a:extLst>
              </p:cNvPr>
              <p:cNvPicPr>
                <a:picLocks noChangeAspect="1"/>
              </p:cNvPicPr>
              <p:nvPr/>
            </p:nvPicPr>
            <p:blipFill>
              <a:blip r:embed="rId11"/>
              <a:stretch>
                <a:fillRect/>
              </a:stretch>
            </p:blipFill>
            <p:spPr>
              <a:xfrm>
                <a:off x="19106999" y="15127149"/>
                <a:ext cx="5425254" cy="5165590"/>
              </a:xfrm>
              <a:prstGeom prst="rect">
                <a:avLst/>
              </a:prstGeom>
            </p:spPr>
          </p:pic>
          <p:pic>
            <p:nvPicPr>
              <p:cNvPr id="14" name="Picture 14" descr="Chart&#10;&#10;Description automatically generated">
                <a:extLst>
                  <a:ext uri="{FF2B5EF4-FFF2-40B4-BE49-F238E27FC236}">
                    <a16:creationId xmlns:a16="http://schemas.microsoft.com/office/drawing/2014/main" id="{8876D021-30A2-9C51-C4C0-AEFC5AFF1612}"/>
                  </a:ext>
                </a:extLst>
              </p:cNvPr>
              <p:cNvPicPr>
                <a:picLocks noChangeAspect="1"/>
              </p:cNvPicPr>
              <p:nvPr/>
            </p:nvPicPr>
            <p:blipFill>
              <a:blip r:embed="rId12"/>
              <a:stretch>
                <a:fillRect/>
              </a:stretch>
            </p:blipFill>
            <p:spPr>
              <a:xfrm>
                <a:off x="24023367" y="15127149"/>
                <a:ext cx="5425254" cy="5093761"/>
              </a:xfrm>
              <a:prstGeom prst="rect">
                <a:avLst/>
              </a:prstGeom>
            </p:spPr>
          </p:pic>
        </p:grpSp>
        <p:sp>
          <p:nvSpPr>
            <p:cNvPr id="52" name="TextBox 51">
              <a:extLst>
                <a:ext uri="{FF2B5EF4-FFF2-40B4-BE49-F238E27FC236}">
                  <a16:creationId xmlns:a16="http://schemas.microsoft.com/office/drawing/2014/main" id="{781D9C56-70DF-3774-A398-FD2AE1F80E75}"/>
                </a:ext>
              </a:extLst>
            </p:cNvPr>
            <p:cNvSpPr txBox="1"/>
            <p:nvPr/>
          </p:nvSpPr>
          <p:spPr>
            <a:xfrm>
              <a:off x="17008630" y="14004633"/>
              <a:ext cx="98854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C00000"/>
                  </a:solidFill>
                  <a:latin typeface="Calibri"/>
                </a:rPr>
                <a:t>Finite Volume Method Solution</a:t>
              </a:r>
              <a:endParaRPr lang="en-US" dirty="0">
                <a:solidFill>
                  <a:srgbClr val="C00000"/>
                </a:solidFill>
              </a:endParaRPr>
            </a:p>
          </p:txBody>
        </p:sp>
        <p:sp>
          <p:nvSpPr>
            <p:cNvPr id="53" name="TextBox 52">
              <a:extLst>
                <a:ext uri="{FF2B5EF4-FFF2-40B4-BE49-F238E27FC236}">
                  <a16:creationId xmlns:a16="http://schemas.microsoft.com/office/drawing/2014/main" id="{70E9C2F1-7E33-2CE6-63CB-FBC89B598C95}"/>
                </a:ext>
              </a:extLst>
            </p:cNvPr>
            <p:cNvSpPr txBox="1"/>
            <p:nvPr/>
          </p:nvSpPr>
          <p:spPr>
            <a:xfrm>
              <a:off x="17104358" y="20469282"/>
              <a:ext cx="98854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C00000"/>
                  </a:solidFill>
                  <a:latin typeface="Calibri"/>
                </a:rPr>
                <a:t>Finite Element Method Solution</a:t>
              </a:r>
              <a:endParaRPr lang="en-US" dirty="0">
                <a:solidFill>
                  <a:srgbClr val="C00000"/>
                </a:solidFill>
              </a:endParaRPr>
            </a:p>
          </p:txBody>
        </p:sp>
        <p:grpSp>
          <p:nvGrpSpPr>
            <p:cNvPr id="15" name="Group 14">
              <a:extLst>
                <a:ext uri="{FF2B5EF4-FFF2-40B4-BE49-F238E27FC236}">
                  <a16:creationId xmlns:a16="http://schemas.microsoft.com/office/drawing/2014/main" id="{0292B5C4-AC7F-BF09-377F-EF7B7AF5AC4C}"/>
                </a:ext>
              </a:extLst>
            </p:cNvPr>
            <p:cNvGrpSpPr/>
            <p:nvPr/>
          </p:nvGrpSpPr>
          <p:grpSpPr>
            <a:xfrm>
              <a:off x="14255591" y="21530923"/>
              <a:ext cx="15193426" cy="5032394"/>
              <a:chOff x="14255591" y="21530923"/>
              <a:chExt cx="15193426" cy="5032394"/>
            </a:xfrm>
          </p:grpSpPr>
          <p:pic>
            <p:nvPicPr>
              <p:cNvPr id="2" name="Picture 3" descr="Chart, histogram&#10;&#10;Description automatically generated">
                <a:extLst>
                  <a:ext uri="{FF2B5EF4-FFF2-40B4-BE49-F238E27FC236}">
                    <a16:creationId xmlns:a16="http://schemas.microsoft.com/office/drawing/2014/main" id="{F14F04E0-5556-100A-B068-9E963E874CC3}"/>
                  </a:ext>
                </a:extLst>
              </p:cNvPr>
              <p:cNvPicPr>
                <a:picLocks noChangeAspect="1"/>
              </p:cNvPicPr>
              <p:nvPr/>
            </p:nvPicPr>
            <p:blipFill>
              <a:blip r:embed="rId13"/>
              <a:stretch>
                <a:fillRect/>
              </a:stretch>
            </p:blipFill>
            <p:spPr>
              <a:xfrm>
                <a:off x="14255591" y="21568468"/>
                <a:ext cx="5447611" cy="4994849"/>
              </a:xfrm>
              <a:prstGeom prst="rect">
                <a:avLst/>
              </a:prstGeom>
            </p:spPr>
          </p:pic>
          <p:pic>
            <p:nvPicPr>
              <p:cNvPr id="4" name="Picture 8" descr="Chart&#10;&#10;Description automatically generated">
                <a:extLst>
                  <a:ext uri="{FF2B5EF4-FFF2-40B4-BE49-F238E27FC236}">
                    <a16:creationId xmlns:a16="http://schemas.microsoft.com/office/drawing/2014/main" id="{7629AE16-AF92-0F92-936C-0B2EF07115FA}"/>
                  </a:ext>
                </a:extLst>
              </p:cNvPr>
              <p:cNvPicPr>
                <a:picLocks noChangeAspect="1"/>
              </p:cNvPicPr>
              <p:nvPr/>
            </p:nvPicPr>
            <p:blipFill>
              <a:blip r:embed="rId14"/>
              <a:stretch>
                <a:fillRect/>
              </a:stretch>
            </p:blipFill>
            <p:spPr>
              <a:xfrm>
                <a:off x="19178783" y="21575464"/>
                <a:ext cx="5425254" cy="4982770"/>
              </a:xfrm>
              <a:prstGeom prst="rect">
                <a:avLst/>
              </a:prstGeom>
            </p:spPr>
          </p:pic>
          <p:pic>
            <p:nvPicPr>
              <p:cNvPr id="9" name="Picture 10" descr="Graphical user interface, chart&#10;&#10;Description automatically generated">
                <a:extLst>
                  <a:ext uri="{FF2B5EF4-FFF2-40B4-BE49-F238E27FC236}">
                    <a16:creationId xmlns:a16="http://schemas.microsoft.com/office/drawing/2014/main" id="{D7ECCA20-FF50-B0B9-A1BC-3859E12FBB17}"/>
                  </a:ext>
                </a:extLst>
              </p:cNvPr>
              <p:cNvPicPr>
                <a:picLocks noChangeAspect="1"/>
              </p:cNvPicPr>
              <p:nvPr/>
            </p:nvPicPr>
            <p:blipFill>
              <a:blip r:embed="rId15"/>
              <a:stretch>
                <a:fillRect/>
              </a:stretch>
            </p:blipFill>
            <p:spPr>
              <a:xfrm>
                <a:off x="24023763" y="21530923"/>
                <a:ext cx="5425254" cy="5023964"/>
              </a:xfrm>
              <a:prstGeom prst="rect">
                <a:avLst/>
              </a:prstGeom>
            </p:spPr>
          </p:pic>
        </p:grpSp>
      </p:grpSp>
      <p:grpSp>
        <p:nvGrpSpPr>
          <p:cNvPr id="30" name="Group 29">
            <a:extLst>
              <a:ext uri="{FF2B5EF4-FFF2-40B4-BE49-F238E27FC236}">
                <a16:creationId xmlns:a16="http://schemas.microsoft.com/office/drawing/2014/main" id="{B6DCB1D9-05C1-B8ED-463E-5F6A435BE6E4}"/>
              </a:ext>
            </a:extLst>
          </p:cNvPr>
          <p:cNvGrpSpPr/>
          <p:nvPr/>
        </p:nvGrpSpPr>
        <p:grpSpPr>
          <a:xfrm>
            <a:off x="7797946" y="30092705"/>
            <a:ext cx="13408355" cy="4454397"/>
            <a:chOff x="7797946" y="30092705"/>
            <a:chExt cx="13408355" cy="4454397"/>
          </a:xfrm>
        </p:grpSpPr>
        <p:pic>
          <p:nvPicPr>
            <p:cNvPr id="38" name="Picture 38" descr="Chart, histogram&#10;&#10;Description automatically generated">
              <a:extLst>
                <a:ext uri="{FF2B5EF4-FFF2-40B4-BE49-F238E27FC236}">
                  <a16:creationId xmlns:a16="http://schemas.microsoft.com/office/drawing/2014/main" id="{3E2579EA-7BCA-ED91-76F6-140C14D0D89B}"/>
                </a:ext>
              </a:extLst>
            </p:cNvPr>
            <p:cNvPicPr>
              <a:picLocks noChangeAspect="1"/>
            </p:cNvPicPr>
            <p:nvPr/>
          </p:nvPicPr>
          <p:blipFill>
            <a:blip r:embed="rId16"/>
            <a:stretch>
              <a:fillRect/>
            </a:stretch>
          </p:blipFill>
          <p:spPr>
            <a:xfrm>
              <a:off x="7797946" y="30114468"/>
              <a:ext cx="4818006" cy="4421737"/>
            </a:xfrm>
            <a:prstGeom prst="rect">
              <a:avLst/>
            </a:prstGeom>
          </p:spPr>
        </p:pic>
        <p:pic>
          <p:nvPicPr>
            <p:cNvPr id="39" name="Picture 39" descr="Chart, histogram&#10;&#10;Description automatically generated">
              <a:extLst>
                <a:ext uri="{FF2B5EF4-FFF2-40B4-BE49-F238E27FC236}">
                  <a16:creationId xmlns:a16="http://schemas.microsoft.com/office/drawing/2014/main" id="{CF2B5025-8F38-2FFC-2D5F-9E73ADAEC6CB}"/>
                </a:ext>
              </a:extLst>
            </p:cNvPr>
            <p:cNvPicPr>
              <a:picLocks noChangeAspect="1"/>
            </p:cNvPicPr>
            <p:nvPr/>
          </p:nvPicPr>
          <p:blipFill>
            <a:blip r:embed="rId17"/>
            <a:stretch>
              <a:fillRect/>
            </a:stretch>
          </p:blipFill>
          <p:spPr>
            <a:xfrm>
              <a:off x="11930570" y="30103572"/>
              <a:ext cx="5129056" cy="4443530"/>
            </a:xfrm>
            <a:prstGeom prst="rect">
              <a:avLst/>
            </a:prstGeom>
          </p:spPr>
        </p:pic>
        <p:pic>
          <p:nvPicPr>
            <p:cNvPr id="40" name="Picture 43" descr="Graphical user interface, chart&#10;&#10;Description automatically generated">
              <a:extLst>
                <a:ext uri="{FF2B5EF4-FFF2-40B4-BE49-F238E27FC236}">
                  <a16:creationId xmlns:a16="http://schemas.microsoft.com/office/drawing/2014/main" id="{C7E60873-819E-29E9-F1A3-0C8CB5680F35}"/>
                </a:ext>
              </a:extLst>
            </p:cNvPr>
            <p:cNvPicPr>
              <a:picLocks noChangeAspect="1"/>
            </p:cNvPicPr>
            <p:nvPr/>
          </p:nvPicPr>
          <p:blipFill>
            <a:blip r:embed="rId18"/>
            <a:stretch>
              <a:fillRect/>
            </a:stretch>
          </p:blipFill>
          <p:spPr>
            <a:xfrm>
              <a:off x="16332629" y="30092705"/>
              <a:ext cx="4873672" cy="4417380"/>
            </a:xfrm>
            <a:prstGeom prst="rect">
              <a:avLst/>
            </a:prstGeom>
          </p:spPr>
        </p:pic>
      </p:grpSp>
      <p:grpSp>
        <p:nvGrpSpPr>
          <p:cNvPr id="19" name="Group 18">
            <a:extLst>
              <a:ext uri="{FF2B5EF4-FFF2-40B4-BE49-F238E27FC236}">
                <a16:creationId xmlns:a16="http://schemas.microsoft.com/office/drawing/2014/main" id="{5C9A92A3-CE47-6A4E-1635-AC86E0842CEB}"/>
              </a:ext>
            </a:extLst>
          </p:cNvPr>
          <p:cNvGrpSpPr/>
          <p:nvPr/>
        </p:nvGrpSpPr>
        <p:grpSpPr>
          <a:xfrm>
            <a:off x="8269998" y="27495754"/>
            <a:ext cx="21182800" cy="2588722"/>
            <a:chOff x="8269998" y="27495754"/>
            <a:chExt cx="21182800" cy="2588722"/>
          </a:xfrm>
        </p:grpSpPr>
        <p:sp>
          <p:nvSpPr>
            <p:cNvPr id="22" name="Google Shape;55;p1">
              <a:extLst>
                <a:ext uri="{FF2B5EF4-FFF2-40B4-BE49-F238E27FC236}">
                  <a16:creationId xmlns:a16="http://schemas.microsoft.com/office/drawing/2014/main" id="{B8D4B8C6-CC69-9435-0600-043829826031}"/>
                </a:ext>
              </a:extLst>
            </p:cNvPr>
            <p:cNvSpPr txBox="1"/>
            <p:nvPr/>
          </p:nvSpPr>
          <p:spPr>
            <a:xfrm>
              <a:off x="8269998" y="27495754"/>
              <a:ext cx="21182800" cy="2588722"/>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ION INJECTION HOMOGENIZATION</a:t>
              </a:r>
              <a:endParaRPr lang="en-US" sz="4800" b="1">
                <a:solidFill>
                  <a:srgbClr val="C00000"/>
                </a:solidFill>
                <a:latin typeface="Calibri"/>
                <a:cs typeface="Calibri"/>
              </a:endParaRPr>
            </a:p>
            <a:p>
              <a:pPr algn="just"/>
              <a:r>
                <a:rPr lang="en-US" sz="4800" dirty="0">
                  <a:latin typeface="Calibri"/>
                </a:rPr>
                <a:t>The ion injection term is homogenized in an attempt to reduce errors. In the future, parameter     will be found by solving an optimization problem.</a:t>
              </a:r>
            </a:p>
          </p:txBody>
        </p:sp>
        <p:pic>
          <p:nvPicPr>
            <p:cNvPr id="49" name="Picture 53">
              <a:extLst>
                <a:ext uri="{FF2B5EF4-FFF2-40B4-BE49-F238E27FC236}">
                  <a16:creationId xmlns:a16="http://schemas.microsoft.com/office/drawing/2014/main" id="{DE87117B-AE21-3728-FE0A-A94C0042B1F5}"/>
                </a:ext>
              </a:extLst>
            </p:cNvPr>
            <p:cNvPicPr>
              <a:picLocks noChangeAspect="1"/>
            </p:cNvPicPr>
            <p:nvPr/>
          </p:nvPicPr>
          <p:blipFill>
            <a:blip r:embed="rId19"/>
            <a:stretch>
              <a:fillRect/>
            </a:stretch>
          </p:blipFill>
          <p:spPr>
            <a:xfrm>
              <a:off x="11141417" y="29336949"/>
              <a:ext cx="378420" cy="459975"/>
            </a:xfrm>
            <a:prstGeom prst="rect">
              <a:avLst/>
            </a:prstGeom>
          </p:spPr>
        </p:pic>
      </p:grpSp>
      <p:pic>
        <p:nvPicPr>
          <p:cNvPr id="68" name="Picture 68">
            <a:extLst>
              <a:ext uri="{FF2B5EF4-FFF2-40B4-BE49-F238E27FC236}">
                <a16:creationId xmlns:a16="http://schemas.microsoft.com/office/drawing/2014/main" id="{4FD600A2-CB51-7E07-8973-1087ABFA3C0D}"/>
              </a:ext>
            </a:extLst>
          </p:cNvPr>
          <p:cNvPicPr>
            <a:picLocks noChangeAspect="1"/>
          </p:cNvPicPr>
          <p:nvPr/>
        </p:nvPicPr>
        <p:blipFill>
          <a:blip r:embed="rId20"/>
          <a:stretch>
            <a:fillRect/>
          </a:stretch>
        </p:blipFill>
        <p:spPr>
          <a:xfrm>
            <a:off x="21647328" y="30062107"/>
            <a:ext cx="7802578" cy="3721361"/>
          </a:xfrm>
          <a:prstGeom prst="rect">
            <a:avLst/>
          </a:prstGeom>
        </p:spPr>
      </p:pic>
      <p:grpSp>
        <p:nvGrpSpPr>
          <p:cNvPr id="26" name="Group 25">
            <a:extLst>
              <a:ext uri="{FF2B5EF4-FFF2-40B4-BE49-F238E27FC236}">
                <a16:creationId xmlns:a16="http://schemas.microsoft.com/office/drawing/2014/main" id="{364F6AC3-2002-3813-1E39-AEA05FE46EDA}"/>
              </a:ext>
            </a:extLst>
          </p:cNvPr>
          <p:cNvGrpSpPr/>
          <p:nvPr/>
        </p:nvGrpSpPr>
        <p:grpSpPr>
          <a:xfrm>
            <a:off x="16622744" y="7250397"/>
            <a:ext cx="26515689" cy="8262450"/>
            <a:chOff x="16622744" y="7250397"/>
            <a:chExt cx="26515689" cy="8262450"/>
          </a:xfrm>
        </p:grpSpPr>
        <p:sp>
          <p:nvSpPr>
            <p:cNvPr id="5" name="Google Shape;55;p1">
              <a:extLst>
                <a:ext uri="{FF2B5EF4-FFF2-40B4-BE49-F238E27FC236}">
                  <a16:creationId xmlns:a16="http://schemas.microsoft.com/office/drawing/2014/main" id="{E7D4B8BC-AF81-C934-DBAD-7BA67C8E15BE}"/>
                </a:ext>
              </a:extLst>
            </p:cNvPr>
            <p:cNvSpPr txBox="1"/>
            <p:nvPr/>
          </p:nvSpPr>
          <p:spPr>
            <a:xfrm>
              <a:off x="16622744" y="7250397"/>
              <a:ext cx="26515689" cy="3231614"/>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VLASOV-POISSON EQUATIONS</a:t>
              </a:r>
              <a:endParaRPr lang="en-US" sz="6000" b="1" dirty="0">
                <a:solidFill>
                  <a:srgbClr val="C00000"/>
                </a:solidFill>
                <a:latin typeface="Calibri"/>
              </a:endParaRPr>
            </a:p>
            <a:p>
              <a:pPr algn="just"/>
              <a:r>
                <a:rPr lang="en-US" sz="4800" dirty="0">
                  <a:solidFill>
                    <a:schemeClr val="dk1"/>
                  </a:solidFill>
                  <a:latin typeface="Calibri"/>
                  <a:cs typeface="Calibri"/>
                </a:rPr>
                <a:t>Describe the time evolution of a </a:t>
              </a:r>
              <a:r>
                <a:rPr lang="en-US" sz="4800" dirty="0" err="1">
                  <a:solidFill>
                    <a:schemeClr val="dk1"/>
                  </a:solidFill>
                  <a:latin typeface="Calibri"/>
                  <a:cs typeface="Calibri"/>
                </a:rPr>
                <a:t>collisionless</a:t>
              </a:r>
              <a:r>
                <a:rPr lang="en-US" sz="4800" dirty="0">
                  <a:solidFill>
                    <a:schemeClr val="dk1"/>
                  </a:solidFill>
                  <a:latin typeface="Calibri"/>
                  <a:cs typeface="Calibri"/>
                </a:rPr>
                <a:t> plasma in an electrostatic field. The </a:t>
              </a:r>
              <a:r>
                <a:rPr lang="en-US" sz="4800" b="1" dirty="0">
                  <a:solidFill>
                    <a:schemeClr val="dk1"/>
                  </a:solidFill>
                  <a:latin typeface="Calibri"/>
                  <a:cs typeface="Calibri"/>
                </a:rPr>
                <a:t>spherically symmetric</a:t>
              </a:r>
              <a:r>
                <a:rPr lang="en-US" sz="4800" dirty="0">
                  <a:solidFill>
                    <a:schemeClr val="dk1"/>
                  </a:solidFill>
                  <a:latin typeface="Calibri"/>
                  <a:cs typeface="Calibri"/>
                </a:rPr>
                <a:t> system simplifies to one dimension of space, one dimension of momentum. The following system of PDEs is solved up to normalization of units:</a:t>
              </a:r>
            </a:p>
          </p:txBody>
        </p:sp>
        <p:pic>
          <p:nvPicPr>
            <p:cNvPr id="27" name="Picture 27">
              <a:extLst>
                <a:ext uri="{FF2B5EF4-FFF2-40B4-BE49-F238E27FC236}">
                  <a16:creationId xmlns:a16="http://schemas.microsoft.com/office/drawing/2014/main" id="{14B654D9-D468-C678-6081-DA286EA9622A}"/>
                </a:ext>
              </a:extLst>
            </p:cNvPr>
            <p:cNvPicPr>
              <a:picLocks noChangeAspect="1"/>
            </p:cNvPicPr>
            <p:nvPr/>
          </p:nvPicPr>
          <p:blipFill>
            <a:blip r:embed="rId21"/>
            <a:stretch>
              <a:fillRect/>
            </a:stretch>
          </p:blipFill>
          <p:spPr>
            <a:xfrm>
              <a:off x="16628665" y="11762558"/>
              <a:ext cx="7634333" cy="1374273"/>
            </a:xfrm>
            <a:prstGeom prst="rect">
              <a:avLst/>
            </a:prstGeom>
          </p:spPr>
        </p:pic>
        <p:pic>
          <p:nvPicPr>
            <p:cNvPr id="34" name="Picture 34">
              <a:extLst>
                <a:ext uri="{FF2B5EF4-FFF2-40B4-BE49-F238E27FC236}">
                  <a16:creationId xmlns:a16="http://schemas.microsoft.com/office/drawing/2014/main" id="{E6E90027-D80D-5B00-536F-1F12FB808697}"/>
                </a:ext>
              </a:extLst>
            </p:cNvPr>
            <p:cNvPicPr>
              <a:picLocks noChangeAspect="1"/>
            </p:cNvPicPr>
            <p:nvPr/>
          </p:nvPicPr>
          <p:blipFill>
            <a:blip r:embed="rId22"/>
            <a:stretch>
              <a:fillRect/>
            </a:stretch>
          </p:blipFill>
          <p:spPr>
            <a:xfrm>
              <a:off x="25693198" y="11754938"/>
              <a:ext cx="5429319" cy="1389514"/>
            </a:xfrm>
            <a:prstGeom prst="rect">
              <a:avLst/>
            </a:prstGeom>
          </p:spPr>
        </p:pic>
        <p:sp>
          <p:nvSpPr>
            <p:cNvPr id="41" name="TextBox 40">
              <a:extLst>
                <a:ext uri="{FF2B5EF4-FFF2-40B4-BE49-F238E27FC236}">
                  <a16:creationId xmlns:a16="http://schemas.microsoft.com/office/drawing/2014/main" id="{B31F63A8-CDBA-6CCD-25DD-A4D178563375}"/>
                </a:ext>
              </a:extLst>
            </p:cNvPr>
            <p:cNvSpPr txBox="1"/>
            <p:nvPr/>
          </p:nvSpPr>
          <p:spPr>
            <a:xfrm>
              <a:off x="17996267" y="10652593"/>
              <a:ext cx="50973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C00000"/>
                  </a:solidFill>
                  <a:latin typeface="Calibri"/>
                </a:rPr>
                <a:t>Vlasov:</a:t>
              </a:r>
              <a:endParaRPr lang="en-US" dirty="0">
                <a:solidFill>
                  <a:srgbClr val="C00000"/>
                </a:solidFill>
              </a:endParaRPr>
            </a:p>
          </p:txBody>
        </p:sp>
        <p:sp>
          <p:nvSpPr>
            <p:cNvPr id="42" name="TextBox 41">
              <a:extLst>
                <a:ext uri="{FF2B5EF4-FFF2-40B4-BE49-F238E27FC236}">
                  <a16:creationId xmlns:a16="http://schemas.microsoft.com/office/drawing/2014/main" id="{961C942B-E56C-CB6B-F7C4-BEF91FE0E6CD}"/>
                </a:ext>
              </a:extLst>
            </p:cNvPr>
            <p:cNvSpPr txBox="1"/>
            <p:nvPr/>
          </p:nvSpPr>
          <p:spPr>
            <a:xfrm>
              <a:off x="25417806" y="10652593"/>
              <a:ext cx="50973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C00000"/>
                  </a:solidFill>
                  <a:latin typeface="Calibri"/>
                </a:rPr>
                <a:t>Poisson:</a:t>
              </a:r>
              <a:endParaRPr lang="en-US" dirty="0">
                <a:solidFill>
                  <a:srgbClr val="C00000"/>
                </a:solidFill>
              </a:endParaRPr>
            </a:p>
          </p:txBody>
        </p:sp>
        <p:sp>
          <p:nvSpPr>
            <p:cNvPr id="43" name="TextBox 42">
              <a:extLst>
                <a:ext uri="{FF2B5EF4-FFF2-40B4-BE49-F238E27FC236}">
                  <a16:creationId xmlns:a16="http://schemas.microsoft.com/office/drawing/2014/main" id="{07963E5B-B04D-99EF-66EC-E934DFCDDDB8}"/>
                </a:ext>
              </a:extLst>
            </p:cNvPr>
            <p:cNvSpPr txBox="1"/>
            <p:nvPr/>
          </p:nvSpPr>
          <p:spPr>
            <a:xfrm>
              <a:off x="32545076" y="9606090"/>
              <a:ext cx="78031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C00000"/>
                  </a:solidFill>
                  <a:latin typeface="Calibri"/>
                </a:rPr>
                <a:t>Boundary Conditions:</a:t>
              </a:r>
              <a:endParaRPr lang="en-US" dirty="0">
                <a:solidFill>
                  <a:srgbClr val="C00000"/>
                </a:solidFill>
              </a:endParaRPr>
            </a:p>
          </p:txBody>
        </p:sp>
        <p:pic>
          <p:nvPicPr>
            <p:cNvPr id="73" name="Picture 73">
              <a:extLst>
                <a:ext uri="{FF2B5EF4-FFF2-40B4-BE49-F238E27FC236}">
                  <a16:creationId xmlns:a16="http://schemas.microsoft.com/office/drawing/2014/main" id="{C628184C-62E1-0811-85A4-0072AC0EBD1A}"/>
                </a:ext>
              </a:extLst>
            </p:cNvPr>
            <p:cNvPicPr>
              <a:picLocks noChangeAspect="1"/>
            </p:cNvPicPr>
            <p:nvPr/>
          </p:nvPicPr>
          <p:blipFill>
            <a:blip r:embed="rId23"/>
            <a:stretch>
              <a:fillRect/>
            </a:stretch>
          </p:blipFill>
          <p:spPr>
            <a:xfrm>
              <a:off x="32551772" y="10442154"/>
              <a:ext cx="9021281" cy="5070693"/>
            </a:xfrm>
            <a:prstGeom prst="rect">
              <a:avLst/>
            </a:prstGeom>
          </p:spPr>
        </p:pic>
      </p:grpSp>
      <p:grpSp>
        <p:nvGrpSpPr>
          <p:cNvPr id="21" name="Group 20">
            <a:extLst>
              <a:ext uri="{FF2B5EF4-FFF2-40B4-BE49-F238E27FC236}">
                <a16:creationId xmlns:a16="http://schemas.microsoft.com/office/drawing/2014/main" id="{14B4CAC2-6898-86C9-6C9A-D7E3BD090CDB}"/>
              </a:ext>
            </a:extLst>
          </p:cNvPr>
          <p:cNvGrpSpPr/>
          <p:nvPr/>
        </p:nvGrpSpPr>
        <p:grpSpPr>
          <a:xfrm>
            <a:off x="29769751" y="15662419"/>
            <a:ext cx="13369161" cy="13572906"/>
            <a:chOff x="29769751" y="15662419"/>
            <a:chExt cx="13369161" cy="13572906"/>
          </a:xfrm>
        </p:grpSpPr>
        <p:sp>
          <p:nvSpPr>
            <p:cNvPr id="7" name="Google Shape;55;p1">
              <a:extLst>
                <a:ext uri="{FF2B5EF4-FFF2-40B4-BE49-F238E27FC236}">
                  <a16:creationId xmlns:a16="http://schemas.microsoft.com/office/drawing/2014/main" id="{B2B40DFD-09BF-47A7-A0AD-67F781379FA6}"/>
                </a:ext>
              </a:extLst>
            </p:cNvPr>
            <p:cNvSpPr txBox="1"/>
            <p:nvPr/>
          </p:nvSpPr>
          <p:spPr>
            <a:xfrm>
              <a:off x="29769751" y="15662419"/>
              <a:ext cx="13369161" cy="13572906"/>
            </a:xfrm>
            <a:prstGeom prst="rect">
              <a:avLst/>
            </a:prstGeom>
            <a:noFill/>
            <a:ln>
              <a:noFill/>
            </a:ln>
          </p:spPr>
          <p:txBody>
            <a:bodyPr spcFirstLastPara="1" wrap="square" lIns="91425" tIns="45700" rIns="91425" bIns="45700" anchor="t" anchorCtr="0">
              <a:spAutoFit/>
            </a:bodyPr>
            <a:lstStyle/>
            <a:p>
              <a:pPr algn="ctr"/>
              <a:r>
                <a:rPr lang="en-US" sz="6000" b="1" dirty="0">
                  <a:solidFill>
                    <a:srgbClr val="C00000"/>
                  </a:solidFill>
                  <a:latin typeface="Calibri"/>
                  <a:cs typeface="Calibri"/>
                  <a:sym typeface="Calibri"/>
                </a:rPr>
                <a:t>FINITE ELEMENT METHOD (FEM)</a:t>
              </a:r>
              <a:endParaRPr lang="en-US" sz="6000" b="1" dirty="0">
                <a:solidFill>
                  <a:srgbClr val="C00000"/>
                </a:solidFill>
                <a:latin typeface="Calibri"/>
              </a:endParaRPr>
            </a:p>
            <a:p>
              <a:pPr algn="just"/>
              <a:r>
                <a:rPr lang="en-US" sz="4800" dirty="0">
                  <a:solidFill>
                    <a:schemeClr val="dk1"/>
                  </a:solidFill>
                  <a:latin typeface="Calibri"/>
                  <a:cs typeface="Calibri"/>
                </a:rPr>
                <a:t>In the FEM, the ion density is determined at each time step by solving the </a:t>
              </a:r>
              <a:r>
                <a:rPr lang="en-US" sz="4800" b="1" dirty="0">
                  <a:solidFill>
                    <a:schemeClr val="dk1"/>
                  </a:solidFill>
                  <a:latin typeface="Calibri"/>
                  <a:cs typeface="Calibri"/>
                </a:rPr>
                <a:t>weak form</a:t>
              </a:r>
              <a:r>
                <a:rPr lang="en-US" sz="4800" dirty="0">
                  <a:solidFill>
                    <a:schemeClr val="dk1"/>
                  </a:solidFill>
                  <a:latin typeface="Calibri"/>
                  <a:cs typeface="Calibri"/>
                </a:rPr>
                <a:t> of the Vlasov equation over a piecewise linear (P1) finite element space:</a:t>
              </a:r>
            </a:p>
            <a:p>
              <a:pPr algn="just"/>
              <a:endParaRPr lang="en-US" sz="4800" dirty="0">
                <a:solidFill>
                  <a:schemeClr val="dk1"/>
                </a:solidFill>
                <a:latin typeface="Calibri"/>
                <a:cs typeface="Calibri"/>
              </a:endParaRPr>
            </a:p>
            <a:p>
              <a:pPr algn="just"/>
              <a:endParaRPr lang="en-US" sz="4800" dirty="0">
                <a:solidFill>
                  <a:schemeClr val="dk1"/>
                </a:solidFill>
                <a:latin typeface="Calibri"/>
                <a:cs typeface="Calibri"/>
              </a:endParaRPr>
            </a:p>
            <a:p>
              <a:pPr algn="just"/>
              <a:r>
                <a:rPr lang="en-US" sz="4800" dirty="0">
                  <a:solidFill>
                    <a:schemeClr val="dk1"/>
                  </a:solidFill>
                  <a:latin typeface="Calibri"/>
                  <a:cs typeface="Calibri"/>
                </a:rPr>
                <a:t>The electric field due to free charges is determined by solving the weak form of the Poisson equation over a piecewise constant (P0) finite element space:</a:t>
              </a:r>
            </a:p>
            <a:p>
              <a:pPr algn="just"/>
              <a:endParaRPr lang="en-US" sz="4800" dirty="0">
                <a:solidFill>
                  <a:schemeClr val="dk1"/>
                </a:solidFill>
                <a:latin typeface="Calibri"/>
                <a:cs typeface="Calibri"/>
              </a:endParaRPr>
            </a:p>
            <a:p>
              <a:pPr algn="just"/>
              <a:endParaRPr lang="en-US" sz="4800" dirty="0">
                <a:solidFill>
                  <a:schemeClr val="dk1"/>
                </a:solidFill>
                <a:latin typeface="Calibri"/>
                <a:cs typeface="Calibri"/>
              </a:endParaRPr>
            </a:p>
            <a:p>
              <a:pPr algn="just"/>
              <a:r>
                <a:rPr lang="en-US" sz="4800" dirty="0">
                  <a:solidFill>
                    <a:schemeClr val="dk1"/>
                  </a:solidFill>
                  <a:latin typeface="Calibri"/>
                  <a:cs typeface="Calibri"/>
                </a:rPr>
                <a:t>Then, the total electric field (including effects of the cathode voltage) is given by:</a:t>
              </a:r>
            </a:p>
            <a:p>
              <a:pPr algn="just"/>
              <a:endParaRPr lang="en-US" sz="4800" dirty="0">
                <a:solidFill>
                  <a:schemeClr val="dk1"/>
                </a:solidFill>
                <a:latin typeface="Calibri"/>
                <a:cs typeface="Calibri"/>
              </a:endParaRPr>
            </a:p>
            <a:p>
              <a:pPr algn="just"/>
              <a:endParaRPr lang="en-US" sz="4800" dirty="0">
                <a:solidFill>
                  <a:schemeClr val="dk1"/>
                </a:solidFill>
                <a:latin typeface="Calibri"/>
                <a:cs typeface="Calibri"/>
              </a:endParaRPr>
            </a:p>
            <a:p>
              <a:pPr algn="just"/>
              <a:r>
                <a:rPr lang="en-US" sz="4800" dirty="0">
                  <a:solidFill>
                    <a:schemeClr val="dk1"/>
                  </a:solidFill>
                  <a:latin typeface="Calibri"/>
                  <a:cs typeface="Calibri"/>
                </a:rPr>
                <a:t>These equations are solved using the </a:t>
              </a:r>
              <a:r>
                <a:rPr lang="en-US" sz="4800" i="1" dirty="0" err="1">
                  <a:solidFill>
                    <a:schemeClr val="dk1"/>
                  </a:solidFill>
                  <a:latin typeface="Calibri"/>
                  <a:cs typeface="Calibri"/>
                </a:rPr>
                <a:t>FreeFEM</a:t>
              </a:r>
              <a:r>
                <a:rPr lang="en-US" sz="4800" i="1" dirty="0">
                  <a:solidFill>
                    <a:schemeClr val="dk1"/>
                  </a:solidFill>
                  <a:latin typeface="Calibri"/>
                  <a:cs typeface="Calibri"/>
                </a:rPr>
                <a:t> </a:t>
              </a:r>
              <a:r>
                <a:rPr lang="en-US" sz="4800" dirty="0">
                  <a:solidFill>
                    <a:schemeClr val="dk1"/>
                  </a:solidFill>
                  <a:latin typeface="Calibri"/>
                  <a:cs typeface="Calibri"/>
                </a:rPr>
                <a:t>[3]</a:t>
              </a:r>
              <a:r>
                <a:rPr lang="en-US" sz="4800" i="1" dirty="0">
                  <a:solidFill>
                    <a:schemeClr val="dk1"/>
                  </a:solidFill>
                  <a:latin typeface="Calibri"/>
                  <a:cs typeface="Calibri"/>
                </a:rPr>
                <a:t> </a:t>
              </a:r>
              <a:r>
                <a:rPr lang="en-US" sz="4800" dirty="0">
                  <a:solidFill>
                    <a:schemeClr val="dk1"/>
                  </a:solidFill>
                  <a:latin typeface="Calibri"/>
                  <a:cs typeface="Calibri"/>
                </a:rPr>
                <a:t>PDE solving software.</a:t>
              </a:r>
            </a:p>
          </p:txBody>
        </p:sp>
        <p:pic>
          <p:nvPicPr>
            <p:cNvPr id="25" name="Picture 25">
              <a:extLst>
                <a:ext uri="{FF2B5EF4-FFF2-40B4-BE49-F238E27FC236}">
                  <a16:creationId xmlns:a16="http://schemas.microsoft.com/office/drawing/2014/main" id="{BB05398E-33C2-8A1B-8CE5-D1B7D36BDBD8}"/>
                </a:ext>
              </a:extLst>
            </p:cNvPr>
            <p:cNvPicPr>
              <a:picLocks noChangeAspect="1"/>
            </p:cNvPicPr>
            <p:nvPr/>
          </p:nvPicPr>
          <p:blipFill>
            <a:blip r:embed="rId24"/>
            <a:stretch>
              <a:fillRect/>
            </a:stretch>
          </p:blipFill>
          <p:spPr>
            <a:xfrm>
              <a:off x="31419570" y="23300450"/>
              <a:ext cx="10041365" cy="1221536"/>
            </a:xfrm>
            <a:prstGeom prst="rect">
              <a:avLst/>
            </a:prstGeom>
          </p:spPr>
        </p:pic>
        <p:pic>
          <p:nvPicPr>
            <p:cNvPr id="32" name="Picture 32">
              <a:extLst>
                <a:ext uri="{FF2B5EF4-FFF2-40B4-BE49-F238E27FC236}">
                  <a16:creationId xmlns:a16="http://schemas.microsoft.com/office/drawing/2014/main" id="{E5EDD7C6-8854-B2E2-1E2D-9C132B850D45}"/>
                </a:ext>
              </a:extLst>
            </p:cNvPr>
            <p:cNvPicPr>
              <a:picLocks noChangeAspect="1"/>
            </p:cNvPicPr>
            <p:nvPr/>
          </p:nvPicPr>
          <p:blipFill>
            <a:blip r:embed="rId25"/>
            <a:stretch>
              <a:fillRect/>
            </a:stretch>
          </p:blipFill>
          <p:spPr>
            <a:xfrm>
              <a:off x="32182966" y="25969644"/>
              <a:ext cx="8514018" cy="1501805"/>
            </a:xfrm>
            <a:prstGeom prst="rect">
              <a:avLst/>
            </a:prstGeom>
          </p:spPr>
        </p:pic>
        <p:pic>
          <p:nvPicPr>
            <p:cNvPr id="75" name="Picture 75">
              <a:extLst>
                <a:ext uri="{FF2B5EF4-FFF2-40B4-BE49-F238E27FC236}">
                  <a16:creationId xmlns:a16="http://schemas.microsoft.com/office/drawing/2014/main" id="{16D76933-3FE4-238F-D79F-CC443A50D56B}"/>
                </a:ext>
              </a:extLst>
            </p:cNvPr>
            <p:cNvPicPr>
              <a:picLocks noChangeAspect="1"/>
            </p:cNvPicPr>
            <p:nvPr/>
          </p:nvPicPr>
          <p:blipFill>
            <a:blip r:embed="rId26"/>
            <a:stretch>
              <a:fillRect/>
            </a:stretch>
          </p:blipFill>
          <p:spPr>
            <a:xfrm>
              <a:off x="30194240" y="19194094"/>
              <a:ext cx="12560030" cy="1708593"/>
            </a:xfrm>
            <a:prstGeom prst="rect">
              <a:avLst/>
            </a:prstGeom>
          </p:spPr>
        </p:pic>
      </p:gr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DEB909C-880A-4FF5-B645-11A9F480C85F}">
  <we:reference id="WA200004052" version="1.0.0.2" store="en-US" storeType="omex"/>
  <we:alternateReferences/>
  <we:properties>
    <we:property name="holatex.main" value="{&quot;pictures&quot;:[{&quot;name&quot;:&quot;Latex&quot;,&quot;code&quot;:&quot;\\begin{document}\n\\Large\n\\begin{center}\n$\\frac{\\partial f}{\\partial t}\n+\\frac{p}{m}\\frac{\\partial f}{\\partial r}\n+qE\\frac{\\partial f}{\\partial p} = 0$;\n$\\quad\\frac{1}{r^2}\\frac{\\partial}{\\partial r}\n\\big(r^2 E\\big) = -\\frac{\\rho}{\\epsilon_0}$\\\\\n\\end{center}\n\\end{document}&quot;},{&quot;name&quot;:&quot;Latex&quot;,&quot;code&quot;:&quot;\\begin{document}\n\\Large\n\\begin{center}\n$\\frac{\\partial f}{\\partial t}\n+\\frac{p}{m}\\frac{\\partial f}{\\partial r}\n+qE\\frac{\\partial f}{\\partial p} = 0$;\n$\\quad\\frac{1}{r^2}\\frac{\\partial}{\\partial r}\n\\big(r^2 E\\big) = -\\frac{\\rho}{\\epsilon_0}$\\\\\n\\end{center}\n\\end{document}&quot;},{&quot;name&quot;:&quot;Latex&quot;,&quot;code&quot;:&quot;\\begin{document}\n\\begin{center}\n$\\frac{\\partial f}{\\partial t}\n+\\frac{p}{m}\\frac{\\partial f}{\\partial r}\n+qE\\frac{\\partial f}{\\partial p} = 0$;\n$\\quad\\frac{1}{r^2}\\frac{\\partial}{\\partial r}\n\\big(r^2 E\\big) = -\\frac{\\rho}{\\epsilon_0}$\\\\\n\\end{center}\n\\end{document}&quot;},{&quot;name&quot;:&quot;Latex&quot;,&quot;code&quot;:&quot;\\begin{document}\n\\Huge\n\\begin{center}\n$\\frac{\\partial f}{\\partial t}\n+\\frac{p}{m}\\frac{\\partial f}{\\partial r}\n+qE\\frac{\\partial f}{\\partial p} = 0$;\n$\\quad\\frac{1}{r^2}\\frac{\\partial}{\\partial r}\n\\big(r^2 E\\big) = -\\frac{\\rho}{\\epsilon_0}$\\\\\n\\end{center}\n\\end{document}&quot;},{&quot;name&quot;:&quot;Latex&quot;,&quot;code&quot;:&quot;\\begin{document}\n\\Huge\n\\begin{center}\n$\\frac{\\partial f}{\\partial t}\n+\\frac{p}{m}\\frac{\\partial f}{\\partial r}\n+qE\\frac{\\partial f}{\\partial p} = 0$;\n$\\quad\\frac{1}{r^2}\\frac{\\partial}{\\partial r}\n\\big(r^2 E\\big) = -\\frac{\\rho}{\\epsilon_0}$\\\\\n\\end{center}\n\\end{document}&quot;},{&quot;name&quot;:&quot;Latex&quot;,&quot;code&quot;:&quot;\\begin{document}\n\\Huge\n\\begin{center}\n$\\frac{\\partial f}{\\partial t}\n+\\frac{p}{m}\\frac{\\partial f}{\\partial r}\n+qE\\frac{\\partial f}{\\partial p} = 0$;\n$\\quad\\frac{1}{r^2}\\frac{\\partial}{\\partial r}\n\\big(r^2 E\\big) = -\\frac{\\rho}{\\epsilon_0}$\\\\\n\\end{center}\n\\end{document}&quot;},{&quot;name&quot;:&quot;Latex&quot;,&quot;code&quot;:&quot;\\begin{document}\n\\begin{center}\n$\\frac{\\partial f}{\\partial t}\n+\\frac{p}{m}\\frac{\\partial f}{\\partial r}\n+qE\\frac{\\partial f}{\\partial p} = 0$;\n$\\quad\\frac{1}{r^2}\\frac{\\partial}{\\partial r}\n\\big(r^2 E\\big) = -\\frac{\\rho}{\\epsilon_0}$\\\\\n\\end{center}\n\\end{document}&quot;},{&quot;name&quot;:&quot;Latex&quot;,&quot;code&quot;:&quot;\\begin{document}\n\\begin{center}\n\\Huge\n$\\frac{\\partial f}{\\partial t}\n+\\frac{p}{m}\\frac{\\partial f}{\\partial r}\n+qE\\frac{\\partial f}{\\partial p} = 0$\n\\end{center}\n\\end{document}&quot;},{&quot;name&quot;:&quot;Latex&quot;,&quot;code&quot;:&quot;\\begin{document}\n\\begin{center}\n\\Huge\n%$\\frac{\\partial f}{\\partial t}\n%+\\frac{p}{m}\\frac{\\partial f}{\\partial r}\n%+qE\\frac{\\partial f}{\\partial p} = 0$\n$\\quad\\frac{1}{r^2}\\frac{\\partial}{\\partial r}\n\\big(r^2 E\\big) = -\\frac{\\rho}{\\epsilon_0}$\n\\end{center}\n\\end{document}&quot;},{&quot;name&quot;:&quot;Latex&quot;,&quot;code&quot;:&quot;\\begin{document}\n\\begin{center}\n\\Huge\n%$\\frac{\\partial f}{\\partial t}\n%+\\frac{p}{m}\\frac{\\partial f}{\\partial r}\n%+qE\\frac{\\partial f}{\\partial p} = 0$\n$\\quad\\frac{1}{r^2}\\frac{\\partial}{\\partial r}\n\\big(r^2 E\\big) = -\\frac{\\rho}{\\epsilon_0}$\n\\end{center}\n\\end{document}&quot;},{&quot;name&quot;:&quot;Latex&quot;,&quot;code&quot;:&quot;\\begin{document}\n\\begin{center}\n\\Large\n%$\\frac{\\partial f}{\\partial t}\n%+\\frac{p}{m}\\frac{\\partial f}{\\partial r}\n%+qE\\frac{\\partial f}{\\partial p} = 0$\n$\\quad\\frac{1}{r^2}\\frac{\\partial}{\\partial r}\n\\big(r^2 E\\big) = -\\frac{\\rho}{\\epsilon_0}$\n\\end{center}\n\\end{document}&quot;},{&quot;name&quot;:&quot;Latex&quot;,&quot;code&quot;:&quot;\\begin{document}\n\\begin{center}\n\\Huge\n%$\\frac{\\partial f}{\\partial t}\n%+\\frac{p}{m}\\frac{\\partial f}{\\partial r}\n%+qE\\frac{\\partial f}{\\partial p} = 0$\n$\\quad\\frac{1}{r^2}\\frac{\\partial}{\\partial r}\n\\big(r^2 E\\big) = -\\frac{\\rho}{\\epsilon_0}$\n\\end{center}\n\\end{document}&quot;},{&quot;name&quot;:&quot;Latex&quot;,&quot;code&quot;:&quot;\\begin{document}\n\\begin{center}\n%\\Huge\n%$\\frac{\\partial f}{\\partial t}\n%+\\frac{p}{m}\\frac{\\partial f}{\\partial r}\n%+qE\\frac{\\partial f}{\\partial p} = 0$\n\n%$\\quad\\frac{1}{r^2}\\frac{\\partial}{\\partial r}\n%\\big(r^2 E\\big) = -\\frac{\\rho}{\\epsilon_0}$\n\n$E\\big|_{\\partial\\Omega} = 0$\n\n$f\\big|_{p=\\pm3} = 0$\n\n$f(p)\\big|_{r=0} = f(-p)\\big|_{r=0}$\n\n$f\\big|_{r=1} = \\begin{cases} (I_0 \\Delta t)/(q \\Delta r \\Delta p),~p\\in[-0.06, -0.3] \\\\ 0,~\\text{otherwise}\\end{cases}$\n\\end{center}\n\\end{document}&quot;},{&quot;name&quot;:&quot;Latex&quot;,&quot;code&quot;:&quot;\\begin{document}\n\\begin{center}\n\\Huge\n%$\\frac{\\partial f}{\\partial t}\n%+\\frac{p}{m}\\frac{\\partial f}{\\partial r}\n%+qE\\frac{\\partial f}{\\partial p} = 0$\n\n%$\\quad\\frac{1}{r^2}\\frac{\\partial}{\\partial r}\n%\\big(r^2 E\\big) = -\\frac{\\rho}{\\epsilon_0}$\n\n$E\\big|_{\\partial\\Omega} = 0$\n\n$f\\big|_{p=\\pm3} = 0$\n\n$f(p)\\big|_{r=0} = f(-p)\\big|_{r=0}$\n\n$f\\big|_{r=1} = \\begin{cases} (I_0 \\Delta t)/(q \\Delta r \\Delta p),~p\\in[-0.06, -0.3] \\\\ 0,~\\text{otherwise}\\end{cases}$\n\\end{center}\n\\end{document}&quot;},{&quot;name&quot;:&quot;Latex&quot;,&quot;code&quot;:&quot;\\begin{document}\n\\begin{center}\n\\large\n%$\\frac{\\partial f}{\\partial t}\n%+\\frac{p}{m}\\frac{\\partial f}{\\partial r}\n%+qE\\frac{\\partial f}{\\partial p} = 0$\n\n%$\\quad\\frac{1}{r^2}\\frac{\\partial}{\\partial r}\n%\\big(r^2 E\\big) = -\\frac{\\rho}{\\epsilon_0}$\n\n$E\\big|_{\\partial\\Omega} = 0$\n\n$f\\big|_{p=\\pm3} = 0$\n\n$f(p)\\big|_{r=0} = f(-p)\\big|_{r=0}$\n\n$f\\big|_{r=1} = \\begin{cases} (I_0 \\Delta t)/(q \\Delta r \\Delta p),~p\\in[-0.06, -0.3] \\\\ 0,~\\text{otherwise}\\end{cases}$\n\\end{center}\n\\end{document}&quot;},{&quot;name&quot;:&quot;Latex&quot;,&quot;code&quot;:&quot;\\begin{document}\n\\Huge\n\\begin{centering}\n$E\\Big|_{\\parial\\Omega}= 0$\n\\vspace{5mm}\n\n$f\\Big|_{p=\\pm3} = 0$\n\\vspace{5mm}\n\n$f(p)\\Big|_{r=0} = f(-p)\\Big|_{r=0}$\n\\vspace{5mm}\n\n$f\\Big|_{r=1} =\n\\begin{cases}\n(I_0 \\Delta t)/(q\\Delta r \\Delta p),~p\\in[-0.06,-0.3]\\\\\n0,~\\text{otherwise}\n\\end{cases}$\n\\end{centering}\n\\end{document}&quot;},{&quot;name&quot;:&quot;Latex&quot;,&quot;code&quot;:&quot;\\begin{document}\n\\Huge\n\\begin{centering}\n$E\\Big|_{\\parial\\Omega}= 0$\n\\vspace{5mm}\n\n$f\\Big|_{p=\\pm3} = 0$\n\\vspace{5mm}\n\n$f(p)\\Big|_{r=0} = f(-p)\\Big|_{r=0}$\n\\vspace{5mm}\n\n$f\\Big|_{r=1} =\n\\begin{cases}\n(I_0 \\Delta t)/(q\\Delta r \\Delta p),~p\\in[-0.06,-0.3]\\\\\n0,~\\text{otherwise}\n\\end{cases}$\n\\end{centering}\n\\end{document}&quot;},{&quot;name&quot;:&quot;Latex&quot;,&quot;code&quot;:&quot;\\begin{document}\n\\Huge\n\\begin{centering}\n$E\\Big|_{\\parial\\Omega}= 0$\n\\vspace{5mm}\n\n$f\\Big|_{p=\\pm3} = 0$\n\\vspace{5mm}\n\n$f(p)\\Big|_{r=0} = f(-p)\\Big|_{r=0}$\n\\vspace{5mm}\n\n$f\\Big|_{r=1} =\n\\begin{cases}\n(I_0 \\Delta t)/(q\\Delta r \\Delta p),~p\\in[-0.06,-0.3]\\\\\n0,~\\text{otherwise}\n\\end{cases}$\n\\end{centering}\n\\end{document}&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TotalTime>
  <Words>127</Words>
  <Application>Microsoft Office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Hamid Rassoul</cp:lastModifiedBy>
  <cp:revision>1020</cp:revision>
  <dcterms:created xsi:type="dcterms:W3CDTF">2007-04-04T14:17:42Z</dcterms:created>
  <dcterms:modified xsi:type="dcterms:W3CDTF">2023-04-04T22:09:48Z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