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9" r:id="rId5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0" roundtripDataSignature="AMtx7mjCJEoeVLJPb7mFCyTn54l5Z/At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929FA-106A-4F48-9457-CA4E6AB8B2B0}" v="931" dt="2023-04-05T23:48:33.726"/>
    <p1510:client id="{442CC754-6A1B-4B39-80BE-F4F17BA3C432}" v="2" dt="2023-04-05T18:56:15.326"/>
    <p1510:client id="{D6FF9A62-6F60-4547-A914-62AC7400DAB3}" v="711" vWet="717" dt="2023-04-05T23:44:37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446" y="62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Master" Target="slideMasters/slide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Hohensee" userId="14f9824e4cec9ca1" providerId="LiveId" clId="{6AE3987F-60C6-4835-B04D-BBA7A565F0A7}"/>
    <pc:docChg chg="modSld">
      <pc:chgData name="Alex Hohensee" userId="14f9824e4cec9ca1" providerId="LiveId" clId="{6AE3987F-60C6-4835-B04D-BBA7A565F0A7}" dt="2023-04-06T03:01:07.769" v="41" actId="20577"/>
      <pc:docMkLst>
        <pc:docMk/>
      </pc:docMkLst>
      <pc:sldChg chg="modSp mod">
        <pc:chgData name="Alex Hohensee" userId="14f9824e4cec9ca1" providerId="LiveId" clId="{6AE3987F-60C6-4835-B04D-BBA7A565F0A7}" dt="2023-04-06T03:01:07.769" v="41" actId="20577"/>
        <pc:sldMkLst>
          <pc:docMk/>
          <pc:sldMk cId="710333637" sldId="259"/>
        </pc:sldMkLst>
        <pc:spChg chg="mod">
          <ac:chgData name="Alex Hohensee" userId="14f9824e4cec9ca1" providerId="LiveId" clId="{6AE3987F-60C6-4835-B04D-BBA7A565F0A7}" dt="2023-04-06T03:01:07.769" v="41" actId="20577"/>
          <ac:spMkLst>
            <pc:docMk/>
            <pc:sldMk cId="710333637" sldId="259"/>
            <ac:spMk id="25" creationId="{A77AACA7-F015-29A6-9751-4901B34486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51;p1">
            <a:extLst>
              <a:ext uri="{FF2B5EF4-FFF2-40B4-BE49-F238E27FC236}">
                <a16:creationId xmlns:a16="http://schemas.microsoft.com/office/drawing/2014/main" id="{F3C4F789-FEED-72E7-1A60-8EB60B63FDA6}"/>
              </a:ext>
            </a:extLst>
          </p:cNvPr>
          <p:cNvSpPr txBox="1"/>
          <p:nvPr/>
        </p:nvSpPr>
        <p:spPr>
          <a:xfrm>
            <a:off x="8086727" y="7273927"/>
            <a:ext cx="184800" cy="16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54;p1">
            <a:extLst>
              <a:ext uri="{FF2B5EF4-FFF2-40B4-BE49-F238E27FC236}">
                <a16:creationId xmlns:a16="http://schemas.microsoft.com/office/drawing/2014/main" id="{9E3FDCF6-D55D-D224-2F25-395F38171C5E}"/>
              </a:ext>
            </a:extLst>
          </p:cNvPr>
          <p:cNvSpPr txBox="1"/>
          <p:nvPr/>
        </p:nvSpPr>
        <p:spPr>
          <a:xfrm>
            <a:off x="1098551" y="7524200"/>
            <a:ext cx="13430400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sz="58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55;p1">
            <a:extLst>
              <a:ext uri="{FF2B5EF4-FFF2-40B4-BE49-F238E27FC236}">
                <a16:creationId xmlns:a16="http://schemas.microsoft.com/office/drawing/2014/main" id="{FF2FE4AE-0184-3DB7-9F4B-E342A611D7E2}"/>
              </a:ext>
            </a:extLst>
          </p:cNvPr>
          <p:cNvSpPr txBox="1"/>
          <p:nvPr/>
        </p:nvSpPr>
        <p:spPr>
          <a:xfrm>
            <a:off x="15171001" y="23601201"/>
            <a:ext cx="13549199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Design Results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6;p1">
            <a:extLst>
              <a:ext uri="{FF2B5EF4-FFF2-40B4-BE49-F238E27FC236}">
                <a16:creationId xmlns:a16="http://schemas.microsoft.com/office/drawing/2014/main" id="{EC8A939C-4983-361D-819B-F580EE26B58B}"/>
              </a:ext>
            </a:extLst>
          </p:cNvPr>
          <p:cNvSpPr txBox="1"/>
          <p:nvPr/>
        </p:nvSpPr>
        <p:spPr>
          <a:xfrm>
            <a:off x="1340200" y="27026080"/>
            <a:ext cx="13269300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57;p1">
            <a:extLst>
              <a:ext uri="{FF2B5EF4-FFF2-40B4-BE49-F238E27FC236}">
                <a16:creationId xmlns:a16="http://schemas.microsoft.com/office/drawing/2014/main" id="{9DD1E84F-CC9A-690F-6AEC-C04CBD983DB9}"/>
              </a:ext>
            </a:extLst>
          </p:cNvPr>
          <p:cNvSpPr txBox="1"/>
          <p:nvPr/>
        </p:nvSpPr>
        <p:spPr>
          <a:xfrm>
            <a:off x="15218765" y="31572938"/>
            <a:ext cx="13553037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Future Work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58;p1">
            <a:extLst>
              <a:ext uri="{FF2B5EF4-FFF2-40B4-BE49-F238E27FC236}">
                <a16:creationId xmlns:a16="http://schemas.microsoft.com/office/drawing/2014/main" id="{BFAB87E9-814B-324E-813A-AC376DAB32FB}"/>
              </a:ext>
            </a:extLst>
          </p:cNvPr>
          <p:cNvSpPr txBox="1"/>
          <p:nvPr/>
        </p:nvSpPr>
        <p:spPr>
          <a:xfrm>
            <a:off x="1251105" y="34997059"/>
            <a:ext cx="13256445" cy="124964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59;p1">
            <a:extLst>
              <a:ext uri="{FF2B5EF4-FFF2-40B4-BE49-F238E27FC236}">
                <a16:creationId xmlns:a16="http://schemas.microsoft.com/office/drawing/2014/main" id="{E7078EC5-3566-C397-470B-E7239FA4A8BE}"/>
              </a:ext>
            </a:extLst>
          </p:cNvPr>
          <p:cNvSpPr txBox="1"/>
          <p:nvPr/>
        </p:nvSpPr>
        <p:spPr>
          <a:xfrm>
            <a:off x="15171000" y="7511761"/>
            <a:ext cx="13596965" cy="1057659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Structural Design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60;p1">
            <a:extLst>
              <a:ext uri="{FF2B5EF4-FFF2-40B4-BE49-F238E27FC236}">
                <a16:creationId xmlns:a16="http://schemas.microsoft.com/office/drawing/2014/main" id="{5FD3243D-2564-AA3E-6899-8B587B20F866}"/>
              </a:ext>
            </a:extLst>
          </p:cNvPr>
          <p:cNvSpPr txBox="1"/>
          <p:nvPr/>
        </p:nvSpPr>
        <p:spPr>
          <a:xfrm>
            <a:off x="1340200" y="36246699"/>
            <a:ext cx="1316735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Thank you to Ethan Bair, Felix Gabriel, Faraz </a:t>
            </a:r>
            <a:r>
              <a:rPr lang="en-US" sz="4800" err="1">
                <a:latin typeface="Calibri"/>
                <a:ea typeface="Calibri"/>
                <a:cs typeface="Calibri"/>
                <a:sym typeface="Calibri"/>
              </a:rPr>
              <a:t>Ege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, Adam </a:t>
            </a:r>
            <a:r>
              <a:rPr lang="en-US" sz="4800" err="1">
                <a:latin typeface="Calibri"/>
                <a:ea typeface="Calibri"/>
                <a:cs typeface="Calibri"/>
                <a:sym typeface="Calibri"/>
              </a:rPr>
              <a:t>Georgevich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, and Dr. Andrew Palmer.</a:t>
            </a: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62;p1">
            <a:extLst>
              <a:ext uri="{FF2B5EF4-FFF2-40B4-BE49-F238E27FC236}">
                <a16:creationId xmlns:a16="http://schemas.microsoft.com/office/drawing/2014/main" id="{6AA6B0B0-DE6E-2D56-030D-8EC5DA045E58}"/>
              </a:ext>
            </a:extLst>
          </p:cNvPr>
          <p:cNvSpPr txBox="1"/>
          <p:nvPr/>
        </p:nvSpPr>
        <p:spPr>
          <a:xfrm>
            <a:off x="1179100" y="17338254"/>
            <a:ext cx="13430400" cy="940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and build a working environmental growth chamber prototype.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chamber interior to accommodate different-sized plants.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and build chamber structure with cheap and durable materials.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Incorporate lighting, temperature, and humidity control from a central, user-friendly interface. 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Regulate temperature between </a:t>
            </a:r>
            <a:r>
              <a:rPr lang="en-US" sz="4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5°C</a:t>
            </a:r>
            <a:r>
              <a:rPr lang="en-US" sz="4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- 40°</a:t>
            </a:r>
            <a:r>
              <a:rPr lang="en-US" sz="4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C,</a:t>
            </a:r>
            <a:r>
              <a:rPr lang="en-US" sz="4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relative humidity between 40% and 90%, and</a:t>
            </a:r>
            <a:r>
              <a:rPr lang="en-US" sz="480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lighting through a day-night cycle</a:t>
            </a:r>
          </a:p>
        </p:txBody>
      </p:sp>
      <p:graphicFrame>
        <p:nvGraphicFramePr>
          <p:cNvPr id="17" name="Google Shape;65;p1">
            <a:extLst>
              <a:ext uri="{FF2B5EF4-FFF2-40B4-BE49-F238E27FC236}">
                <a16:creationId xmlns:a16="http://schemas.microsoft.com/office/drawing/2014/main" id="{E2CF6D64-C887-DCB0-FB92-87C88BB2F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0249193"/>
              </p:ext>
            </p:extLst>
          </p:nvPr>
        </p:nvGraphicFramePr>
        <p:xfrm>
          <a:off x="1719700" y="28546928"/>
          <a:ext cx="12510300" cy="43228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3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Allotted Budget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$2,000.00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169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 Used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$643.55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753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 of Unit Production              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$744.53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Excess Budget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$1,255.47</a:t>
                      </a:r>
                      <a:endParaRPr sz="5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Google Shape;67;p1">
            <a:extLst>
              <a:ext uri="{FF2B5EF4-FFF2-40B4-BE49-F238E27FC236}">
                <a16:creationId xmlns:a16="http://schemas.microsoft.com/office/drawing/2014/main" id="{47FD6BE0-243D-9EB9-54C6-1F9DA10504BF}"/>
              </a:ext>
            </a:extLst>
          </p:cNvPr>
          <p:cNvSpPr txBox="1"/>
          <p:nvPr/>
        </p:nvSpPr>
        <p:spPr>
          <a:xfrm>
            <a:off x="1098300" y="15972452"/>
            <a:ext cx="13549200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58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68;p1">
            <a:extLst>
              <a:ext uri="{FF2B5EF4-FFF2-40B4-BE49-F238E27FC236}">
                <a16:creationId xmlns:a16="http://schemas.microsoft.com/office/drawing/2014/main" id="{DEE4945A-42A6-3D9C-EFDA-468CB429F823}"/>
              </a:ext>
            </a:extLst>
          </p:cNvPr>
          <p:cNvSpPr txBox="1"/>
          <p:nvPr/>
        </p:nvSpPr>
        <p:spPr>
          <a:xfrm>
            <a:off x="1238250" y="8890000"/>
            <a:ext cx="1326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69;p1">
            <a:extLst>
              <a:ext uri="{FF2B5EF4-FFF2-40B4-BE49-F238E27FC236}">
                <a16:creationId xmlns:a16="http://schemas.microsoft.com/office/drawing/2014/main" id="{A70C3F85-6C08-42A9-DBC4-9A0E85E49D8F}"/>
              </a:ext>
            </a:extLst>
          </p:cNvPr>
          <p:cNvSpPr txBox="1"/>
          <p:nvPr/>
        </p:nvSpPr>
        <p:spPr>
          <a:xfrm>
            <a:off x="1098300" y="8890001"/>
            <a:ext cx="13549200" cy="672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Environmental chambers currently on the market cost thousands of dollars, making research expensive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models are built for large-scale research, not small-scale research or commercial sale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project aims to be a cost-effective solution to biology research costs, as well as provide an affordable option for personal use</a:t>
            </a:r>
          </a:p>
        </p:txBody>
      </p:sp>
      <p:sp>
        <p:nvSpPr>
          <p:cNvPr id="25" name="Google Shape;50;p1">
            <a:extLst>
              <a:ext uri="{FF2B5EF4-FFF2-40B4-BE49-F238E27FC236}">
                <a16:creationId xmlns:a16="http://schemas.microsoft.com/office/drawing/2014/main" id="{A77AACA7-F015-29A6-9751-4901B344864E}"/>
              </a:ext>
            </a:extLst>
          </p:cNvPr>
          <p:cNvSpPr txBox="1"/>
          <p:nvPr/>
        </p:nvSpPr>
        <p:spPr>
          <a:xfrm>
            <a:off x="9296400" y="1410538"/>
            <a:ext cx="27352252" cy="399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Environmental Growth Chamber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Alexander Hohensee, </a:t>
            </a:r>
            <a:r>
              <a:rPr lang="en-US" sz="6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Shamar Clement, and </a:t>
            </a:r>
            <a:r>
              <a:rPr lang="en-U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Jessica Dean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Douglas E. Willard, Dept. of </a:t>
            </a:r>
            <a:r>
              <a:rPr lang="en-US" sz="5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Mechanical and Civil Engineering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Florida Institute of Technology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81;p2" descr="Image result for black and white gearwrench symbol">
            <a:extLst>
              <a:ext uri="{FF2B5EF4-FFF2-40B4-BE49-F238E27FC236}">
                <a16:creationId xmlns:a16="http://schemas.microsoft.com/office/drawing/2014/main" id="{B8A77BE0-B7B9-F18A-59A3-87082EEE8FB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553220" y="496138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82;p2">
            <a:extLst>
              <a:ext uri="{FF2B5EF4-FFF2-40B4-BE49-F238E27FC236}">
                <a16:creationId xmlns:a16="http://schemas.microsoft.com/office/drawing/2014/main" id="{93D72098-4C7C-8CF4-CEE2-EF6A7500BF1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13184" y="496138"/>
            <a:ext cx="1848466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78;p2" descr="screen, Laptop, education, symbols, Computer, science, signs, tool Icon">
            <a:extLst>
              <a:ext uri="{FF2B5EF4-FFF2-40B4-BE49-F238E27FC236}">
                <a16:creationId xmlns:a16="http://schemas.microsoft.com/office/drawing/2014/main" id="{C9F03AEA-889C-497B-E219-61F1C9009BF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892814" y="496138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117;p2">
            <a:extLst>
              <a:ext uri="{FF2B5EF4-FFF2-40B4-BE49-F238E27FC236}">
                <a16:creationId xmlns:a16="http://schemas.microsoft.com/office/drawing/2014/main" id="{51D3D180-C9A9-F57D-355E-1C797964DBA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555025" y="496138"/>
            <a:ext cx="1846219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59;p1">
            <a:extLst>
              <a:ext uri="{FF2B5EF4-FFF2-40B4-BE49-F238E27FC236}">
                <a16:creationId xmlns:a16="http://schemas.microsoft.com/office/drawing/2014/main" id="{3127B18B-C51F-E53D-14C9-9E7DE1841C98}"/>
              </a:ext>
            </a:extLst>
          </p:cNvPr>
          <p:cNvSpPr txBox="1"/>
          <p:nvPr/>
        </p:nvSpPr>
        <p:spPr>
          <a:xfrm>
            <a:off x="29488725" y="7511761"/>
            <a:ext cx="13033200" cy="1005901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Peltier Modules</a:t>
            </a: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70;p1">
            <a:extLst>
              <a:ext uri="{FF2B5EF4-FFF2-40B4-BE49-F238E27FC236}">
                <a16:creationId xmlns:a16="http://schemas.microsoft.com/office/drawing/2014/main" id="{756B2E85-426B-1049-856B-EFC4AE459BCC}"/>
              </a:ext>
            </a:extLst>
          </p:cNvPr>
          <p:cNvSpPr txBox="1"/>
          <p:nvPr/>
        </p:nvSpPr>
        <p:spPr>
          <a:xfrm>
            <a:off x="15171000" y="24914279"/>
            <a:ext cx="13549200" cy="6130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spAutoFit/>
          </a:bodyPr>
          <a:lstStyle/>
          <a:p>
            <a:pPr marL="685800" indent="-685800" algn="just">
              <a:lnSpc>
                <a:spcPct val="115000"/>
              </a:lnSpc>
              <a:buSzPct val="175000"/>
              <a:buFont typeface="Arial" panose="020B0604020202020204" pitchFamily="34" charset="0"/>
              <a:buChar char="•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Due to the use of Thermoelectric modules to regulate temperature within the environmental chamber, all chemicals were eliminated from the design creating an eco-friendly, sustainable chamber.</a:t>
            </a:r>
          </a:p>
          <a:p>
            <a:pPr marL="685800" indent="-685800" algn="just">
              <a:lnSpc>
                <a:spcPct val="115000"/>
              </a:lnSpc>
              <a:buSzPct val="175000"/>
              <a:buFont typeface="Arial" panose="020B0604020202020204" pitchFamily="34" charset="0"/>
              <a:buChar char="•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Rusting and corrosion were successfully eliminated from the structure.</a:t>
            </a:r>
          </a:p>
        </p:txBody>
      </p:sp>
      <p:sp>
        <p:nvSpPr>
          <p:cNvPr id="33" name="Google Shape;70;p1">
            <a:extLst>
              <a:ext uri="{FF2B5EF4-FFF2-40B4-BE49-F238E27FC236}">
                <a16:creationId xmlns:a16="http://schemas.microsoft.com/office/drawing/2014/main" id="{B9B167F7-8B13-38EA-83D7-3204894FB804}"/>
              </a:ext>
            </a:extLst>
          </p:cNvPr>
          <p:cNvSpPr txBox="1"/>
          <p:nvPr/>
        </p:nvSpPr>
        <p:spPr>
          <a:xfrm>
            <a:off x="1248949" y="32869758"/>
            <a:ext cx="13290701" cy="188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project was able to stay well under budget, spending the least of any senior design team.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62;p1">
            <a:extLst>
              <a:ext uri="{FF2B5EF4-FFF2-40B4-BE49-F238E27FC236}">
                <a16:creationId xmlns:a16="http://schemas.microsoft.com/office/drawing/2014/main" id="{D0A2DA6A-E07B-DBD2-4C26-E3AD9B5EA13C}"/>
              </a:ext>
            </a:extLst>
          </p:cNvPr>
          <p:cNvSpPr txBox="1"/>
          <p:nvPr/>
        </p:nvSpPr>
        <p:spPr>
          <a:xfrm>
            <a:off x="15218765" y="32759717"/>
            <a:ext cx="13553037" cy="5148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 further research around the dew point and its affects on the TE modules (frosting over due to humidity)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 work on system interface and controls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Incorporate maintenance ports into final structure design</a:t>
            </a:r>
          </a:p>
        </p:txBody>
      </p:sp>
      <p:pic>
        <p:nvPicPr>
          <p:cNvPr id="1028" name="Picture 4" descr="Pin on Thermoelectric generator">
            <a:extLst>
              <a:ext uri="{FF2B5EF4-FFF2-40B4-BE49-F238E27FC236}">
                <a16:creationId xmlns:a16="http://schemas.microsoft.com/office/drawing/2014/main" id="{114C5678-EF54-4320-2A25-BEF4CC4A83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42" b="18490"/>
          <a:stretch/>
        </p:blipFill>
        <p:spPr bwMode="auto">
          <a:xfrm>
            <a:off x="29543028" y="8893809"/>
            <a:ext cx="12978895" cy="592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Google Shape;66;p1">
            <a:extLst>
              <a:ext uri="{FF2B5EF4-FFF2-40B4-BE49-F238E27FC236}">
                <a16:creationId xmlns:a16="http://schemas.microsoft.com/office/drawing/2014/main" id="{B201466A-3F4C-860B-5468-E89DEBA24F36}"/>
              </a:ext>
            </a:extLst>
          </p:cNvPr>
          <p:cNvSpPr txBox="1"/>
          <p:nvPr/>
        </p:nvSpPr>
        <p:spPr>
          <a:xfrm>
            <a:off x="29434419" y="14818832"/>
            <a:ext cx="13033200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2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TE modules take advantage of valence electrons in p and n type semiconductors to generate and move electricity. This creates a temperature difference and controlled heat transfer 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55;p1">
            <a:extLst>
              <a:ext uri="{FF2B5EF4-FFF2-40B4-BE49-F238E27FC236}">
                <a16:creationId xmlns:a16="http://schemas.microsoft.com/office/drawing/2014/main" id="{20C2C8DB-ED55-B468-15E8-45BBA2CC981F}"/>
              </a:ext>
            </a:extLst>
          </p:cNvPr>
          <p:cNvSpPr txBox="1"/>
          <p:nvPr/>
        </p:nvSpPr>
        <p:spPr>
          <a:xfrm>
            <a:off x="29434419" y="18877803"/>
            <a:ext cx="12978895" cy="1005900"/>
          </a:xfrm>
          <a:prstGeom prst="rect">
            <a:avLst/>
          </a:prstGeom>
          <a:solidFill>
            <a:srgbClr val="76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1450" tIns="171450" rIns="411450" bIns="2057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Additional Features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EAD5A2C9-98AA-FB99-6E3F-E6EB0A2FA3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" t="17506" r="49981" b="18081"/>
          <a:stretch/>
        </p:blipFill>
        <p:spPr bwMode="auto">
          <a:xfrm>
            <a:off x="30106041" y="20110831"/>
            <a:ext cx="11635650" cy="74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Google Shape;66;p1">
            <a:extLst>
              <a:ext uri="{FF2B5EF4-FFF2-40B4-BE49-F238E27FC236}">
                <a16:creationId xmlns:a16="http://schemas.microsoft.com/office/drawing/2014/main" id="{87F85551-2D25-AABE-A6DB-1450F24B0E51}"/>
              </a:ext>
            </a:extLst>
          </p:cNvPr>
          <p:cNvSpPr txBox="1"/>
          <p:nvPr/>
        </p:nvSpPr>
        <p:spPr>
          <a:xfrm>
            <a:off x="29515875" y="27575140"/>
            <a:ext cx="13033199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Figure 3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Spectrum Percent of Relative Energy.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chamber operates in full spectrum lighting (IR, red, blue, UV) with a day/night cycle.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665E873-E73B-B955-DC8A-F2B42544EFF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989" b="6875"/>
          <a:stretch/>
        </p:blipFill>
        <p:spPr>
          <a:xfrm>
            <a:off x="15171000" y="8885716"/>
            <a:ext cx="9860700" cy="12534986"/>
          </a:xfrm>
          <a:prstGeom prst="rect">
            <a:avLst/>
          </a:prstGeom>
        </p:spPr>
      </p:pic>
      <p:sp>
        <p:nvSpPr>
          <p:cNvPr id="40" name="Google Shape;71;p1">
            <a:extLst>
              <a:ext uri="{FF2B5EF4-FFF2-40B4-BE49-F238E27FC236}">
                <a16:creationId xmlns:a16="http://schemas.microsoft.com/office/drawing/2014/main" id="{779392D7-1A10-36DA-8926-1E44C78A466A}"/>
              </a:ext>
            </a:extLst>
          </p:cNvPr>
          <p:cNvSpPr txBox="1"/>
          <p:nvPr/>
        </p:nvSpPr>
        <p:spPr>
          <a:xfrm>
            <a:off x="25307391" y="8759416"/>
            <a:ext cx="3365044" cy="14660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Materials: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0.2 in. Acrylic casing 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in. EPS Insulation for temp. regulation</a:t>
            </a:r>
          </a:p>
          <a:p>
            <a:pPr marL="457200" lvl="0" indent="-533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Aluminum mounting for thermo-electric (TE) module ports</a:t>
            </a:r>
          </a:p>
        </p:txBody>
      </p:sp>
      <p:sp>
        <p:nvSpPr>
          <p:cNvPr id="41" name="Google Shape;66;p1">
            <a:extLst>
              <a:ext uri="{FF2B5EF4-FFF2-40B4-BE49-F238E27FC236}">
                <a16:creationId xmlns:a16="http://schemas.microsoft.com/office/drawing/2014/main" id="{B85B23DD-E8D7-D55D-399D-14F674193293}"/>
              </a:ext>
            </a:extLst>
          </p:cNvPr>
          <p:cNvSpPr txBox="1"/>
          <p:nvPr/>
        </p:nvSpPr>
        <p:spPr>
          <a:xfrm>
            <a:off x="15218765" y="21727880"/>
            <a:ext cx="10088625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1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Creo model of the chamber’s structural casing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555FAE95-50A2-58B0-FDEE-CD45EB51139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72355" t="15770" r="4533" b="16702"/>
          <a:stretch/>
        </p:blipFill>
        <p:spPr>
          <a:xfrm>
            <a:off x="29769189" y="30189549"/>
            <a:ext cx="5708945" cy="7781290"/>
          </a:xfrm>
          <a:prstGeom prst="rect">
            <a:avLst/>
          </a:prstGeom>
        </p:spPr>
      </p:pic>
      <p:sp>
        <p:nvSpPr>
          <p:cNvPr id="42" name="Google Shape;66;p1">
            <a:extLst>
              <a:ext uri="{FF2B5EF4-FFF2-40B4-BE49-F238E27FC236}">
                <a16:creationId xmlns:a16="http://schemas.microsoft.com/office/drawing/2014/main" id="{9430EC06-C01C-3792-B416-B7897265E9FB}"/>
              </a:ext>
            </a:extLst>
          </p:cNvPr>
          <p:cNvSpPr txBox="1"/>
          <p:nvPr/>
        </p:nvSpPr>
        <p:spPr>
          <a:xfrm>
            <a:off x="35775900" y="30294557"/>
            <a:ext cx="6773174" cy="7571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4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Ultrasonic mist modules operate by using a piezoelectric transducer to vibrate at a high frequency under water. Doing so creates water droplets about the size of 5 microns and launches them into the air creating fog/mist.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3336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2A97ADF5C6CE45B6F5C1000C940D7C" ma:contentTypeVersion="12" ma:contentTypeDescription="Create a new document." ma:contentTypeScope="" ma:versionID="ff1155b362ad364f266aa71b58ce4d6f">
  <xsd:schema xmlns:xsd="http://www.w3.org/2001/XMLSchema" xmlns:xs="http://www.w3.org/2001/XMLSchema" xmlns:p="http://schemas.microsoft.com/office/2006/metadata/properties" xmlns:ns2="701101bf-9582-45f7-9f24-7fcd2e2d68fc" xmlns:ns3="5f045c61-e133-400a-b3b4-89a136cc35c2" targetNamespace="http://schemas.microsoft.com/office/2006/metadata/properties" ma:root="true" ma:fieldsID="648f63e2c0544194edd39813c05a53da" ns2:_="" ns3:_="">
    <xsd:import namespace="701101bf-9582-45f7-9f24-7fcd2e2d68fc"/>
    <xsd:import namespace="5f045c61-e133-400a-b3b4-89a136cc35c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1101bf-9582-45f7-9f24-7fcd2e2d68fc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da0b5cae-96a4-47e3-a5b0-3b4fac28d3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045c61-e133-400a-b3b4-89a136cc3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1101bf-9582-45f7-9f24-7fcd2e2d68f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3F01AE-BC1E-42C6-9D96-E61B3F0AA8A3}">
  <ds:schemaRefs>
    <ds:schemaRef ds:uri="5f045c61-e133-400a-b3b4-89a136cc35c2"/>
    <ds:schemaRef ds:uri="701101bf-9582-45f7-9f24-7fcd2e2d68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798595-74EA-487D-81B2-82CE61BA90B4}">
  <ds:schemaRefs>
    <ds:schemaRef ds:uri="701101bf-9582-45f7-9f24-7fcd2e2d68fc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5f045c61-e133-400a-b3b4-89a136cc35c2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8C4FA-5F49-43FB-9FE7-0AEAD759FD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lastModifiedBy>Alex Hohensee</cp:lastModifiedBy>
  <cp:revision>1</cp:revision>
  <dcterms:created xsi:type="dcterms:W3CDTF">2007-04-04T14:17:42Z</dcterms:created>
  <dcterms:modified xsi:type="dcterms:W3CDTF">2023-04-06T03:01:12Z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0x010100282A97ADF5C6CE45B6F5C1000C940D7C</vt:lpwstr>
  </property>
  <property fmtid="{D5CDD505-2E9C-101B-9397-08002B2CF9AE}" pid="3" name="MediaServiceImageTags">
    <vt:lpwstr/>
  </property>
</Properties>
</file>