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38404800" cx="43891200"/>
  <p:notesSz cx="68580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096">
          <p15:clr>
            <a:srgbClr val="A4A3A4"/>
          </p15:clr>
        </p15:guide>
        <p15:guide id="2" pos="13824">
          <p15:clr>
            <a:srgbClr val="A4A3A4"/>
          </p15:clr>
        </p15:guide>
      </p15:sldGuideLst>
    </p:ext>
    <p:ext uri="http://customooxmlschemas.google.com/">
      <go:slidesCustomData xmlns:go="http://customooxmlschemas.google.com/" r:id="rId7" roundtripDataSignature="AMtx7mi4yRmZFpdIgu0hcZK5u5n6rQSP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2096" orient="horz"/>
        <p:guide pos="138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51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4" y="0"/>
            <a:ext cx="2971800" cy="4651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438275" y="696913"/>
            <a:ext cx="398145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414838"/>
            <a:ext cx="5486400" cy="41846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1pPr>
            <a:lvl2pPr indent="-228600" lvl="1" marL="9144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2pPr>
            <a:lvl3pPr indent="-228600" lvl="2" marL="13716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3pPr>
            <a:lvl4pPr indent="-228600" lvl="3" marL="18288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4pPr>
            <a:lvl5pPr indent="-228600" lvl="4" marL="22860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2971800" cy="46513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4"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1:notes"/>
          <p:cNvSpPr txBox="1"/>
          <p:nvPr>
            <p:ph idx="12" type="sldNum"/>
          </p:nvPr>
        </p:nvSpPr>
        <p:spPr>
          <a:xfrm>
            <a:off x="3884614"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47" name="Google Shape;47;p1:notes"/>
          <p:cNvSpPr/>
          <p:nvPr>
            <p:ph idx="2" type="sldImg"/>
          </p:nvPr>
        </p:nvSpPr>
        <p:spPr>
          <a:xfrm>
            <a:off x="1438275" y="696913"/>
            <a:ext cx="398145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 name="Google Shape;48;p1:notes"/>
          <p:cNvSpPr txBox="1"/>
          <p:nvPr>
            <p:ph idx="1" type="body"/>
          </p:nvPr>
        </p:nvSpPr>
        <p:spPr>
          <a:xfrm>
            <a:off x="685800" y="4414838"/>
            <a:ext cx="5486400" cy="4184650"/>
          </a:xfrm>
          <a:prstGeom prst="rect">
            <a:avLst/>
          </a:prstGeom>
          <a:noFill/>
          <a:ln>
            <a:noFill/>
          </a:ln>
        </p:spPr>
        <p:txBody>
          <a:bodyPr anchorCtr="0" anchor="t" bIns="45700" lIns="91425" spcFirstLastPara="1" rIns="91425" wrap="square" tIns="45700">
            <a:noAutofit/>
          </a:bodyPr>
          <a:lstStyle/>
          <a:p>
            <a:pPr indent="-457200" lvl="0" marL="685800" rtl="0" algn="l">
              <a:spcBef>
                <a:spcPts val="0"/>
              </a:spcBef>
              <a:spcAft>
                <a:spcPts val="0"/>
              </a:spcAft>
              <a:buClr>
                <a:schemeClr val="dk1"/>
              </a:buClr>
              <a:buSzPts val="1200"/>
              <a:buChar char="•"/>
            </a:pPr>
            <a:r>
              <a:rPr lang="en-US" sz="1200">
                <a:latin typeface="Calibri"/>
                <a:ea typeface="Calibri"/>
                <a:cs typeface="Calibri"/>
                <a:sym typeface="Calibri"/>
              </a:rPr>
              <a:t>Keep all content within the gold lines and blue and crimson bars (other than title block and icons)</a:t>
            </a:r>
            <a:endParaRPr sz="1200"/>
          </a:p>
          <a:p>
            <a:pPr indent="-457200" lvl="0" marL="685800" rtl="0" algn="l">
              <a:spcBef>
                <a:spcPts val="0"/>
              </a:spcBef>
              <a:spcAft>
                <a:spcPts val="0"/>
              </a:spcAft>
              <a:buClr>
                <a:schemeClr val="dk1"/>
              </a:buClr>
              <a:buSzPts val="1200"/>
              <a:buChar char="•"/>
            </a:pPr>
            <a:r>
              <a:rPr lang="en-US" sz="1200">
                <a:latin typeface="Calibri"/>
                <a:ea typeface="Calibri"/>
                <a:cs typeface="Calibri"/>
                <a:sym typeface="Calibri"/>
              </a:rPr>
              <a:t>Please keep the text readable.  The only font allowed is “Calibri”. Minimum font size is 48 pts.</a:t>
            </a:r>
            <a:endParaRPr sz="1200"/>
          </a:p>
          <a:p>
            <a:pPr indent="-457200" lvl="0" marL="685800" rtl="0" algn="l">
              <a:spcBef>
                <a:spcPts val="0"/>
              </a:spcBef>
              <a:spcAft>
                <a:spcPts val="0"/>
              </a:spcAft>
              <a:buClr>
                <a:schemeClr val="dk1"/>
              </a:buClr>
              <a:buSzPts val="1200"/>
              <a:buChar char="•"/>
            </a:pPr>
            <a:r>
              <a:rPr lang="en-US" sz="1200">
                <a:latin typeface="Calibri"/>
                <a:ea typeface="Calibri"/>
                <a:cs typeface="Calibri"/>
                <a:sym typeface="Calibri"/>
              </a:rPr>
              <a:t>The size is already set to exactly the print size. Please arrange and size all the images and text properly.</a:t>
            </a:r>
            <a:endParaRPr sz="1200"/>
          </a:p>
          <a:p>
            <a:pPr indent="-457200" lvl="0" marL="685800" rtl="0" algn="l">
              <a:spcBef>
                <a:spcPts val="0"/>
              </a:spcBef>
              <a:spcAft>
                <a:spcPts val="0"/>
              </a:spcAft>
              <a:buClr>
                <a:schemeClr val="dk1"/>
              </a:buClr>
              <a:buSzPts val="1200"/>
              <a:buChar char="•"/>
            </a:pPr>
            <a:r>
              <a:rPr lang="en-US" sz="1200">
                <a:latin typeface="Calibri"/>
                <a:ea typeface="Calibri"/>
                <a:cs typeface="Calibri"/>
                <a:sym typeface="Calibri"/>
              </a:rPr>
              <a:t>Ensure that all images are at least 300 dpi</a:t>
            </a:r>
            <a:endParaRPr sz="1200"/>
          </a:p>
          <a:p>
            <a:pPr indent="-457200" lvl="0" marL="685800" rtl="0" algn="l">
              <a:spcBef>
                <a:spcPts val="0"/>
              </a:spcBef>
              <a:spcAft>
                <a:spcPts val="0"/>
              </a:spcAft>
              <a:buClr>
                <a:schemeClr val="dk1"/>
              </a:buClr>
              <a:buSzPts val="1200"/>
              <a:buChar char="•"/>
            </a:pPr>
            <a:r>
              <a:rPr lang="en-US" sz="1200">
                <a:latin typeface="Calibri"/>
                <a:ea typeface="Calibri"/>
                <a:cs typeface="Calibri"/>
                <a:sym typeface="Calibri"/>
              </a:rPr>
              <a:t>The name of any faculty should be put in as “Dr. [First Name] [Middle Initial]. [Last Name], Dept. Of [name of department], [name of institution] </a:t>
            </a:r>
            <a:endParaRPr sz="1200"/>
          </a:p>
          <a:p>
            <a:pPr indent="-457200" lvl="0" marL="685800" rtl="0" algn="l">
              <a:spcBef>
                <a:spcPts val="0"/>
              </a:spcBef>
              <a:spcAft>
                <a:spcPts val="0"/>
              </a:spcAft>
              <a:buClr>
                <a:schemeClr val="dk1"/>
              </a:buClr>
              <a:buSzPts val="1200"/>
              <a:buChar char="•"/>
            </a:pPr>
            <a:r>
              <a:rPr lang="en-US" sz="1200">
                <a:latin typeface="Calibri"/>
                <a:ea typeface="Calibri"/>
                <a:cs typeface="Calibri"/>
                <a:sym typeface="Calibri"/>
              </a:rPr>
              <a:t>Names of any sponsors, mentors, volunteers, helpers, etc. can be put in the acknowledgements section. Put in text only. Do not put in any additional logos in the poster other than the ones already in the template.</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Your Poster file should be named as follows: </a:t>
            </a:r>
            <a:endParaRPr sz="1200">
              <a:latin typeface="Calibri"/>
              <a:ea typeface="Calibri"/>
              <a:cs typeface="Calibri"/>
              <a:sym typeface="Calibri"/>
            </a:endParaRPr>
          </a:p>
          <a:p>
            <a:pPr indent="-457200" lvl="0" marL="685800" rtl="0" algn="l">
              <a:spcBef>
                <a:spcPts val="0"/>
              </a:spcBef>
              <a:spcAft>
                <a:spcPts val="0"/>
              </a:spcAft>
              <a:buClr>
                <a:schemeClr val="dk1"/>
              </a:buClr>
              <a:buSzPts val="1200"/>
              <a:buFont typeface="Calibri"/>
              <a:buChar char="•"/>
            </a:pPr>
            <a:r>
              <a:rPr lang="en-US" sz="1200">
                <a:latin typeface="Calibri"/>
                <a:ea typeface="Calibri"/>
                <a:cs typeface="Calibri"/>
                <a:sym typeface="Calibri"/>
              </a:rPr>
              <a:t>	SHOWCASE_SPRING2023_POSTER_CAPSTONE MAJOR_YOURTEAMNAME*</a:t>
            </a:r>
            <a:endParaRPr sz="1200">
              <a:latin typeface="Calibri"/>
              <a:ea typeface="Calibri"/>
              <a:cs typeface="Calibri"/>
              <a:sym typeface="Calibri"/>
            </a:endParaRPr>
          </a:p>
          <a:p>
            <a:pPr indent="-457200" lvl="0" marL="685800" rtl="0" algn="l">
              <a:spcBef>
                <a:spcPts val="0"/>
              </a:spcBef>
              <a:spcAft>
                <a:spcPts val="0"/>
              </a:spcAft>
              <a:buClr>
                <a:schemeClr val="dk1"/>
              </a:buClr>
              <a:buSzPts val="1200"/>
              <a:buFont typeface="Calibri"/>
              <a:buChar char="•"/>
            </a:pPr>
            <a:r>
              <a:rPr lang="en-US" sz="1200">
                <a:latin typeface="Calibri"/>
                <a:ea typeface="Calibri"/>
                <a:cs typeface="Calibri"/>
                <a:sym typeface="Calibri"/>
              </a:rPr>
              <a:t>	(Example: SHOWCASE_SPRING2023_POSTER_ME_SUNNUCLEAR)</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Note: The project name should be exactly as the registered project name. *If this is an individual project, please place the title of your project instead of the team name</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1" name="Shape 41"/>
        <p:cNvGrpSpPr/>
        <p:nvPr/>
      </p:nvGrpSpPr>
      <p:grpSpPr>
        <a:xfrm>
          <a:off x="0" y="0"/>
          <a:ext cx="0" cy="0"/>
          <a:chOff x="0" y="0"/>
          <a:chExt cx="0" cy="0"/>
        </a:xfrm>
      </p:grpSpPr>
      <p:sp>
        <p:nvSpPr>
          <p:cNvPr id="42" name="Google Shape;42;p13"/>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43" name="Google Shape;43;p13"/>
          <p:cNvSpPr txBox="1"/>
          <p:nvPr>
            <p:ph idx="1" type="body"/>
          </p:nvPr>
        </p:nvSpPr>
        <p:spPr>
          <a:xfrm rot="5400000">
            <a:off x="9272474" y="1881925"/>
            <a:ext cx="25346257" cy="39503351"/>
          </a:xfrm>
          <a:prstGeom prst="rect">
            <a:avLst/>
          </a:prstGeom>
          <a:noFill/>
          <a:ln>
            <a:noFill/>
          </a:ln>
        </p:spPr>
        <p:txBody>
          <a:bodyPr anchorCtr="0" anchor="t" bIns="45700" lIns="91425" spcFirstLastPara="1" rIns="91425" wrap="square" tIns="45700">
            <a:noAutofit/>
          </a:bodyPr>
          <a:lstStyle>
            <a:lvl1pPr indent="-558800" lvl="0" marL="4572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1pPr>
            <a:lvl2pPr indent="-558800" lvl="1" marL="9144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2pPr>
            <a:lvl3pPr indent="-558800" lvl="2" marL="13716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3pPr>
            <a:lvl4pPr indent="-520700" lvl="3" marL="1828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4pPr>
            <a:lvl5pPr indent="-520700" lvl="4" marL="22860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5pPr>
            <a:lvl6pPr indent="-520700" lvl="5" marL="27432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6pPr>
            <a:lvl7pPr indent="-520700" lvl="6" marL="32004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7pPr>
            <a:lvl8pPr indent="-520700" lvl="7" marL="36576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8pPr>
            <a:lvl9pPr indent="-520700" lvl="8" marL="4114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44"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6"/>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19" name="Google Shape;19;p6"/>
          <p:cNvSpPr txBox="1"/>
          <p:nvPr>
            <p:ph idx="1" type="body"/>
          </p:nvPr>
        </p:nvSpPr>
        <p:spPr>
          <a:xfrm>
            <a:off x="2193927" y="8960472"/>
            <a:ext cx="39503351" cy="25346257"/>
          </a:xfrm>
          <a:prstGeom prst="rect">
            <a:avLst/>
          </a:prstGeom>
          <a:noFill/>
          <a:ln>
            <a:noFill/>
          </a:ln>
        </p:spPr>
        <p:txBody>
          <a:bodyPr anchorCtr="0" anchor="t" bIns="45700" lIns="91425" spcFirstLastPara="1" rIns="91425" wrap="square" tIns="45700">
            <a:noAutofit/>
          </a:bodyPr>
          <a:lstStyle>
            <a:lvl1pPr indent="-558800" lvl="0" marL="4572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1pPr>
            <a:lvl2pPr indent="-558800" lvl="1" marL="9144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2pPr>
            <a:lvl3pPr indent="-558800" lvl="2" marL="13716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3pPr>
            <a:lvl4pPr indent="-520700" lvl="3" marL="1828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4pPr>
            <a:lvl5pPr indent="-520700" lvl="4" marL="22860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5pPr>
            <a:lvl6pPr indent="-520700" lvl="5" marL="27432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6pPr>
            <a:lvl7pPr indent="-520700" lvl="6" marL="32004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7pPr>
            <a:lvl8pPr indent="-520700" lvl="7" marL="36576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8pPr>
            <a:lvl9pPr indent="-520700" lvl="8" marL="4114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0"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8"/>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23" name="Google Shape;23;p8"/>
          <p:cNvSpPr txBox="1"/>
          <p:nvPr>
            <p:ph idx="1" type="body"/>
          </p:nvPr>
        </p:nvSpPr>
        <p:spPr>
          <a:xfrm>
            <a:off x="2193927" y="8960472"/>
            <a:ext cx="19599275" cy="25346257"/>
          </a:xfrm>
          <a:prstGeom prst="rect">
            <a:avLst/>
          </a:prstGeom>
          <a:noFill/>
          <a:ln>
            <a:noFill/>
          </a:ln>
        </p:spPr>
        <p:txBody>
          <a:bodyPr anchorCtr="0" anchor="t" bIns="45700" lIns="91425" spcFirstLastPara="1" rIns="91425" wrap="square" tIns="45700">
            <a:noAutofit/>
          </a:bodyPr>
          <a:lstStyle>
            <a:lvl1pPr indent="-584200" lvl="0" marL="457200" marR="0" rtl="0" algn="l">
              <a:lnSpc>
                <a:spcPct val="100000"/>
              </a:lnSpc>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1pPr>
            <a:lvl2pPr indent="-533400" lvl="1" marL="9144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82600" lvl="2" marL="1371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3pPr>
            <a:lvl4pPr indent="-457200" lvl="3" marL="1828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5pPr>
            <a:lvl6pPr indent="-457200" lvl="5" marL="27432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6pPr>
            <a:lvl7pPr indent="-457200" lvl="6" marL="32004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7pPr>
            <a:lvl8pPr indent="-457200" lvl="7" marL="3657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8pPr>
            <a:lvl9pPr indent="-457200" lvl="8" marL="4114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9pPr>
          </a:lstStyle>
          <a:p/>
        </p:txBody>
      </p:sp>
      <p:sp>
        <p:nvSpPr>
          <p:cNvPr id="24" name="Google Shape;24;p8"/>
          <p:cNvSpPr txBox="1"/>
          <p:nvPr>
            <p:ph idx="2" type="body"/>
          </p:nvPr>
        </p:nvSpPr>
        <p:spPr>
          <a:xfrm>
            <a:off x="22098000" y="8960472"/>
            <a:ext cx="19599276" cy="25346257"/>
          </a:xfrm>
          <a:prstGeom prst="rect">
            <a:avLst/>
          </a:prstGeom>
          <a:noFill/>
          <a:ln>
            <a:noFill/>
          </a:ln>
        </p:spPr>
        <p:txBody>
          <a:bodyPr anchorCtr="0" anchor="t" bIns="45700" lIns="91425" spcFirstLastPara="1" rIns="91425" wrap="square" tIns="45700">
            <a:noAutofit/>
          </a:bodyPr>
          <a:lstStyle>
            <a:lvl1pPr indent="-584200" lvl="0" marL="457200" marR="0" rtl="0" algn="l">
              <a:lnSpc>
                <a:spcPct val="100000"/>
              </a:lnSpc>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1pPr>
            <a:lvl2pPr indent="-533400" lvl="1" marL="9144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82600" lvl="2" marL="1371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3pPr>
            <a:lvl4pPr indent="-457200" lvl="3" marL="1828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5pPr>
            <a:lvl6pPr indent="-457200" lvl="5" marL="27432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6pPr>
            <a:lvl7pPr indent="-457200" lvl="6" marL="32004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7pPr>
            <a:lvl8pPr indent="-457200" lvl="7" marL="3657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8pPr>
            <a:lvl9pPr indent="-457200" lvl="8" marL="4114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 name="Shape 25"/>
        <p:cNvGrpSpPr/>
        <p:nvPr/>
      </p:nvGrpSpPr>
      <p:grpSpPr>
        <a:xfrm>
          <a:off x="0" y="0"/>
          <a:ext cx="0" cy="0"/>
          <a:chOff x="0" y="0"/>
          <a:chExt cx="0" cy="0"/>
        </a:xfrm>
      </p:grpSpPr>
      <p:sp>
        <p:nvSpPr>
          <p:cNvPr id="26" name="Google Shape;26;p9"/>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27" name="Google Shape;27;p9"/>
          <p:cNvSpPr txBox="1"/>
          <p:nvPr>
            <p:ph idx="1" type="body"/>
          </p:nvPr>
        </p:nvSpPr>
        <p:spPr>
          <a:xfrm>
            <a:off x="2193926" y="8596198"/>
            <a:ext cx="19392900" cy="358418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960"/>
              </a:spcBef>
              <a:spcAft>
                <a:spcPts val="0"/>
              </a:spcAft>
              <a:buClr>
                <a:schemeClr val="dk1"/>
              </a:buClr>
              <a:buSzPts val="4800"/>
              <a:buFont typeface="Arial"/>
              <a:buNone/>
              <a:defRPr b="1" i="0" sz="4800" u="none" cap="none" strike="noStrike">
                <a:solidFill>
                  <a:schemeClr val="dk1"/>
                </a:solidFill>
                <a:latin typeface="Arial"/>
                <a:ea typeface="Arial"/>
                <a:cs typeface="Arial"/>
                <a:sym typeface="Arial"/>
              </a:defRPr>
            </a:lvl1pPr>
            <a:lvl2pPr indent="-228600" lvl="1" marL="914400" marR="0" rtl="0" algn="l">
              <a:lnSpc>
                <a:spcPct val="100000"/>
              </a:lnSpc>
              <a:spcBef>
                <a:spcPts val="8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2pPr>
            <a:lvl3pPr indent="-228600" lvl="2" marL="1371600" marR="0" rtl="0" algn="l">
              <a:lnSpc>
                <a:spcPct val="100000"/>
              </a:lnSpc>
              <a:spcBef>
                <a:spcPts val="72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3pPr>
            <a:lvl4pPr indent="-228600" lvl="3" marL="1828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4pPr>
            <a:lvl5pPr indent="-228600" lvl="4" marL="22860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5pPr>
            <a:lvl6pPr indent="-228600" lvl="5" marL="2743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6pPr>
            <a:lvl7pPr indent="-228600" lvl="6" marL="32004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7pPr>
            <a:lvl8pPr indent="-228600" lvl="7" marL="36576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8pPr>
            <a:lvl9pPr indent="-228600" lvl="8" marL="4114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9pPr>
          </a:lstStyle>
          <a:p/>
        </p:txBody>
      </p:sp>
      <p:sp>
        <p:nvSpPr>
          <p:cNvPr id="28" name="Google Shape;28;p9"/>
          <p:cNvSpPr txBox="1"/>
          <p:nvPr>
            <p:ph idx="2" type="body"/>
          </p:nvPr>
        </p:nvSpPr>
        <p:spPr>
          <a:xfrm>
            <a:off x="2193926" y="12180385"/>
            <a:ext cx="19392900" cy="22126342"/>
          </a:xfrm>
          <a:prstGeom prst="rect">
            <a:avLst/>
          </a:prstGeom>
          <a:noFill/>
          <a:ln>
            <a:noFill/>
          </a:ln>
        </p:spPr>
        <p:txBody>
          <a:bodyPr anchorCtr="0" anchor="t" bIns="45700" lIns="91425" spcFirstLastPara="1" rIns="91425" wrap="square" tIns="45700">
            <a:noAutofit/>
          </a:bodyPr>
          <a:lstStyle>
            <a:lvl1pPr indent="-533400" lvl="0" marL="4572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2pPr>
            <a:lvl3pPr indent="-457200" lvl="2" marL="1371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31800" lvl="3" marL="1828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4pPr>
            <a:lvl5pPr indent="-431800" lvl="4" marL="22860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5pPr>
            <a:lvl6pPr indent="-431800" lvl="5" marL="2743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6pPr>
            <a:lvl7pPr indent="-431800" lvl="6" marL="32004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7pPr>
            <a:lvl8pPr indent="-431800" lvl="7" marL="3657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8pPr>
            <a:lvl9pPr indent="-431800" lvl="8" marL="4114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9pPr>
          </a:lstStyle>
          <a:p/>
        </p:txBody>
      </p:sp>
      <p:sp>
        <p:nvSpPr>
          <p:cNvPr id="29" name="Google Shape;29;p9"/>
          <p:cNvSpPr txBox="1"/>
          <p:nvPr>
            <p:ph idx="3" type="body"/>
          </p:nvPr>
        </p:nvSpPr>
        <p:spPr>
          <a:xfrm>
            <a:off x="22294852" y="8596198"/>
            <a:ext cx="19402426" cy="358418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960"/>
              </a:spcBef>
              <a:spcAft>
                <a:spcPts val="0"/>
              </a:spcAft>
              <a:buClr>
                <a:schemeClr val="dk1"/>
              </a:buClr>
              <a:buSzPts val="4800"/>
              <a:buFont typeface="Arial"/>
              <a:buNone/>
              <a:defRPr b="1" i="0" sz="4800" u="none" cap="none" strike="noStrike">
                <a:solidFill>
                  <a:schemeClr val="dk1"/>
                </a:solidFill>
                <a:latin typeface="Arial"/>
                <a:ea typeface="Arial"/>
                <a:cs typeface="Arial"/>
                <a:sym typeface="Arial"/>
              </a:defRPr>
            </a:lvl1pPr>
            <a:lvl2pPr indent="-228600" lvl="1" marL="914400" marR="0" rtl="0" algn="l">
              <a:lnSpc>
                <a:spcPct val="100000"/>
              </a:lnSpc>
              <a:spcBef>
                <a:spcPts val="8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2pPr>
            <a:lvl3pPr indent="-228600" lvl="2" marL="1371600" marR="0" rtl="0" algn="l">
              <a:lnSpc>
                <a:spcPct val="100000"/>
              </a:lnSpc>
              <a:spcBef>
                <a:spcPts val="72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3pPr>
            <a:lvl4pPr indent="-228600" lvl="3" marL="1828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4pPr>
            <a:lvl5pPr indent="-228600" lvl="4" marL="22860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5pPr>
            <a:lvl6pPr indent="-228600" lvl="5" marL="2743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6pPr>
            <a:lvl7pPr indent="-228600" lvl="6" marL="32004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7pPr>
            <a:lvl8pPr indent="-228600" lvl="7" marL="36576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8pPr>
            <a:lvl9pPr indent="-228600" lvl="8" marL="4114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9pPr>
          </a:lstStyle>
          <a:p/>
        </p:txBody>
      </p:sp>
      <p:sp>
        <p:nvSpPr>
          <p:cNvPr id="30" name="Google Shape;30;p9"/>
          <p:cNvSpPr txBox="1"/>
          <p:nvPr>
            <p:ph idx="4" type="body"/>
          </p:nvPr>
        </p:nvSpPr>
        <p:spPr>
          <a:xfrm>
            <a:off x="22294852" y="12180385"/>
            <a:ext cx="19402426" cy="22126342"/>
          </a:xfrm>
          <a:prstGeom prst="rect">
            <a:avLst/>
          </a:prstGeom>
          <a:noFill/>
          <a:ln>
            <a:noFill/>
          </a:ln>
        </p:spPr>
        <p:txBody>
          <a:bodyPr anchorCtr="0" anchor="t" bIns="45700" lIns="91425" spcFirstLastPara="1" rIns="91425" wrap="square" tIns="45700">
            <a:noAutofit/>
          </a:bodyPr>
          <a:lstStyle>
            <a:lvl1pPr indent="-533400" lvl="0" marL="4572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2pPr>
            <a:lvl3pPr indent="-457200" lvl="2" marL="1371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31800" lvl="3" marL="1828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4pPr>
            <a:lvl5pPr indent="-431800" lvl="4" marL="22860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5pPr>
            <a:lvl6pPr indent="-431800" lvl="5" marL="2743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6pPr>
            <a:lvl7pPr indent="-431800" lvl="6" marL="32004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7pPr>
            <a:lvl8pPr indent="-431800" lvl="7" marL="3657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8pPr>
            <a:lvl9pPr indent="-431800" lvl="8" marL="4114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10"/>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3" name="Shape 33"/>
        <p:cNvGrpSpPr/>
        <p:nvPr/>
      </p:nvGrpSpPr>
      <p:grpSpPr>
        <a:xfrm>
          <a:off x="0" y="0"/>
          <a:ext cx="0" cy="0"/>
          <a:chOff x="0" y="0"/>
          <a:chExt cx="0" cy="0"/>
        </a:xfrm>
      </p:grpSpPr>
      <p:sp>
        <p:nvSpPr>
          <p:cNvPr id="34" name="Google Shape;34;p11"/>
          <p:cNvSpPr txBox="1"/>
          <p:nvPr>
            <p:ph type="title"/>
          </p:nvPr>
        </p:nvSpPr>
        <p:spPr>
          <a:xfrm>
            <a:off x="2193926" y="1528646"/>
            <a:ext cx="14439900" cy="650813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1" sz="4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35" name="Google Shape;35;p11"/>
          <p:cNvSpPr txBox="1"/>
          <p:nvPr>
            <p:ph idx="1" type="body"/>
          </p:nvPr>
        </p:nvSpPr>
        <p:spPr>
          <a:xfrm>
            <a:off x="17160877" y="1528648"/>
            <a:ext cx="24536399" cy="32778079"/>
          </a:xfrm>
          <a:prstGeom prst="rect">
            <a:avLst/>
          </a:prstGeom>
          <a:noFill/>
          <a:ln>
            <a:noFill/>
          </a:ln>
        </p:spPr>
        <p:txBody>
          <a:bodyPr anchorCtr="0" anchor="t" bIns="45700" lIns="91425" spcFirstLastPara="1" rIns="91425" wrap="square" tIns="45700">
            <a:noAutofit/>
          </a:bodyPr>
          <a:lstStyle>
            <a:lvl1pPr indent="-635000" lvl="0" marL="4572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Arial"/>
                <a:ea typeface="Arial"/>
                <a:cs typeface="Arial"/>
                <a:sym typeface="Arial"/>
              </a:defRPr>
            </a:lvl1pPr>
            <a:lvl2pPr indent="-584200" lvl="1" marL="914400" marR="0" rtl="0" algn="l">
              <a:lnSpc>
                <a:spcPct val="100000"/>
              </a:lnSpc>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2pPr>
            <a:lvl3pPr indent="-533400" lvl="2" marL="13716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3pPr>
            <a:lvl4pPr indent="-482600" lvl="3" marL="18288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4pPr>
            <a:lvl5pPr indent="-482600" lvl="4" marL="22860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5pPr>
            <a:lvl6pPr indent="-482600" lvl="5" marL="27432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6pPr>
            <a:lvl7pPr indent="-482600" lvl="6" marL="3200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7pPr>
            <a:lvl8pPr indent="-482600" lvl="7" marL="3657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8pPr>
            <a:lvl9pPr indent="-482600" lvl="8" marL="41148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9pPr>
          </a:lstStyle>
          <a:p/>
        </p:txBody>
      </p:sp>
      <p:sp>
        <p:nvSpPr>
          <p:cNvPr id="36" name="Google Shape;36;p11"/>
          <p:cNvSpPr txBox="1"/>
          <p:nvPr>
            <p:ph idx="2" type="body"/>
          </p:nvPr>
        </p:nvSpPr>
        <p:spPr>
          <a:xfrm>
            <a:off x="2193926" y="8036779"/>
            <a:ext cx="14439900" cy="262699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228600" lvl="5" marL="27432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indent="-228600" lvl="6" marL="32004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indent="-228600" lvl="7" marL="3657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indent="-228600" lvl="8" marL="4114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7" name="Shape 37"/>
        <p:cNvGrpSpPr/>
        <p:nvPr/>
      </p:nvGrpSpPr>
      <p:grpSpPr>
        <a:xfrm>
          <a:off x="0" y="0"/>
          <a:ext cx="0" cy="0"/>
          <a:chOff x="0" y="0"/>
          <a:chExt cx="0" cy="0"/>
        </a:xfrm>
      </p:grpSpPr>
      <p:sp>
        <p:nvSpPr>
          <p:cNvPr id="38" name="Google Shape;38;p12"/>
          <p:cNvSpPr txBox="1"/>
          <p:nvPr>
            <p:ph type="title"/>
          </p:nvPr>
        </p:nvSpPr>
        <p:spPr>
          <a:xfrm>
            <a:off x="8604251" y="26884663"/>
            <a:ext cx="26333450" cy="3171129"/>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1" sz="4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39" name="Google Shape;39;p12"/>
          <p:cNvSpPr/>
          <p:nvPr>
            <p:ph idx="2" type="pic"/>
          </p:nvPr>
        </p:nvSpPr>
        <p:spPr>
          <a:xfrm>
            <a:off x="8604251" y="3431325"/>
            <a:ext cx="26333450" cy="23043529"/>
          </a:xfrm>
          <a:prstGeom prst="rect">
            <a:avLst/>
          </a:prstGeom>
          <a:noFill/>
          <a:ln>
            <a:noFill/>
          </a:ln>
        </p:spPr>
      </p:sp>
      <p:sp>
        <p:nvSpPr>
          <p:cNvPr id="40" name="Google Shape;40;p12"/>
          <p:cNvSpPr txBox="1"/>
          <p:nvPr>
            <p:ph idx="1" type="body"/>
          </p:nvPr>
        </p:nvSpPr>
        <p:spPr>
          <a:xfrm>
            <a:off x="8604251" y="30055791"/>
            <a:ext cx="26333450" cy="45078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228600" lvl="5" marL="27432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indent="-228600" lvl="6" marL="32004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indent="-228600" lvl="7" marL="3657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indent="-228600" lvl="8" marL="4114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Arial"/>
              <a:ea typeface="Arial"/>
              <a:cs typeface="Arial"/>
              <a:sym typeface="Arial"/>
            </a:endParaRPr>
          </a:p>
        </p:txBody>
      </p:sp>
      <p:pic>
        <p:nvPicPr>
          <p:cNvPr id="12" name="Google Shape;12;p3"/>
          <p:cNvPicPr preferRelativeResize="0"/>
          <p:nvPr/>
        </p:nvPicPr>
        <p:blipFill rotWithShape="1">
          <a:blip r:embed="rId1">
            <a:alphaModFix/>
          </a:blip>
          <a:srcRect b="0" l="0" r="0" t="0"/>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cap="flat" cmpd="sng" w="317500">
            <a:solidFill>
              <a:srgbClr val="B5AF67"/>
            </a:solidFill>
            <a:prstDash val="solid"/>
            <a:round/>
            <a:headEnd len="sm" w="sm" type="none"/>
            <a:tailEnd len="sm" w="sm" type="none"/>
          </a:ln>
        </p:spPr>
      </p:cxnSp>
      <p:cxnSp>
        <p:nvCxnSpPr>
          <p:cNvPr id="14" name="Google Shape;14;p3"/>
          <p:cNvCxnSpPr/>
          <p:nvPr/>
        </p:nvCxnSpPr>
        <p:spPr>
          <a:xfrm>
            <a:off x="-48126" y="38351831"/>
            <a:ext cx="43946946" cy="52968"/>
          </a:xfrm>
          <a:prstGeom prst="straightConnector1">
            <a:avLst/>
          </a:prstGeom>
          <a:noFill/>
          <a:ln cap="flat" cmpd="sng" w="381000">
            <a:solidFill>
              <a:srgbClr val="B5AF67"/>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9.png"/><Relationship Id="rId12"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8.png"/><Relationship Id="rId9" Type="http://schemas.openxmlformats.org/officeDocument/2006/relationships/image" Target="../media/image7.png"/><Relationship Id="rId5" Type="http://schemas.openxmlformats.org/officeDocument/2006/relationships/hyperlink" Target="https://doi.org/10.1016/j.biocon.2014.11.019" TargetMode="External"/><Relationship Id="rId6" Type="http://schemas.openxmlformats.org/officeDocument/2006/relationships/image" Target="../media/image4.jpg"/><Relationship Id="rId7" Type="http://schemas.openxmlformats.org/officeDocument/2006/relationships/image" Target="../media/image10.jp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1"/>
          <p:cNvSpPr txBox="1"/>
          <p:nvPr/>
        </p:nvSpPr>
        <p:spPr>
          <a:xfrm>
            <a:off x="8667450" y="1410550"/>
            <a:ext cx="28996200" cy="4400400"/>
          </a:xfrm>
          <a:prstGeom prst="rect">
            <a:avLst/>
          </a:prstGeom>
          <a:noFill/>
          <a:ln>
            <a:noFill/>
          </a:ln>
        </p:spPr>
        <p:txBody>
          <a:bodyPr anchorCtr="0" anchor="t" bIns="44825" lIns="89675" spcFirstLastPara="1" rIns="89675" wrap="square" tIns="44825">
            <a:spAutoFit/>
          </a:bodyPr>
          <a:lstStyle/>
          <a:p>
            <a:pPr indent="0" lvl="0" marL="0" marR="0" rtl="0" algn="ctr">
              <a:lnSpc>
                <a:spcPct val="100000"/>
              </a:lnSpc>
              <a:spcBef>
                <a:spcPts val="0"/>
              </a:spcBef>
              <a:spcAft>
                <a:spcPts val="0"/>
              </a:spcAft>
              <a:buClr>
                <a:srgbClr val="000000"/>
              </a:buClr>
              <a:buSzPts val="8000"/>
              <a:buFont typeface="Arial"/>
              <a:buNone/>
            </a:pPr>
            <a:r>
              <a:rPr b="1" lang="en-US" sz="8000">
                <a:solidFill>
                  <a:schemeClr val="dk1"/>
                </a:solidFill>
                <a:latin typeface="Calibri"/>
                <a:ea typeface="Calibri"/>
                <a:cs typeface="Calibri"/>
                <a:sym typeface="Calibri"/>
              </a:rPr>
              <a:t>Procedures for Detecting and Quantifying Diamondback Terrapin (Malaclemys terrapin) eDNA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600"/>
              <a:buFont typeface="Arial"/>
              <a:buNone/>
            </a:pPr>
            <a:r>
              <a:rPr b="1" lang="en-US" sz="6600">
                <a:solidFill>
                  <a:schemeClr val="dk1"/>
                </a:solidFill>
                <a:latin typeface="Calibri"/>
                <a:ea typeface="Calibri"/>
                <a:cs typeface="Calibri"/>
                <a:sym typeface="Calibri"/>
              </a:rPr>
              <a:t>Gabriella Hammer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chemeClr val="dk1"/>
                </a:solidFill>
                <a:latin typeface="Calibri"/>
                <a:ea typeface="Calibri"/>
                <a:cs typeface="Calibri"/>
                <a:sym typeface="Calibri"/>
              </a:rPr>
              <a:t>Faculty Advisors: </a:t>
            </a:r>
            <a:r>
              <a:rPr b="1" lang="en-US" sz="5400">
                <a:solidFill>
                  <a:schemeClr val="dk1"/>
                </a:solidFill>
                <a:latin typeface="Calibri"/>
                <a:ea typeface="Calibri"/>
                <a:cs typeface="Calibri"/>
                <a:sym typeface="Calibri"/>
              </a:rPr>
              <a:t>Dr. Jeff A Eble, Dr. Toby Daly-Engel</a:t>
            </a:r>
            <a:r>
              <a:rPr b="1" i="0" lang="en-US" sz="5400" u="none" cap="none" strike="noStrike">
                <a:solidFill>
                  <a:schemeClr val="dk1"/>
                </a:solidFill>
                <a:latin typeface="Calibri"/>
                <a:ea typeface="Calibri"/>
                <a:cs typeface="Calibri"/>
                <a:sym typeface="Calibri"/>
              </a:rPr>
              <a:t>, Dept. of </a:t>
            </a:r>
            <a:r>
              <a:rPr b="1" lang="en-US" sz="5400">
                <a:solidFill>
                  <a:schemeClr val="dk1"/>
                </a:solidFill>
                <a:latin typeface="Calibri"/>
                <a:ea typeface="Calibri"/>
                <a:cs typeface="Calibri"/>
                <a:sym typeface="Calibri"/>
              </a:rPr>
              <a:t>OEMS</a:t>
            </a:r>
            <a:r>
              <a:rPr b="1" i="0" lang="en-US" sz="5400" u="none" cap="none" strike="noStrike">
                <a:solidFill>
                  <a:schemeClr val="dk1"/>
                </a:solidFill>
                <a:latin typeface="Calibri"/>
                <a:ea typeface="Calibri"/>
                <a:cs typeface="Calibri"/>
                <a:sym typeface="Calibri"/>
              </a:rPr>
              <a:t>, Florida Institute of Technology</a:t>
            </a:r>
            <a:endParaRPr b="1" i="0" sz="4800" u="none" cap="none" strike="noStrike">
              <a:solidFill>
                <a:schemeClr val="dk1"/>
              </a:solidFill>
              <a:latin typeface="Calibri"/>
              <a:ea typeface="Calibri"/>
              <a:cs typeface="Calibri"/>
              <a:sym typeface="Calibri"/>
            </a:endParaRPr>
          </a:p>
        </p:txBody>
      </p:sp>
      <p:sp>
        <p:nvSpPr>
          <p:cNvPr id="51" name="Google Shape;51;p1"/>
          <p:cNvSpPr txBox="1"/>
          <p:nvPr/>
        </p:nvSpPr>
        <p:spPr>
          <a:xfrm>
            <a:off x="8086727" y="7273927"/>
            <a:ext cx="184731" cy="169277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Calibri"/>
              <a:ea typeface="Calibri"/>
              <a:cs typeface="Calibri"/>
              <a:sym typeface="Calibri"/>
            </a:endParaRPr>
          </a:p>
        </p:txBody>
      </p:sp>
      <p:sp>
        <p:nvSpPr>
          <p:cNvPr id="52" name="Google Shape;52;p1"/>
          <p:cNvSpPr txBox="1"/>
          <p:nvPr/>
        </p:nvSpPr>
        <p:spPr>
          <a:xfrm>
            <a:off x="1017950" y="7121525"/>
            <a:ext cx="12649200" cy="27444600"/>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0"/>
              <a:buFont typeface="Arial"/>
              <a:buNone/>
            </a:pPr>
            <a:r>
              <a:rPr b="1" lang="en-US" sz="5500" u="sng">
                <a:solidFill>
                  <a:srgbClr val="760000"/>
                </a:solidFill>
                <a:latin typeface="Calibri"/>
                <a:ea typeface="Calibri"/>
                <a:cs typeface="Calibri"/>
                <a:sym typeface="Calibri"/>
              </a:rPr>
              <a:t>Introduction</a:t>
            </a:r>
            <a:endParaRPr b="0" i="0" sz="100" u="sng" cap="none" strike="noStrike">
              <a:solidFill>
                <a:srgbClr val="000000"/>
              </a:solidFill>
              <a:latin typeface="Arial"/>
              <a:ea typeface="Arial"/>
              <a:cs typeface="Arial"/>
              <a:sym typeface="Arial"/>
            </a:endParaRPr>
          </a:p>
          <a:p>
            <a:pPr indent="457200" lvl="0" marL="0" marR="0" rtl="0" algn="l">
              <a:lnSpc>
                <a:spcPct val="100000"/>
              </a:lnSpc>
              <a:spcBef>
                <a:spcPts val="0"/>
              </a:spcBef>
              <a:spcAft>
                <a:spcPts val="0"/>
              </a:spcAft>
              <a:buClr>
                <a:schemeClr val="dk1"/>
              </a:buClr>
              <a:buSzPts val="1100"/>
              <a:buFont typeface="Arial"/>
              <a:buNone/>
            </a:pPr>
            <a:r>
              <a:rPr lang="en-US" sz="4800">
                <a:solidFill>
                  <a:schemeClr val="dk1"/>
                </a:solidFill>
                <a:latin typeface="Calibri"/>
                <a:ea typeface="Calibri"/>
                <a:cs typeface="Calibri"/>
                <a:sym typeface="Calibri"/>
              </a:rPr>
              <a:t>The Diamondback Terrapin (</a:t>
            </a:r>
            <a:r>
              <a:rPr i="1" lang="en-US" sz="4800">
                <a:solidFill>
                  <a:schemeClr val="dk1"/>
                </a:solidFill>
                <a:latin typeface="Calibri"/>
                <a:ea typeface="Calibri"/>
                <a:cs typeface="Calibri"/>
                <a:sym typeface="Calibri"/>
              </a:rPr>
              <a:t>Malaclemys terrapin</a:t>
            </a:r>
            <a:r>
              <a:rPr lang="en-US" sz="4800">
                <a:solidFill>
                  <a:schemeClr val="dk1"/>
                </a:solidFill>
                <a:latin typeface="Calibri"/>
                <a:ea typeface="Calibri"/>
                <a:cs typeface="Calibri"/>
                <a:sym typeface="Calibri"/>
              </a:rPr>
              <a:t>) is a brackish water turtle native to the east and Gulf coasts of the United States¹. Currently, the Diamondback Terrapin is listed as a Species of Special Concern in the US, and is a protected species in Florida². Historically, protected species are monitored using direct observation, which is labor-intensive and requires on-site taxonomic expertise, limiting data availability for conservation resource managers³. </a:t>
            </a:r>
            <a:endParaRPr sz="4800">
              <a:solidFill>
                <a:schemeClr val="dk1"/>
              </a:solidFill>
              <a:latin typeface="Calibri"/>
              <a:ea typeface="Calibri"/>
              <a:cs typeface="Calibri"/>
              <a:sym typeface="Calibri"/>
            </a:endParaRPr>
          </a:p>
          <a:p>
            <a:pPr indent="457200" lvl="0" marL="0" marR="0" rtl="0" algn="l">
              <a:lnSpc>
                <a:spcPct val="100000"/>
              </a:lnSpc>
              <a:spcBef>
                <a:spcPts val="0"/>
              </a:spcBef>
              <a:spcAft>
                <a:spcPts val="0"/>
              </a:spcAft>
              <a:buClr>
                <a:schemeClr val="dk1"/>
              </a:buClr>
              <a:buSzPts val="1100"/>
              <a:buFont typeface="Arial"/>
              <a:buNone/>
            </a:pPr>
            <a:r>
              <a:rPr lang="en-US" sz="4800">
                <a:solidFill>
                  <a:schemeClr val="dk1"/>
                </a:solidFill>
                <a:latin typeface="Calibri"/>
                <a:ea typeface="Calibri"/>
                <a:cs typeface="Calibri"/>
                <a:sym typeface="Calibri"/>
              </a:rPr>
              <a:t>This study aims to complement ongoing terrapin monitoring with an efficient and accurate detection method utilizing environmental DNA (eDNA). eDNA techniques rely on the capture and identification of DNA passively shed into the environment in the form of skin cells, scales, gametes and metabolic waste⁴. Many single-species protocols are dedicated solely to the detection of a species⁴. The goal of the developed protocol is to detect and quantify Diamondback Terrapin DNA from </a:t>
            </a:r>
            <a:r>
              <a:rPr lang="en-US" sz="4800">
                <a:solidFill>
                  <a:schemeClr val="dk1"/>
                </a:solidFill>
                <a:latin typeface="Calibri"/>
                <a:ea typeface="Calibri"/>
                <a:cs typeface="Calibri"/>
                <a:sym typeface="Calibri"/>
              </a:rPr>
              <a:t>water</a:t>
            </a:r>
            <a:r>
              <a:rPr lang="en-US" sz="4800">
                <a:solidFill>
                  <a:schemeClr val="dk1"/>
                </a:solidFill>
                <a:latin typeface="Calibri"/>
                <a:ea typeface="Calibri"/>
                <a:cs typeface="Calibri"/>
                <a:sym typeface="Calibri"/>
              </a:rPr>
              <a:t> samples collected from the Indian River Lagoon.</a:t>
            </a:r>
            <a:endParaRPr sz="4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0" lvl="0" marL="0" rtl="0" algn="ctr">
              <a:spcBef>
                <a:spcPts val="0"/>
              </a:spcBef>
              <a:spcAft>
                <a:spcPts val="0"/>
              </a:spcAft>
              <a:buNone/>
            </a:pPr>
            <a:r>
              <a:t/>
            </a:r>
            <a:endParaRPr sz="28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457200" lvl="0" marL="0" marR="0" rtl="0" algn="l">
              <a:lnSpc>
                <a:spcPct val="100000"/>
              </a:lnSpc>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457200" lvl="0" marL="0" marR="0" rtl="0" algn="l">
              <a:lnSpc>
                <a:spcPct val="100000"/>
              </a:lnSpc>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457200" lvl="0" marL="0" marR="0" rtl="0" algn="l">
              <a:lnSpc>
                <a:spcPct val="100000"/>
              </a:lnSpc>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457200" lvl="0" marL="0" marR="0" rtl="0" algn="l">
              <a:lnSpc>
                <a:spcPct val="100000"/>
              </a:lnSpc>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457200" lvl="0" marL="0" marR="0" rtl="0" algn="l">
              <a:lnSpc>
                <a:spcPct val="100000"/>
              </a:lnSpc>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457200" lvl="0" marL="0" marR="0" rtl="0" algn="l">
              <a:lnSpc>
                <a:spcPct val="100000"/>
              </a:lnSpc>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600"/>
              <a:buFont typeface="Arial"/>
              <a:buNone/>
            </a:pPr>
            <a:r>
              <a:t/>
            </a:r>
            <a:endParaRPr b="0" i="0" sz="1400" u="sng" cap="none" strike="noStrike">
              <a:solidFill>
                <a:srgbClr val="000000"/>
              </a:solidFill>
              <a:latin typeface="Arial"/>
              <a:ea typeface="Arial"/>
              <a:cs typeface="Arial"/>
              <a:sym typeface="Arial"/>
            </a:endParaRPr>
          </a:p>
        </p:txBody>
      </p:sp>
      <p:pic>
        <p:nvPicPr>
          <p:cNvPr descr="Image result for turtle silhouette" id="53" name="Google Shape;53;p1"/>
          <p:cNvPicPr preferRelativeResize="0"/>
          <p:nvPr/>
        </p:nvPicPr>
        <p:blipFill rotWithShape="1">
          <a:blip r:embed="rId3">
            <a:alphaModFix/>
          </a:blip>
          <a:srcRect b="10120" l="0" r="0" t="0"/>
          <a:stretch/>
        </p:blipFill>
        <p:spPr>
          <a:xfrm>
            <a:off x="39400966" y="9"/>
            <a:ext cx="1828800" cy="1828800"/>
          </a:xfrm>
          <a:prstGeom prst="rect">
            <a:avLst/>
          </a:prstGeom>
          <a:noFill/>
          <a:ln>
            <a:noFill/>
          </a:ln>
        </p:spPr>
      </p:pic>
      <p:pic>
        <p:nvPicPr>
          <p:cNvPr id="54" name="Google Shape;54;p1"/>
          <p:cNvPicPr preferRelativeResize="0"/>
          <p:nvPr/>
        </p:nvPicPr>
        <p:blipFill rotWithShape="1">
          <a:blip r:embed="rId4">
            <a:alphaModFix/>
          </a:blip>
          <a:srcRect b="0" l="0" r="0" t="0"/>
          <a:stretch/>
        </p:blipFill>
        <p:spPr>
          <a:xfrm>
            <a:off x="41229775" y="-12"/>
            <a:ext cx="2661425" cy="1828800"/>
          </a:xfrm>
          <a:prstGeom prst="rect">
            <a:avLst/>
          </a:prstGeom>
          <a:noFill/>
          <a:ln>
            <a:noFill/>
          </a:ln>
        </p:spPr>
      </p:pic>
      <p:sp>
        <p:nvSpPr>
          <p:cNvPr id="55" name="Google Shape;55;p1"/>
          <p:cNvSpPr txBox="1"/>
          <p:nvPr/>
        </p:nvSpPr>
        <p:spPr>
          <a:xfrm>
            <a:off x="14088475" y="7121525"/>
            <a:ext cx="12819600" cy="30492300"/>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0"/>
              <a:buFont typeface="Arial"/>
              <a:buNone/>
            </a:pPr>
            <a:r>
              <a:rPr b="1" lang="en-US" sz="5500" u="sng">
                <a:solidFill>
                  <a:srgbClr val="760000"/>
                </a:solidFill>
                <a:latin typeface="Calibri"/>
                <a:ea typeface="Calibri"/>
                <a:cs typeface="Calibri"/>
                <a:sym typeface="Calibri"/>
              </a:rPr>
              <a:t>Methods</a:t>
            </a:r>
            <a:endParaRPr b="1" sz="4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lang="en-US" sz="4800">
                <a:solidFill>
                  <a:schemeClr val="dk1"/>
                </a:solidFill>
                <a:latin typeface="Calibri"/>
                <a:ea typeface="Calibri"/>
                <a:cs typeface="Calibri"/>
                <a:sym typeface="Calibri"/>
              </a:rPr>
              <a:t>Primer and Probe Specificity</a:t>
            </a:r>
            <a:endParaRPr b="1" sz="4800">
              <a:solidFill>
                <a:schemeClr val="dk1"/>
              </a:solidFill>
              <a:latin typeface="Calibri"/>
              <a:ea typeface="Calibri"/>
              <a:cs typeface="Calibri"/>
              <a:sym typeface="Calibri"/>
            </a:endParaRPr>
          </a:p>
          <a:p>
            <a:pPr indent="457200" lvl="0" marL="0" marR="0" rtl="0" algn="l">
              <a:lnSpc>
                <a:spcPct val="100000"/>
              </a:lnSpc>
              <a:spcBef>
                <a:spcPts val="0"/>
              </a:spcBef>
              <a:spcAft>
                <a:spcPts val="0"/>
              </a:spcAft>
              <a:buClr>
                <a:schemeClr val="dk1"/>
              </a:buClr>
              <a:buSzPts val="1100"/>
              <a:buFont typeface="Arial"/>
              <a:buNone/>
            </a:pPr>
            <a:r>
              <a:rPr lang="en-US" sz="4800">
                <a:solidFill>
                  <a:schemeClr val="dk1"/>
                </a:solidFill>
                <a:latin typeface="Calibri"/>
                <a:ea typeface="Calibri"/>
                <a:cs typeface="Calibri"/>
                <a:sym typeface="Calibri"/>
              </a:rPr>
              <a:t>Primers were designed using the Geneious Prime software and ND6 mt gene data from NCBI. Diamondback Terrapin DNA was extracted from tissue samples with an E.Z.N.A.® Tissue DNA Kit. Primer binding to terrapin DNA was confirmed using PCR under optimized conditions and gel electrophoresis. This process was repeated for testing on non-target turtle species (Fig. 2). </a:t>
            </a:r>
            <a:endParaRPr sz="4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lang="en-US" sz="4800">
                <a:solidFill>
                  <a:schemeClr val="dk1"/>
                </a:solidFill>
                <a:latin typeface="Calibri"/>
                <a:ea typeface="Calibri"/>
                <a:cs typeface="Calibri"/>
                <a:sym typeface="Calibri"/>
              </a:rPr>
              <a:t>DNA Quantification</a:t>
            </a:r>
            <a:r>
              <a:rPr lang="en-US" sz="4800">
                <a:solidFill>
                  <a:schemeClr val="dk1"/>
                </a:solidFill>
                <a:latin typeface="Calibri"/>
                <a:ea typeface="Calibri"/>
                <a:cs typeface="Calibri"/>
                <a:sym typeface="Calibri"/>
              </a:rPr>
              <a:t> </a:t>
            </a:r>
            <a:endParaRPr b="1" sz="4800">
              <a:solidFill>
                <a:schemeClr val="dk1"/>
              </a:solidFill>
              <a:latin typeface="Calibri"/>
              <a:ea typeface="Calibri"/>
              <a:cs typeface="Calibri"/>
              <a:sym typeface="Calibri"/>
            </a:endParaRPr>
          </a:p>
          <a:p>
            <a:pPr indent="457200" lvl="0" marL="0" marR="0" rtl="0" algn="l">
              <a:lnSpc>
                <a:spcPct val="100000"/>
              </a:lnSpc>
              <a:spcBef>
                <a:spcPts val="0"/>
              </a:spcBef>
              <a:spcAft>
                <a:spcPts val="0"/>
              </a:spcAft>
              <a:buClr>
                <a:schemeClr val="dk1"/>
              </a:buClr>
              <a:buSzPts val="1100"/>
              <a:buFont typeface="Arial"/>
              <a:buNone/>
            </a:pPr>
            <a:r>
              <a:rPr lang="en-US" sz="4800">
                <a:solidFill>
                  <a:schemeClr val="dk1"/>
                </a:solidFill>
                <a:latin typeface="Calibri"/>
                <a:ea typeface="Calibri"/>
                <a:cs typeface="Calibri"/>
                <a:sym typeface="Calibri"/>
              </a:rPr>
              <a:t>A SYBR Green qPCR protocol measured fluorescence as DNA amplified. Standard curves were developed using serial dilutions of synthetic ND6 sequence (Fig. 3). Amplification of eDNA samples was compared to the standard curves for quantification.</a:t>
            </a:r>
            <a:endParaRPr sz="4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4800">
                <a:solidFill>
                  <a:schemeClr val="dk1"/>
                </a:solidFill>
                <a:latin typeface="Calibri"/>
                <a:ea typeface="Calibri"/>
                <a:cs typeface="Calibri"/>
                <a:sym typeface="Calibri"/>
              </a:rPr>
              <a:t>Environmental Sample Collection</a:t>
            </a:r>
            <a:endParaRPr b="1" sz="4800">
              <a:solidFill>
                <a:schemeClr val="dk1"/>
              </a:solidFill>
              <a:latin typeface="Calibri"/>
              <a:ea typeface="Calibri"/>
              <a:cs typeface="Calibri"/>
              <a:sym typeface="Calibri"/>
            </a:endParaRPr>
          </a:p>
          <a:p>
            <a:pPr indent="457200" lvl="0" marL="0" rtl="0" algn="l">
              <a:spcBef>
                <a:spcPts val="0"/>
              </a:spcBef>
              <a:spcAft>
                <a:spcPts val="0"/>
              </a:spcAft>
              <a:buClr>
                <a:schemeClr val="dk1"/>
              </a:buClr>
              <a:buSzPts val="1100"/>
              <a:buFont typeface="Arial"/>
              <a:buNone/>
            </a:pPr>
            <a:r>
              <a:rPr lang="en-US" sz="4800">
                <a:solidFill>
                  <a:schemeClr val="dk1"/>
                </a:solidFill>
                <a:latin typeface="Calibri"/>
                <a:ea typeface="Calibri"/>
                <a:cs typeface="Calibri"/>
                <a:sym typeface="Calibri"/>
              </a:rPr>
              <a:t>8 oz water samples were collected from the Indian River Lagoon, FL at various locations. Vacuum filtration with a cellulose filter isolated DNA from the samples. DNA was extracted from filters using an E.Z.N.A.® Tissue DNA Kit.</a:t>
            </a:r>
            <a:endParaRPr sz="4800">
              <a:solidFill>
                <a:schemeClr val="dk1"/>
              </a:solidFill>
              <a:latin typeface="Calibri"/>
              <a:ea typeface="Calibri"/>
              <a:cs typeface="Calibri"/>
              <a:sym typeface="Calibri"/>
            </a:endParaRPr>
          </a:p>
          <a:p>
            <a:pPr indent="457200" lvl="0" marL="0" rtl="0" algn="l">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457200" lvl="0" marL="0" rtl="0" algn="l">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457200" lvl="0" marL="0" rtl="0" algn="l">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457200" lvl="0" marL="0" rtl="0" algn="l">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457200" lvl="0" marL="0" rtl="0" algn="l">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457200" lvl="0" marL="0" rtl="0" algn="l">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457200" lvl="0" marL="0" rtl="0" algn="l">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457200" lvl="0" marL="0" rtl="0" algn="l">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457200" lvl="0" marL="0" rtl="0" algn="l">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457200" lvl="0" marL="0" rtl="0" algn="l">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457200" lvl="0" marL="0" rtl="0" algn="l">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457200" lvl="0" marL="0" rtl="0" algn="l">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457200" lvl="0" marL="0" rtl="0" algn="l">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457200" lvl="0" marL="0" rtl="0" algn="l">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457200" lvl="0" marL="0" rtl="0" algn="l">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457200" lvl="0" marL="0" rtl="0" algn="l">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p:txBody>
      </p:sp>
      <p:sp>
        <p:nvSpPr>
          <p:cNvPr id="56" name="Google Shape;56;p1"/>
          <p:cNvSpPr txBox="1"/>
          <p:nvPr/>
        </p:nvSpPr>
        <p:spPr>
          <a:xfrm>
            <a:off x="27329425" y="7121525"/>
            <a:ext cx="15398400" cy="15192300"/>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0"/>
              <a:buFont typeface="Arial"/>
              <a:buNone/>
            </a:pPr>
            <a:r>
              <a:rPr b="1" lang="en-US" sz="5500" u="sng">
                <a:solidFill>
                  <a:srgbClr val="760000"/>
                </a:solidFill>
                <a:latin typeface="Calibri"/>
                <a:ea typeface="Calibri"/>
                <a:cs typeface="Calibri"/>
                <a:sym typeface="Calibri"/>
              </a:rPr>
              <a:t>Results</a:t>
            </a:r>
            <a:endParaRPr sz="100" u="sng"/>
          </a:p>
          <a:p>
            <a:pPr indent="457200" lvl="0" marL="0" marR="0" rtl="0" algn="l">
              <a:lnSpc>
                <a:spcPct val="100000"/>
              </a:lnSpc>
              <a:spcBef>
                <a:spcPts val="0"/>
              </a:spcBef>
              <a:spcAft>
                <a:spcPts val="0"/>
              </a:spcAft>
              <a:buClr>
                <a:srgbClr val="000000"/>
              </a:buClr>
              <a:buSzPts val="7000"/>
              <a:buFont typeface="Arial"/>
              <a:buNone/>
            </a:pPr>
            <a:r>
              <a:rPr lang="en-US" sz="4800">
                <a:solidFill>
                  <a:schemeClr val="dk1"/>
                </a:solidFill>
                <a:latin typeface="Calibri"/>
                <a:ea typeface="Calibri"/>
                <a:cs typeface="Calibri"/>
                <a:sym typeface="Calibri"/>
              </a:rPr>
              <a:t>The ND6 primers were shown to be species specific. All DNA dilutions were detectable, but primer dimerization is inversely related to DNA concentration.</a:t>
            </a:r>
            <a:endParaRPr sz="47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sz="4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sz="4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sz="4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sz="4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sz="4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sz="4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sz="4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sz="4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sz="4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sz="4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sz="4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sz="4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sz="4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sz="4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sz="4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sz="4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1400" u="sng" cap="none" strike="noStrike">
              <a:solidFill>
                <a:srgbClr val="000000"/>
              </a:solidFill>
              <a:latin typeface="Arial"/>
              <a:ea typeface="Arial"/>
              <a:cs typeface="Arial"/>
              <a:sym typeface="Arial"/>
            </a:endParaRPr>
          </a:p>
        </p:txBody>
      </p:sp>
      <p:sp>
        <p:nvSpPr>
          <p:cNvPr id="57" name="Google Shape;57;p1"/>
          <p:cNvSpPr txBox="1"/>
          <p:nvPr/>
        </p:nvSpPr>
        <p:spPr>
          <a:xfrm>
            <a:off x="27329400" y="22533113"/>
            <a:ext cx="15398400" cy="9066000"/>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0"/>
              <a:buFont typeface="Arial"/>
              <a:buNone/>
            </a:pPr>
            <a:r>
              <a:rPr b="1" lang="en-US" sz="5500" u="sng">
                <a:solidFill>
                  <a:srgbClr val="760000"/>
                </a:solidFill>
                <a:latin typeface="Calibri"/>
                <a:ea typeface="Calibri"/>
                <a:cs typeface="Calibri"/>
                <a:sym typeface="Calibri"/>
              </a:rPr>
              <a:t>Discussion</a:t>
            </a:r>
            <a:endParaRPr sz="200" u="sng"/>
          </a:p>
          <a:p>
            <a:pPr indent="457200" lvl="0" marL="0" marR="0" rtl="0" algn="l">
              <a:lnSpc>
                <a:spcPct val="100000"/>
              </a:lnSpc>
              <a:spcBef>
                <a:spcPts val="0"/>
              </a:spcBef>
              <a:spcAft>
                <a:spcPts val="0"/>
              </a:spcAft>
              <a:buClr>
                <a:srgbClr val="000000"/>
              </a:buClr>
              <a:buSzPts val="7000"/>
              <a:buFont typeface="Arial"/>
              <a:buNone/>
            </a:pPr>
            <a:r>
              <a:rPr lang="en-US" sz="4800">
                <a:solidFill>
                  <a:schemeClr val="dk1"/>
                </a:solidFill>
                <a:latin typeface="Calibri"/>
                <a:ea typeface="Calibri"/>
                <a:cs typeface="Calibri"/>
                <a:sym typeface="Calibri"/>
              </a:rPr>
              <a:t>This experiment was successful in the development of a species-specific eDNA protocol for detection. Presence of Diamondback Terrapins can be determined using ND6 primers. Quantitative data was offset by primer dimerization, which showed variable false-positive results in negative controls.</a:t>
            </a:r>
            <a:endParaRPr sz="4800">
              <a:solidFill>
                <a:schemeClr val="dk1"/>
              </a:solidFill>
              <a:latin typeface="Calibri"/>
              <a:ea typeface="Calibri"/>
              <a:cs typeface="Calibri"/>
              <a:sym typeface="Calibri"/>
            </a:endParaRPr>
          </a:p>
          <a:p>
            <a:pPr indent="457200" lvl="0" marL="0" marR="0" rtl="0" algn="l">
              <a:lnSpc>
                <a:spcPct val="100000"/>
              </a:lnSpc>
              <a:spcBef>
                <a:spcPts val="0"/>
              </a:spcBef>
              <a:spcAft>
                <a:spcPts val="0"/>
              </a:spcAft>
              <a:buClr>
                <a:srgbClr val="000000"/>
              </a:buClr>
              <a:buSzPts val="7000"/>
              <a:buFont typeface="Arial"/>
              <a:buNone/>
            </a:pPr>
            <a:r>
              <a:rPr lang="en-US" sz="4800">
                <a:solidFill>
                  <a:schemeClr val="dk1"/>
                </a:solidFill>
                <a:latin typeface="Calibri"/>
                <a:ea typeface="Calibri"/>
                <a:cs typeface="Calibri"/>
                <a:sym typeface="Calibri"/>
              </a:rPr>
              <a:t>Ongoing experiments in the lab utilize a TaqMan probe to quantify amplified DNA and eliminate fluorescent readings from primer dimer. The probe contains its own fluorescent tag, and so fluorescence will only be detected following the polymerization of the target sequence.</a:t>
            </a:r>
            <a:endParaRPr b="0" i="0" sz="1300" u="sng" cap="none" strike="noStrike">
              <a:solidFill>
                <a:srgbClr val="000000"/>
              </a:solidFill>
              <a:latin typeface="Arial"/>
              <a:ea typeface="Arial"/>
              <a:cs typeface="Arial"/>
              <a:sym typeface="Arial"/>
            </a:endParaRPr>
          </a:p>
        </p:txBody>
      </p:sp>
      <p:sp>
        <p:nvSpPr>
          <p:cNvPr id="58" name="Google Shape;58;p1"/>
          <p:cNvSpPr txBox="1"/>
          <p:nvPr/>
        </p:nvSpPr>
        <p:spPr>
          <a:xfrm>
            <a:off x="1017950" y="34495625"/>
            <a:ext cx="12649200" cy="3678600"/>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0"/>
              <a:buFont typeface="Arial"/>
              <a:buNone/>
            </a:pPr>
            <a:r>
              <a:rPr b="1" lang="en-US" sz="4700" u="sng">
                <a:solidFill>
                  <a:srgbClr val="760000"/>
                </a:solidFill>
                <a:latin typeface="Calibri"/>
                <a:ea typeface="Calibri"/>
                <a:cs typeface="Calibri"/>
                <a:sym typeface="Calibri"/>
              </a:rPr>
              <a:t>Acknowledgements</a:t>
            </a:r>
            <a:endParaRPr b="0" i="0" sz="1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800"/>
              <a:buFont typeface="Arial"/>
              <a:buNone/>
            </a:pPr>
            <a:r>
              <a:rPr lang="en-US" sz="4300">
                <a:solidFill>
                  <a:schemeClr val="dk1"/>
                </a:solidFill>
                <a:latin typeface="Calibri"/>
                <a:ea typeface="Calibri"/>
                <a:cs typeface="Calibri"/>
                <a:sym typeface="Calibri"/>
              </a:rPr>
              <a:t>With thanks to the members of the Conservation Genetics Lab. Tissue samples courtesy of the Brevard Zoo, FL Museum of Natural History, and Sternberg Museum of Natural History.</a:t>
            </a:r>
            <a:endParaRPr b="0" i="0" sz="4300"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600"/>
              <a:buFont typeface="Arial"/>
              <a:buNone/>
            </a:pPr>
            <a:r>
              <a:t/>
            </a:r>
            <a:endParaRPr b="0" i="0" sz="1400" u="sng" cap="none" strike="noStrike">
              <a:solidFill>
                <a:srgbClr val="000000"/>
              </a:solidFill>
              <a:latin typeface="Arial"/>
              <a:ea typeface="Arial"/>
              <a:cs typeface="Arial"/>
              <a:sym typeface="Arial"/>
            </a:endParaRPr>
          </a:p>
        </p:txBody>
      </p:sp>
      <p:sp>
        <p:nvSpPr>
          <p:cNvPr id="59" name="Google Shape;59;p1"/>
          <p:cNvSpPr txBox="1"/>
          <p:nvPr/>
        </p:nvSpPr>
        <p:spPr>
          <a:xfrm>
            <a:off x="27329400" y="32071013"/>
            <a:ext cx="15398400" cy="5695200"/>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0"/>
              <a:buFont typeface="Arial"/>
              <a:buNone/>
            </a:pPr>
            <a:r>
              <a:rPr b="1" lang="en-US" sz="4500" u="sng">
                <a:solidFill>
                  <a:srgbClr val="760000"/>
                </a:solidFill>
                <a:latin typeface="Calibri"/>
                <a:ea typeface="Calibri"/>
                <a:cs typeface="Calibri"/>
                <a:sym typeface="Calibri"/>
              </a:rPr>
              <a:t>References</a:t>
            </a:r>
            <a:endParaRPr b="1" sz="4500" u="sng">
              <a:solidFill>
                <a:srgbClr val="760000"/>
              </a:solidFill>
              <a:latin typeface="Calibri"/>
              <a:ea typeface="Calibri"/>
              <a:cs typeface="Calibri"/>
              <a:sym typeface="Calibri"/>
            </a:endParaRPr>
          </a:p>
          <a:p>
            <a:pPr indent="-412750" lvl="0" marL="914400" marR="0" rtl="0" algn="l">
              <a:lnSpc>
                <a:spcPct val="100000"/>
              </a:lnSpc>
              <a:spcBef>
                <a:spcPts val="0"/>
              </a:spcBef>
              <a:spcAft>
                <a:spcPts val="0"/>
              </a:spcAft>
              <a:buClr>
                <a:schemeClr val="dk1"/>
              </a:buClr>
              <a:buSzPts val="2900"/>
              <a:buFont typeface="Calibri"/>
              <a:buAutoNum type="arabicPeriod"/>
            </a:pPr>
            <a:r>
              <a:rPr lang="en-US" sz="2900">
                <a:solidFill>
                  <a:schemeClr val="dk1"/>
                </a:solidFill>
                <a:latin typeface="Calibri"/>
                <a:ea typeface="Calibri"/>
                <a:cs typeface="Calibri"/>
                <a:sym typeface="Calibri"/>
              </a:rPr>
              <a:t>Roosenburg, W.M. et al. (2019). Malaclemys terrapin. </a:t>
            </a:r>
            <a:r>
              <a:rPr i="1" lang="en-US" sz="2900">
                <a:solidFill>
                  <a:schemeClr val="dk1"/>
                </a:solidFill>
                <a:latin typeface="Calibri"/>
                <a:ea typeface="Calibri"/>
                <a:cs typeface="Calibri"/>
                <a:sym typeface="Calibri"/>
              </a:rPr>
              <a:t>The IUCN Red List of Threatened Species 2019: e.T12695A507698. </a:t>
            </a:r>
            <a:r>
              <a:rPr lang="en-US" sz="2900">
                <a:solidFill>
                  <a:schemeClr val="dk1"/>
                </a:solidFill>
                <a:latin typeface="Calibri"/>
                <a:ea typeface="Calibri"/>
                <a:cs typeface="Calibri"/>
                <a:sym typeface="Calibri"/>
              </a:rPr>
              <a:t>https://dx.doi.org/10.2305/IUCN.UK.2019-1.RLTS.T12695A507698.en</a:t>
            </a:r>
            <a:endParaRPr sz="2900">
              <a:solidFill>
                <a:schemeClr val="dk1"/>
              </a:solidFill>
              <a:latin typeface="Calibri"/>
              <a:ea typeface="Calibri"/>
              <a:cs typeface="Calibri"/>
              <a:sym typeface="Calibri"/>
            </a:endParaRPr>
          </a:p>
          <a:p>
            <a:pPr indent="-412750" lvl="0" marL="914400" marR="0" rtl="0" algn="l">
              <a:lnSpc>
                <a:spcPct val="100000"/>
              </a:lnSpc>
              <a:spcBef>
                <a:spcPts val="0"/>
              </a:spcBef>
              <a:spcAft>
                <a:spcPts val="0"/>
              </a:spcAft>
              <a:buClr>
                <a:schemeClr val="dk1"/>
              </a:buClr>
              <a:buSzPts val="2900"/>
              <a:buFont typeface="Calibri"/>
              <a:buAutoNum type="arabicPeriod"/>
            </a:pPr>
            <a:r>
              <a:rPr lang="en-US" sz="2900">
                <a:solidFill>
                  <a:schemeClr val="dk1"/>
                </a:solidFill>
                <a:latin typeface="Calibri"/>
                <a:ea typeface="Calibri"/>
                <a:cs typeface="Calibri"/>
                <a:sym typeface="Calibri"/>
              </a:rPr>
              <a:t>Conan, T. (2008). Diamondback Terrapin. N.C. Wildlife Resources Commission, Division of Conservation Education. https://www.ncwildlife.org/Portals/0/Learning/documents/Profiles/diamondback_091611.pdf </a:t>
            </a:r>
            <a:endParaRPr sz="2900">
              <a:solidFill>
                <a:schemeClr val="dk1"/>
              </a:solidFill>
              <a:latin typeface="Calibri"/>
              <a:ea typeface="Calibri"/>
              <a:cs typeface="Calibri"/>
              <a:sym typeface="Calibri"/>
            </a:endParaRPr>
          </a:p>
          <a:p>
            <a:pPr indent="-412750" lvl="0" marL="914400" marR="0" rtl="0" algn="l">
              <a:lnSpc>
                <a:spcPct val="100000"/>
              </a:lnSpc>
              <a:spcBef>
                <a:spcPts val="0"/>
              </a:spcBef>
              <a:spcAft>
                <a:spcPts val="0"/>
              </a:spcAft>
              <a:buClr>
                <a:schemeClr val="dk1"/>
              </a:buClr>
              <a:buSzPts val="2900"/>
              <a:buFont typeface="Calibri"/>
              <a:buAutoNum type="arabicPeriod"/>
            </a:pPr>
            <a:r>
              <a:rPr lang="en-US" sz="2900">
                <a:solidFill>
                  <a:schemeClr val="dk1"/>
                </a:solidFill>
                <a:latin typeface="Calibri"/>
                <a:ea typeface="Calibri"/>
                <a:cs typeface="Calibri"/>
                <a:sym typeface="Calibri"/>
              </a:rPr>
              <a:t>Thomsen, P. T., Willerslev, E. (2015). Environmental DNA – An emerging tool in conservation for monitoring past and present biodiversity. </a:t>
            </a:r>
            <a:r>
              <a:rPr i="1" lang="en-US" sz="2900">
                <a:solidFill>
                  <a:schemeClr val="dk1"/>
                </a:solidFill>
                <a:latin typeface="Calibri"/>
                <a:ea typeface="Calibri"/>
                <a:cs typeface="Calibri"/>
                <a:sym typeface="Calibri"/>
              </a:rPr>
              <a:t>Biological Conservation (Vol. 183, pp. 4-18). </a:t>
            </a:r>
            <a:r>
              <a:rPr lang="en-US" sz="2900">
                <a:solidFill>
                  <a:schemeClr val="dk1"/>
                </a:solidFill>
                <a:uFill>
                  <a:noFill/>
                </a:uFill>
                <a:latin typeface="Calibri"/>
                <a:ea typeface="Calibri"/>
                <a:cs typeface="Calibri"/>
                <a:sym typeface="Calibri"/>
                <a:hlinkClick r:id="rId5">
                  <a:extLst>
                    <a:ext uri="{A12FA001-AC4F-418D-AE19-62706E023703}">
                      <ahyp:hlinkClr val="tx"/>
                    </a:ext>
                  </a:extLst>
                </a:hlinkClick>
              </a:rPr>
              <a:t>https://doi.org/10.1016/j.biocon.2014.11.019</a:t>
            </a:r>
            <a:r>
              <a:rPr lang="en-US" sz="2900">
                <a:solidFill>
                  <a:schemeClr val="dk1"/>
                </a:solidFill>
                <a:latin typeface="Calibri"/>
                <a:ea typeface="Calibri"/>
                <a:cs typeface="Calibri"/>
                <a:sym typeface="Calibri"/>
              </a:rPr>
              <a:t>.</a:t>
            </a:r>
            <a:endParaRPr sz="2900">
              <a:solidFill>
                <a:schemeClr val="dk1"/>
              </a:solidFill>
              <a:latin typeface="Calibri"/>
              <a:ea typeface="Calibri"/>
              <a:cs typeface="Calibri"/>
              <a:sym typeface="Calibri"/>
            </a:endParaRPr>
          </a:p>
          <a:p>
            <a:pPr indent="-412750" lvl="0" marL="914400" rtl="0" algn="l">
              <a:spcBef>
                <a:spcPts val="0"/>
              </a:spcBef>
              <a:spcAft>
                <a:spcPts val="0"/>
              </a:spcAft>
              <a:buClr>
                <a:schemeClr val="dk1"/>
              </a:buClr>
              <a:buSzPts val="2900"/>
              <a:buFont typeface="Calibri"/>
              <a:buAutoNum type="arabicPeriod"/>
            </a:pPr>
            <a:r>
              <a:rPr lang="en-US" sz="2900">
                <a:solidFill>
                  <a:schemeClr val="dk1"/>
                </a:solidFill>
                <a:latin typeface="Calibri"/>
                <a:ea typeface="Calibri"/>
                <a:cs typeface="Calibri"/>
                <a:sym typeface="Calibri"/>
              </a:rPr>
              <a:t>Eble, J. A. et al (2020). Marine environmental DNA: Approaches, applications, and opportunities. </a:t>
            </a:r>
            <a:r>
              <a:rPr i="1" lang="en-US" sz="2900">
                <a:solidFill>
                  <a:schemeClr val="dk1"/>
                </a:solidFill>
                <a:latin typeface="Calibri"/>
                <a:ea typeface="Calibri"/>
                <a:cs typeface="Calibri"/>
                <a:sym typeface="Calibri"/>
              </a:rPr>
              <a:t>Advances in marine biology (Vol. 86, No. 1, pp. 141-169). Academic Press.</a:t>
            </a:r>
            <a:r>
              <a:rPr lang="en-US" sz="2900">
                <a:solidFill>
                  <a:schemeClr val="dk1"/>
                </a:solidFill>
                <a:latin typeface="Calibri"/>
                <a:ea typeface="Calibri"/>
                <a:cs typeface="Calibri"/>
                <a:sym typeface="Calibri"/>
              </a:rPr>
              <a:t> https://doi.org/10.1016/bs.amb.2020.01.001.</a:t>
            </a:r>
            <a:endParaRPr sz="2900">
              <a:solidFill>
                <a:schemeClr val="dk1"/>
              </a:solidFill>
              <a:latin typeface="Calibri"/>
              <a:ea typeface="Calibri"/>
              <a:cs typeface="Calibri"/>
              <a:sym typeface="Calibri"/>
            </a:endParaRPr>
          </a:p>
        </p:txBody>
      </p:sp>
      <p:pic>
        <p:nvPicPr>
          <p:cNvPr id="60" name="Google Shape;60;p1"/>
          <p:cNvPicPr preferRelativeResize="0"/>
          <p:nvPr/>
        </p:nvPicPr>
        <p:blipFill>
          <a:blip r:embed="rId6">
            <a:alphaModFix/>
          </a:blip>
          <a:stretch>
            <a:fillRect/>
          </a:stretch>
        </p:blipFill>
        <p:spPr>
          <a:xfrm>
            <a:off x="3294370" y="28796798"/>
            <a:ext cx="8096378" cy="5573524"/>
          </a:xfrm>
          <a:prstGeom prst="rect">
            <a:avLst/>
          </a:prstGeom>
          <a:noFill/>
          <a:ln>
            <a:noFill/>
          </a:ln>
        </p:spPr>
      </p:pic>
      <p:grpSp>
        <p:nvGrpSpPr>
          <p:cNvPr id="61" name="Google Shape;61;p1"/>
          <p:cNvGrpSpPr/>
          <p:nvPr/>
        </p:nvGrpSpPr>
        <p:grpSpPr>
          <a:xfrm>
            <a:off x="16344681" y="24518936"/>
            <a:ext cx="8307202" cy="6447550"/>
            <a:chOff x="14305929" y="31809435"/>
            <a:chExt cx="7419132" cy="5835415"/>
          </a:xfrm>
        </p:grpSpPr>
        <p:sp>
          <p:nvSpPr>
            <p:cNvPr id="62" name="Google Shape;62;p1"/>
            <p:cNvSpPr txBox="1"/>
            <p:nvPr/>
          </p:nvSpPr>
          <p:spPr>
            <a:xfrm>
              <a:off x="14340450" y="36697450"/>
              <a:ext cx="7384500" cy="947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800">
                  <a:latin typeface="Calibri"/>
                  <a:ea typeface="Calibri"/>
                  <a:cs typeface="Calibri"/>
                  <a:sym typeface="Calibri"/>
                </a:rPr>
                <a:t>Figure 3. Gel Electrophoresis of target (+control) and non-target samples post-PCR with ND62 primers</a:t>
              </a:r>
              <a:endParaRPr sz="2800">
                <a:latin typeface="Calibri"/>
                <a:ea typeface="Calibri"/>
                <a:cs typeface="Calibri"/>
                <a:sym typeface="Calibri"/>
              </a:endParaRPr>
            </a:p>
          </p:txBody>
        </p:sp>
        <p:grpSp>
          <p:nvGrpSpPr>
            <p:cNvPr id="63" name="Google Shape;63;p1"/>
            <p:cNvGrpSpPr/>
            <p:nvPr/>
          </p:nvGrpSpPr>
          <p:grpSpPr>
            <a:xfrm>
              <a:off x="14305929" y="31809435"/>
              <a:ext cx="7419132" cy="4888005"/>
              <a:chOff x="25809339" y="12370908"/>
              <a:chExt cx="4713852" cy="2867874"/>
            </a:xfrm>
          </p:grpSpPr>
          <p:pic>
            <p:nvPicPr>
              <p:cNvPr id="64" name="Google Shape;64;p1"/>
              <p:cNvPicPr preferRelativeResize="0"/>
              <p:nvPr/>
            </p:nvPicPr>
            <p:blipFill rotWithShape="1">
              <a:blip r:embed="rId7">
                <a:alphaModFix/>
              </a:blip>
              <a:srcRect b="75232" l="10850" r="6511" t="13228"/>
              <a:stretch/>
            </p:blipFill>
            <p:spPr>
              <a:xfrm>
                <a:off x="25809338" y="12370908"/>
                <a:ext cx="4713848" cy="747635"/>
              </a:xfrm>
              <a:prstGeom prst="rect">
                <a:avLst/>
              </a:prstGeom>
              <a:noFill/>
              <a:ln>
                <a:noFill/>
              </a:ln>
            </p:spPr>
          </p:pic>
          <p:pic>
            <p:nvPicPr>
              <p:cNvPr id="65" name="Google Shape;65;p1"/>
              <p:cNvPicPr preferRelativeResize="0"/>
              <p:nvPr/>
            </p:nvPicPr>
            <p:blipFill rotWithShape="1">
              <a:blip r:embed="rId7">
                <a:alphaModFix/>
              </a:blip>
              <a:srcRect b="17408" l="10486" r="6875" t="51992"/>
              <a:stretch/>
            </p:blipFill>
            <p:spPr>
              <a:xfrm>
                <a:off x="25809343" y="13242157"/>
                <a:ext cx="4713848" cy="1996625"/>
              </a:xfrm>
              <a:prstGeom prst="rect">
                <a:avLst/>
              </a:prstGeom>
              <a:noFill/>
              <a:ln>
                <a:noFill/>
              </a:ln>
            </p:spPr>
          </p:pic>
        </p:grpSp>
      </p:grpSp>
      <p:grpSp>
        <p:nvGrpSpPr>
          <p:cNvPr id="66" name="Google Shape;66;p1"/>
          <p:cNvGrpSpPr/>
          <p:nvPr/>
        </p:nvGrpSpPr>
        <p:grpSpPr>
          <a:xfrm>
            <a:off x="16126388" y="30966473"/>
            <a:ext cx="8743762" cy="6645179"/>
            <a:chOff x="16550200" y="31504200"/>
            <a:chExt cx="8006375" cy="5527975"/>
          </a:xfrm>
        </p:grpSpPr>
        <p:pic>
          <p:nvPicPr>
            <p:cNvPr id="67" name="Google Shape;67;p1"/>
            <p:cNvPicPr preferRelativeResize="0"/>
            <p:nvPr/>
          </p:nvPicPr>
          <p:blipFill>
            <a:blip r:embed="rId8">
              <a:alphaModFix/>
            </a:blip>
            <a:stretch>
              <a:fillRect/>
            </a:stretch>
          </p:blipFill>
          <p:spPr>
            <a:xfrm>
              <a:off x="16550200" y="31504200"/>
              <a:ext cx="7896175" cy="4892722"/>
            </a:xfrm>
            <a:prstGeom prst="rect">
              <a:avLst/>
            </a:prstGeom>
            <a:noFill/>
            <a:ln>
              <a:noFill/>
            </a:ln>
          </p:spPr>
        </p:pic>
        <p:sp>
          <p:nvSpPr>
            <p:cNvPr id="68" name="Google Shape;68;p1"/>
            <p:cNvSpPr txBox="1"/>
            <p:nvPr/>
          </p:nvSpPr>
          <p:spPr>
            <a:xfrm>
              <a:off x="16660875" y="36161575"/>
              <a:ext cx="7895700" cy="87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800">
                  <a:latin typeface="Calibri"/>
                  <a:ea typeface="Calibri"/>
                  <a:cs typeface="Calibri"/>
                  <a:sym typeface="Calibri"/>
                </a:rPr>
                <a:t>Figure 4. Standard amplification curves of serial dilutions of synthetic ND6 gene during qPCR</a:t>
              </a:r>
              <a:endParaRPr sz="2800">
                <a:latin typeface="Calibri"/>
                <a:ea typeface="Calibri"/>
                <a:cs typeface="Calibri"/>
                <a:sym typeface="Calibri"/>
              </a:endParaRPr>
            </a:p>
          </p:txBody>
        </p:sp>
      </p:grpSp>
      <p:grpSp>
        <p:nvGrpSpPr>
          <p:cNvPr id="69" name="Google Shape;69;p1"/>
          <p:cNvGrpSpPr/>
          <p:nvPr/>
        </p:nvGrpSpPr>
        <p:grpSpPr>
          <a:xfrm>
            <a:off x="28899724" y="10355220"/>
            <a:ext cx="12257760" cy="5857469"/>
            <a:chOff x="27656749" y="10411920"/>
            <a:chExt cx="12257760" cy="5857469"/>
          </a:xfrm>
        </p:grpSpPr>
        <p:grpSp>
          <p:nvGrpSpPr>
            <p:cNvPr id="70" name="Google Shape;70;p1"/>
            <p:cNvGrpSpPr/>
            <p:nvPr/>
          </p:nvGrpSpPr>
          <p:grpSpPr>
            <a:xfrm>
              <a:off x="27656749" y="10411920"/>
              <a:ext cx="12257760" cy="5857469"/>
              <a:chOff x="26691938" y="11711845"/>
              <a:chExt cx="11149500" cy="5287479"/>
            </a:xfrm>
          </p:grpSpPr>
          <p:sp>
            <p:nvSpPr>
              <p:cNvPr id="71" name="Google Shape;71;p1"/>
              <p:cNvSpPr txBox="1"/>
              <p:nvPr/>
            </p:nvSpPr>
            <p:spPr>
              <a:xfrm>
                <a:off x="26691938" y="16054624"/>
                <a:ext cx="11149500" cy="944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800">
                    <a:latin typeface="Calibri"/>
                    <a:ea typeface="Calibri"/>
                    <a:cs typeface="Calibri"/>
                    <a:sym typeface="Calibri"/>
                  </a:rPr>
                  <a:t>Figure 5. Amplification curves of Diamondback Terrapin DNA dilutions during qPCR with ND62 primers (left) and gel electrophoresis post-qPCR (right)</a:t>
                </a:r>
                <a:endParaRPr sz="2800">
                  <a:latin typeface="Calibri"/>
                  <a:ea typeface="Calibri"/>
                  <a:cs typeface="Calibri"/>
                  <a:sym typeface="Calibri"/>
                </a:endParaRPr>
              </a:p>
            </p:txBody>
          </p:sp>
          <p:pic>
            <p:nvPicPr>
              <p:cNvPr id="72" name="Google Shape;72;p1"/>
              <p:cNvPicPr preferRelativeResize="0"/>
              <p:nvPr/>
            </p:nvPicPr>
            <p:blipFill>
              <a:blip r:embed="rId9">
                <a:alphaModFix/>
              </a:blip>
              <a:stretch>
                <a:fillRect/>
              </a:stretch>
            </p:blipFill>
            <p:spPr>
              <a:xfrm>
                <a:off x="27463145" y="11711845"/>
                <a:ext cx="6844693" cy="4342780"/>
              </a:xfrm>
              <a:prstGeom prst="rect">
                <a:avLst/>
              </a:prstGeom>
              <a:noFill/>
              <a:ln>
                <a:noFill/>
              </a:ln>
            </p:spPr>
          </p:pic>
        </p:grpSp>
        <p:pic>
          <p:nvPicPr>
            <p:cNvPr id="73" name="Google Shape;73;p1"/>
            <p:cNvPicPr preferRelativeResize="0"/>
            <p:nvPr/>
          </p:nvPicPr>
          <p:blipFill rotWithShape="1">
            <a:blip r:embed="rId10">
              <a:alphaModFix/>
            </a:blip>
            <a:srcRect b="14994" l="-150" r="0" t="0"/>
            <a:stretch/>
          </p:blipFill>
          <p:spPr>
            <a:xfrm rot="-5400000">
              <a:off x="35539811" y="11132649"/>
              <a:ext cx="4349201" cy="3369475"/>
            </a:xfrm>
            <a:prstGeom prst="rect">
              <a:avLst/>
            </a:prstGeom>
            <a:noFill/>
            <a:ln>
              <a:noFill/>
            </a:ln>
          </p:spPr>
        </p:pic>
      </p:grpSp>
      <p:grpSp>
        <p:nvGrpSpPr>
          <p:cNvPr id="74" name="Google Shape;74;p1"/>
          <p:cNvGrpSpPr/>
          <p:nvPr/>
        </p:nvGrpSpPr>
        <p:grpSpPr>
          <a:xfrm>
            <a:off x="30162706" y="16144642"/>
            <a:ext cx="9731804" cy="6086091"/>
            <a:chOff x="30529825" y="16246225"/>
            <a:chExt cx="8997600" cy="5335400"/>
          </a:xfrm>
        </p:grpSpPr>
        <p:pic>
          <p:nvPicPr>
            <p:cNvPr id="75" name="Google Shape;75;p1"/>
            <p:cNvPicPr preferRelativeResize="0"/>
            <p:nvPr/>
          </p:nvPicPr>
          <p:blipFill>
            <a:blip r:embed="rId11">
              <a:alphaModFix/>
            </a:blip>
            <a:stretch>
              <a:fillRect/>
            </a:stretch>
          </p:blipFill>
          <p:spPr>
            <a:xfrm>
              <a:off x="31289288" y="16246225"/>
              <a:ext cx="7478625" cy="4634000"/>
            </a:xfrm>
            <a:prstGeom prst="rect">
              <a:avLst/>
            </a:prstGeom>
            <a:noFill/>
            <a:ln>
              <a:noFill/>
            </a:ln>
          </p:spPr>
        </p:pic>
        <p:sp>
          <p:nvSpPr>
            <p:cNvPr id="76" name="Google Shape;76;p1"/>
            <p:cNvSpPr txBox="1"/>
            <p:nvPr/>
          </p:nvSpPr>
          <p:spPr>
            <a:xfrm>
              <a:off x="30529825" y="20717925"/>
              <a:ext cx="8997600" cy="863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600">
                  <a:latin typeface="Calibri"/>
                  <a:ea typeface="Calibri"/>
                  <a:cs typeface="Calibri"/>
                  <a:sym typeface="Calibri"/>
                </a:rPr>
                <a:t>Figure 6. Amplification curves of Terrapin DNA (purple), eDNA samples (red), and NTC (black) during qPCR with ND62 primers</a:t>
              </a:r>
              <a:endParaRPr sz="2600">
                <a:latin typeface="Calibri"/>
                <a:ea typeface="Calibri"/>
                <a:cs typeface="Calibri"/>
                <a:sym typeface="Calibri"/>
              </a:endParaRPr>
            </a:p>
          </p:txBody>
        </p:sp>
      </p:grpSp>
      <p:pic>
        <p:nvPicPr>
          <p:cNvPr id="77" name="Google Shape;77;p1"/>
          <p:cNvPicPr preferRelativeResize="0"/>
          <p:nvPr/>
        </p:nvPicPr>
        <p:blipFill>
          <a:blip r:embed="rId12">
            <a:alphaModFix/>
          </a:blip>
          <a:stretch>
            <a:fillRect/>
          </a:stretch>
        </p:blipFill>
        <p:spPr>
          <a:xfrm>
            <a:off x="4329338" y="24076175"/>
            <a:ext cx="6277124" cy="4184750"/>
          </a:xfrm>
          <a:prstGeom prst="rect">
            <a:avLst/>
          </a:prstGeom>
          <a:noFill/>
          <a:ln>
            <a:noFill/>
          </a:ln>
        </p:spPr>
      </p:pic>
      <p:sp>
        <p:nvSpPr>
          <p:cNvPr id="78" name="Google Shape;78;p1"/>
          <p:cNvSpPr txBox="1"/>
          <p:nvPr/>
        </p:nvSpPr>
        <p:spPr>
          <a:xfrm>
            <a:off x="2017188" y="28108525"/>
            <a:ext cx="10901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Figure 1. Ornate Diamondback Terrapin courtesy of Daniel Parker/USARK.</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79" name="Google Shape;79;p1"/>
          <p:cNvSpPr txBox="1"/>
          <p:nvPr/>
        </p:nvSpPr>
        <p:spPr>
          <a:xfrm>
            <a:off x="1737900" y="32030625"/>
            <a:ext cx="4035600" cy="233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800">
                <a:latin typeface="Calibri"/>
                <a:ea typeface="Calibri"/>
                <a:cs typeface="Calibri"/>
                <a:sym typeface="Calibri"/>
              </a:rPr>
              <a:t>Figure 2. Phylogenetic tree of the COI mt gene from Diamondback Terrapin and non-target species in Florida</a:t>
            </a:r>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2007-04-04T14:17:42Z</dcterms:created>
  <dc:creator>shopper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0x0101008CB6C76999A8E946924D195080FADDE7</vt:lpwstr>
  </property>
</Properties>
</file>