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  <p:sldMasterId id="2147483657" r:id="rId2"/>
    <p:sldMasterId id="2147483648" r:id="rId3"/>
    <p:sldMasterId id="2147483664" r:id="rId4"/>
  </p:sldMasterIdLst>
  <p:sldIdLst>
    <p:sldId id="256" r:id="rId5"/>
    <p:sldId id="264" r:id="rId6"/>
    <p:sldId id="260" r:id="rId7"/>
    <p:sldId id="265" r:id="rId8"/>
    <p:sldId id="266" r:id="rId9"/>
    <p:sldId id="272" r:id="rId10"/>
    <p:sldId id="261" r:id="rId11"/>
    <p:sldId id="270" r:id="rId12"/>
    <p:sldId id="274" r:id="rId13"/>
    <p:sldId id="273" r:id="rId14"/>
    <p:sldId id="268" r:id="rId15"/>
    <p:sldId id="269" r:id="rId16"/>
    <p:sldId id="26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447"/>
    <p:restoredTop sz="94649"/>
  </p:normalViewPr>
  <p:slideViewPr>
    <p:cSldViewPr snapToGrid="0" snapToObjects="1" showGuides="1">
      <p:cViewPr varScale="1">
        <p:scale>
          <a:sx n="57" d="100"/>
          <a:sy n="57" d="100"/>
        </p:scale>
        <p:origin x="40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/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51139C-A77E-4A4D-9005-D73627ACA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9B1035-060F-1846-90B7-259947834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BA29F8-3E1A-0240-881A-49E611EB5C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572479"/>
            <a:ext cx="10515600" cy="612775"/>
          </a:xfrm>
        </p:spPr>
        <p:txBody>
          <a:bodyPr/>
          <a:lstStyle/>
          <a:p>
            <a:pPr lvl="0"/>
            <a:r>
              <a:rPr lang="en-US" dirty="0"/>
              <a:t>Name Here  •  Date Here</a:t>
            </a:r>
          </a:p>
        </p:txBody>
      </p:sp>
    </p:spTree>
    <p:extLst>
      <p:ext uri="{BB962C8B-B14F-4D97-AF65-F5344CB8AC3E}">
        <p14:creationId xmlns:p14="http://schemas.microsoft.com/office/powerpoint/2010/main" val="2309558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88385-9BB6-6046-8994-569CA0E33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40D36-6F10-564A-A07C-46FF786AB0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3369094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032BC-5BD0-A247-8C6E-14643DA41E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3369094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6F6208-FF55-3347-8908-92F075DEC56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396449" y="1681163"/>
            <a:ext cx="3385686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C3B67B-4AA7-CC43-B90F-48297C42F5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96449" y="2505075"/>
            <a:ext cx="338568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BD2168-9447-8546-A39A-21025CABF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98B73C-9157-DF44-9072-6D6D3AAB2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1B5AA2-892E-284A-8D49-C07FDCD88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B28E6E6-EFC1-0B4D-AAEE-2BD1A42464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7422" y="1681163"/>
            <a:ext cx="3385686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5C162ADB-1ABA-AF43-BB62-10FB9317723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67422" y="2505075"/>
            <a:ext cx="338568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4964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ocused Text or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07632-CA87-1740-939D-472686257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38818"/>
            <a:ext cx="10515600" cy="1325563"/>
          </a:xfrm>
        </p:spPr>
        <p:txBody>
          <a:bodyPr>
            <a:normAutofit/>
          </a:bodyPr>
          <a:lstStyle>
            <a:lvl1pPr algn="ctr">
              <a:defRPr sz="7200"/>
            </a:lvl1pPr>
          </a:lstStyle>
          <a:p>
            <a:r>
              <a:rPr lang="en-US" dirty="0"/>
              <a:t>Focused text </a:t>
            </a:r>
            <a:br>
              <a:rPr lang="en-US" dirty="0"/>
            </a:br>
            <a:r>
              <a:rPr lang="en-US" dirty="0"/>
              <a:t>goes here.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DA94-5718-9848-8555-BCE9B0BDB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B5E799-FE0E-EF4E-A9DB-2E24D980D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9C83A7-B801-C14F-8E73-15FF56442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74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EC238-DEE6-A34D-B6A8-81A1A8405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55E3A1-6BD0-6C4B-BFBE-2A4F5EAAB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CA809F-0AE7-9442-8AB0-8BED069C8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26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D2A51-05C2-9A4A-8B8A-566D92B19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652" y="365125"/>
            <a:ext cx="6914147" cy="132556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C3684-1ED6-B04A-A171-19B5A5F44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9652" y="2505075"/>
            <a:ext cx="6914147" cy="36718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322CD-A55F-E449-B985-B68F75B04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E9560-27D1-8349-8A72-FE3CA3C5B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3E6C6-322A-6E46-AF6E-C329A0CCE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DAFFE63-F614-8B46-80D6-C1D1AA242E2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439652" y="1690688"/>
            <a:ext cx="6914147" cy="4310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21C450-2626-644D-B79C-77EA4AFBE5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2313" y="782638"/>
            <a:ext cx="2859087" cy="5394325"/>
          </a:xfrm>
        </p:spPr>
        <p:txBody>
          <a:bodyPr anchor="ctr">
            <a:normAutofit/>
          </a:bodyPr>
          <a:lstStyle>
            <a:lvl1pPr marL="0" indent="0">
              <a:lnSpc>
                <a:spcPts val="4700"/>
              </a:lnSpc>
              <a:buNone/>
              <a:defRPr sz="3200" b="1">
                <a:solidFill>
                  <a:srgbClr val="FFFFFF"/>
                </a:solidFill>
              </a:defRPr>
            </a:lvl1pPr>
            <a:lvl2pPr marL="457200" indent="0">
              <a:buNone/>
              <a:defRPr sz="2800" b="1">
                <a:solidFill>
                  <a:srgbClr val="FFFFFF"/>
                </a:solidFill>
              </a:defRPr>
            </a:lvl2pPr>
            <a:lvl3pPr marL="914400" indent="0">
              <a:buNone/>
              <a:defRPr sz="2400" b="1">
                <a:solidFill>
                  <a:srgbClr val="FFFFFF"/>
                </a:solidFill>
              </a:defRPr>
            </a:lvl3pPr>
            <a:lvl4pPr marL="1371600" indent="0">
              <a:buNone/>
              <a:defRPr sz="2000" b="1">
                <a:solidFill>
                  <a:srgbClr val="FFFFFF"/>
                </a:solidFill>
              </a:defRPr>
            </a:lvl4pPr>
            <a:lvl5pPr marL="1828800" indent="0">
              <a:buNone/>
              <a:defRPr sz="20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Sidebar content goes here. It can be a paragraph or a list of bullet points.</a:t>
            </a:r>
          </a:p>
        </p:txBody>
      </p:sp>
    </p:spTree>
    <p:extLst>
      <p:ext uri="{BB962C8B-B14F-4D97-AF65-F5344CB8AC3E}">
        <p14:creationId xmlns:p14="http://schemas.microsoft.com/office/powerpoint/2010/main" val="2007896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D2A51-05C2-9A4A-8B8A-566D92B19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652" y="365125"/>
            <a:ext cx="6914147" cy="132556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C3684-1ED6-B04A-A171-19B5A5F44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9652" y="2505075"/>
            <a:ext cx="6914147" cy="36718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322CD-A55F-E449-B985-B68F75B04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E9560-27D1-8349-8A72-FE3CA3C5B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3E6C6-322A-6E46-AF6E-C329A0CCE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DAFFE63-F614-8B46-80D6-C1D1AA242E2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439652" y="1690688"/>
            <a:ext cx="6914147" cy="4310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21C450-2626-644D-B79C-77EA4AFBE5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2313" y="782638"/>
            <a:ext cx="2859087" cy="5394325"/>
          </a:xfrm>
        </p:spPr>
        <p:txBody>
          <a:bodyPr anchor="ctr">
            <a:normAutofit/>
          </a:bodyPr>
          <a:lstStyle>
            <a:lvl1pPr marL="0" indent="0">
              <a:lnSpc>
                <a:spcPts val="4700"/>
              </a:lnSpc>
              <a:buNone/>
              <a:defRPr sz="3200" b="1">
                <a:solidFill>
                  <a:srgbClr val="FFFFFF"/>
                </a:solidFill>
              </a:defRPr>
            </a:lvl1pPr>
            <a:lvl2pPr marL="457200" indent="0">
              <a:buNone/>
              <a:defRPr sz="2800" b="1">
                <a:solidFill>
                  <a:srgbClr val="FFFFFF"/>
                </a:solidFill>
              </a:defRPr>
            </a:lvl2pPr>
            <a:lvl3pPr marL="914400" indent="0">
              <a:buNone/>
              <a:defRPr sz="2400" b="1">
                <a:solidFill>
                  <a:srgbClr val="FFFFFF"/>
                </a:solidFill>
              </a:defRPr>
            </a:lvl3pPr>
            <a:lvl4pPr marL="1371600" indent="0">
              <a:buNone/>
              <a:defRPr sz="2000" b="1">
                <a:solidFill>
                  <a:srgbClr val="FFFFFF"/>
                </a:solidFill>
              </a:defRPr>
            </a:lvl4pPr>
            <a:lvl5pPr marL="1828800" indent="0">
              <a:buNone/>
              <a:defRPr sz="20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Sidebar content goes here. It can be a paragraph or a list of bullet points.</a:t>
            </a:r>
          </a:p>
        </p:txBody>
      </p:sp>
    </p:spTree>
    <p:extLst>
      <p:ext uri="{BB962C8B-B14F-4D97-AF65-F5344CB8AC3E}">
        <p14:creationId xmlns:p14="http://schemas.microsoft.com/office/powerpoint/2010/main" val="2172311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88385-9BB6-6046-8994-569CA0E33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652" y="365125"/>
            <a:ext cx="6915735" cy="132556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40D36-6F10-564A-A07C-46FF786AB0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39652" y="1681163"/>
            <a:ext cx="340493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032BC-5BD0-A247-8C6E-14643DA41E5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439652" y="2505075"/>
            <a:ext cx="3404937" cy="3684588"/>
          </a:xfrm>
        </p:spPr>
        <p:txBody>
          <a:bodyPr/>
          <a:lstStyle/>
          <a:p>
            <a:pPr lvl="0"/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6F6208-FF55-3347-8908-92F075DEC56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844590" y="1681163"/>
            <a:ext cx="351079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C3B67B-4AA7-CC43-B90F-48297C42F58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7844590" y="2505075"/>
            <a:ext cx="3510798" cy="3684588"/>
          </a:xfrm>
        </p:spPr>
        <p:txBody>
          <a:bodyPr/>
          <a:lstStyle/>
          <a:p>
            <a:pPr lvl="0"/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BD2168-9447-8546-A39A-21025CABF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98B73C-9157-DF44-9072-6D6D3AAB2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1B5AA2-892E-284A-8D49-C07FDCD88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8A35E15-55CA-4941-969A-08FFCEA1BF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2313" y="782638"/>
            <a:ext cx="2859087" cy="5394325"/>
          </a:xfrm>
        </p:spPr>
        <p:txBody>
          <a:bodyPr anchor="ctr">
            <a:normAutofit/>
          </a:bodyPr>
          <a:lstStyle>
            <a:lvl1pPr marL="0" indent="0">
              <a:lnSpc>
                <a:spcPts val="4700"/>
              </a:lnSpc>
              <a:buNone/>
              <a:defRPr sz="3200" b="1">
                <a:solidFill>
                  <a:srgbClr val="FFFFFF"/>
                </a:solidFill>
              </a:defRPr>
            </a:lvl1pPr>
            <a:lvl2pPr marL="457200" indent="0">
              <a:buNone/>
              <a:defRPr sz="2800" b="1">
                <a:solidFill>
                  <a:srgbClr val="FFFFFF"/>
                </a:solidFill>
              </a:defRPr>
            </a:lvl2pPr>
            <a:lvl3pPr marL="914400" indent="0">
              <a:buNone/>
              <a:defRPr sz="2400" b="1">
                <a:solidFill>
                  <a:srgbClr val="FFFFFF"/>
                </a:solidFill>
              </a:defRPr>
            </a:lvl3pPr>
            <a:lvl4pPr marL="1371600" indent="0">
              <a:buNone/>
              <a:defRPr sz="2000" b="1">
                <a:solidFill>
                  <a:srgbClr val="FFFFFF"/>
                </a:solidFill>
              </a:defRPr>
            </a:lvl4pPr>
            <a:lvl5pPr marL="1828800" indent="0">
              <a:buNone/>
              <a:defRPr sz="20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Sidebar content goes here. It can be a paragraph or a list of bullet points.</a:t>
            </a:r>
          </a:p>
        </p:txBody>
      </p:sp>
    </p:spTree>
    <p:extLst>
      <p:ext uri="{BB962C8B-B14F-4D97-AF65-F5344CB8AC3E}">
        <p14:creationId xmlns:p14="http://schemas.microsoft.com/office/powerpoint/2010/main" val="2401376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88385-9BB6-6046-8994-569CA0E33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6448" y="365125"/>
            <a:ext cx="6958939" cy="132556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40D36-6F10-564A-A07C-46FF786AB0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83060" y="1681163"/>
            <a:ext cx="228383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032BC-5BD0-A247-8C6E-14643DA41E5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83060" y="2505075"/>
            <a:ext cx="2283830" cy="3684588"/>
          </a:xfrm>
        </p:spPr>
        <p:txBody>
          <a:bodyPr/>
          <a:lstStyle/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6F6208-FF55-3347-8908-92F075DEC56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714921" y="1681163"/>
            <a:ext cx="229507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C3B67B-4AA7-CC43-B90F-48297C42F58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714921" y="2505075"/>
            <a:ext cx="2295077" cy="3684588"/>
          </a:xfrm>
        </p:spPr>
        <p:txBody>
          <a:bodyPr/>
          <a:lstStyle/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BD2168-9447-8546-A39A-21025CABF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98B73C-9157-DF44-9072-6D6D3AAB2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1B5AA2-892E-284A-8D49-C07FDCD88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B28E6E6-EFC1-0B4D-AAEE-2BD1A42464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58030" y="1681163"/>
            <a:ext cx="229507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5C162ADB-1ABA-AF43-BB62-10FB9317723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058030" y="2505075"/>
            <a:ext cx="2295077" cy="3684588"/>
          </a:xfrm>
        </p:spPr>
        <p:txBody>
          <a:bodyPr/>
          <a:lstStyle/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F4B2913-F302-B445-8791-6BFBB230E0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2313" y="782638"/>
            <a:ext cx="2859087" cy="5394325"/>
          </a:xfrm>
        </p:spPr>
        <p:txBody>
          <a:bodyPr anchor="ctr">
            <a:normAutofit/>
          </a:bodyPr>
          <a:lstStyle>
            <a:lvl1pPr marL="0" indent="0">
              <a:lnSpc>
                <a:spcPts val="4700"/>
              </a:lnSpc>
              <a:buNone/>
              <a:defRPr sz="3200" b="1">
                <a:solidFill>
                  <a:srgbClr val="FFFFFF"/>
                </a:solidFill>
              </a:defRPr>
            </a:lvl1pPr>
            <a:lvl2pPr marL="457200" indent="0">
              <a:buNone/>
              <a:defRPr sz="2800" b="1">
                <a:solidFill>
                  <a:srgbClr val="FFFFFF"/>
                </a:solidFill>
              </a:defRPr>
            </a:lvl2pPr>
            <a:lvl3pPr marL="914400" indent="0">
              <a:buNone/>
              <a:defRPr sz="2400" b="1">
                <a:solidFill>
                  <a:srgbClr val="FFFFFF"/>
                </a:solidFill>
              </a:defRPr>
            </a:lvl3pPr>
            <a:lvl4pPr marL="1371600" indent="0">
              <a:buNone/>
              <a:defRPr sz="2000" b="1">
                <a:solidFill>
                  <a:srgbClr val="FFFFFF"/>
                </a:solidFill>
              </a:defRPr>
            </a:lvl4pPr>
            <a:lvl5pPr marL="1828800" indent="0">
              <a:buNone/>
              <a:defRPr sz="20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Sidebar content goes here. It can be a paragraph or a list of bullet points.</a:t>
            </a:r>
          </a:p>
        </p:txBody>
      </p:sp>
    </p:spTree>
    <p:extLst>
      <p:ext uri="{BB962C8B-B14F-4D97-AF65-F5344CB8AC3E}">
        <p14:creationId xmlns:p14="http://schemas.microsoft.com/office/powerpoint/2010/main" val="241400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/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51139C-A77E-4A4D-9005-D73627ACA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9B1035-060F-1846-90B7-259947834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BA29F8-3E1A-0240-881A-49E611EB5C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572479"/>
            <a:ext cx="10515600" cy="612775"/>
          </a:xfrm>
        </p:spPr>
        <p:txBody>
          <a:bodyPr/>
          <a:lstStyle/>
          <a:p>
            <a:pPr lvl="0"/>
            <a:r>
              <a:rPr lang="en-US" dirty="0"/>
              <a:t>Name Here  •  Date Here</a:t>
            </a:r>
          </a:p>
        </p:txBody>
      </p:sp>
    </p:spTree>
    <p:extLst>
      <p:ext uri="{BB962C8B-B14F-4D97-AF65-F5344CB8AC3E}">
        <p14:creationId xmlns:p14="http://schemas.microsoft.com/office/powerpoint/2010/main" val="60085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/Section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35AC6C-6AC6-AF46-9E38-DC821742C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86677D-D4DA-714F-B010-614D4D916E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D2EDC5-BC8F-8645-A469-2ABF22F7ACC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0" y="5547916"/>
            <a:ext cx="10515600" cy="397794"/>
          </a:xfrm>
        </p:spPr>
        <p:txBody>
          <a:bodyPr/>
          <a:lstStyle/>
          <a:p>
            <a:pPr lvl="0"/>
            <a:r>
              <a:rPr lang="en-US" dirty="0"/>
              <a:t>Some subtext can provide clarity.</a:t>
            </a:r>
          </a:p>
        </p:txBody>
      </p:sp>
    </p:spTree>
    <p:extLst>
      <p:ext uri="{BB962C8B-B14F-4D97-AF65-F5344CB8AC3E}">
        <p14:creationId xmlns:p14="http://schemas.microsoft.com/office/powerpoint/2010/main" val="2675851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/Section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35AC6C-6AC6-AF46-9E38-DC821742C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86677D-D4DA-714F-B010-614D4D916E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D2EDC5-BC8F-8645-A469-2ABF22F7ACC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0" y="5547916"/>
            <a:ext cx="10515600" cy="39779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Some subtext can provide clarity.</a:t>
            </a:r>
          </a:p>
        </p:txBody>
      </p:sp>
    </p:spTree>
    <p:extLst>
      <p:ext uri="{BB962C8B-B14F-4D97-AF65-F5344CB8AC3E}">
        <p14:creationId xmlns:p14="http://schemas.microsoft.com/office/powerpoint/2010/main" val="451142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/Section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35AC6C-6AC6-AF46-9E38-DC821742C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86677D-D4DA-714F-B010-614D4D916E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D2EDC5-BC8F-8645-A469-2ABF22F7ACC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0" y="5547916"/>
            <a:ext cx="10515600" cy="39779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Some subtext can provide clarity.</a:t>
            </a:r>
          </a:p>
        </p:txBody>
      </p:sp>
    </p:spTree>
    <p:extLst>
      <p:ext uri="{BB962C8B-B14F-4D97-AF65-F5344CB8AC3E}">
        <p14:creationId xmlns:p14="http://schemas.microsoft.com/office/powerpoint/2010/main" val="1175893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nsition/Section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35AC6C-6AC6-AF46-9E38-DC821742C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86677D-D4DA-714F-B010-614D4D916E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D2EDC5-BC8F-8645-A469-2ABF22F7ACC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0" y="5547916"/>
            <a:ext cx="10515600" cy="39779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Some subtext can provide clarity.</a:t>
            </a:r>
          </a:p>
        </p:txBody>
      </p:sp>
    </p:spTree>
    <p:extLst>
      <p:ext uri="{BB962C8B-B14F-4D97-AF65-F5344CB8AC3E}">
        <p14:creationId xmlns:p14="http://schemas.microsoft.com/office/powerpoint/2010/main" val="2881607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ransition/Section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35AC6C-6AC6-AF46-9E38-DC821742C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86677D-D4DA-714F-B010-614D4D916E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D2EDC5-BC8F-8645-A469-2ABF22F7ACC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0" y="5547916"/>
            <a:ext cx="10515600" cy="39779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Some subtext can provide clarity.</a:t>
            </a:r>
          </a:p>
        </p:txBody>
      </p:sp>
    </p:spTree>
    <p:extLst>
      <p:ext uri="{BB962C8B-B14F-4D97-AF65-F5344CB8AC3E}">
        <p14:creationId xmlns:p14="http://schemas.microsoft.com/office/powerpoint/2010/main" val="810348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D2A51-05C2-9A4A-8B8A-566D92B19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C3684-1ED6-B04A-A171-19B5A5F44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5075"/>
            <a:ext cx="10515600" cy="36718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322CD-A55F-E449-B985-B68F75B04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E9560-27D1-8349-8A72-FE3CA3C5B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3E6C6-322A-6E46-AF6E-C329A0CCE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DAFFE63-F614-8B46-80D6-C1D1AA242E2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9788" y="1690688"/>
            <a:ext cx="5157787" cy="4310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4335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88385-9BB6-6046-8994-569CA0E33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40D36-6F10-564A-A07C-46FF786AB0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032BC-5BD0-A247-8C6E-14643DA41E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6F6208-FF55-3347-8908-92F075DEC56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C3B67B-4AA7-CC43-B90F-48297C42F5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BD2168-9447-8546-A39A-21025CABF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98B73C-9157-DF44-9072-6D6D3AAB2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1B5AA2-892E-284A-8D49-C07FDCD88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32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895C4-6FF7-8C46-B909-B794CB9E2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223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Main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5038C-B1A6-C543-9FDD-3E63D66B2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698155"/>
            <a:ext cx="10515600" cy="4788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Name Here • Date Here</a:t>
            </a:r>
          </a:p>
        </p:txBody>
      </p:sp>
    </p:spTree>
    <p:extLst>
      <p:ext uri="{BB962C8B-B14F-4D97-AF65-F5344CB8AC3E}">
        <p14:creationId xmlns:p14="http://schemas.microsoft.com/office/powerpoint/2010/main" val="3433179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8000" kern="1200">
          <a:solidFill>
            <a:srgbClr val="FFFFFF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895C4-6FF7-8C46-B909-B794CB9E2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1584"/>
            <a:ext cx="10515600" cy="2506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Transition Slide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5038C-B1A6-C543-9FDD-3E63D66B2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547916"/>
            <a:ext cx="10515600" cy="4788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Some subtext can provide clarity.</a:t>
            </a:r>
          </a:p>
        </p:txBody>
      </p:sp>
    </p:spTree>
    <p:extLst>
      <p:ext uri="{BB962C8B-B14F-4D97-AF65-F5344CB8AC3E}">
        <p14:creationId xmlns:p14="http://schemas.microsoft.com/office/powerpoint/2010/main" val="318410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9" r:id="rId2"/>
    <p:sldLayoutId id="2147483670" r:id="rId3"/>
    <p:sldLayoutId id="2147483671" r:id="rId4"/>
    <p:sldLayoutId id="214748367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rgbClr val="FFFFFF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b="1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D72859-36EF-1346-B9DF-A02FEE89227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895C4-6FF7-8C46-B909-B794CB9E2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5038C-B1A6-C543-9FDD-3E63D66B2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3D241-9E56-2040-A888-DFACA2DB85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03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DA0F778A-CA70-AA43-947C-5CA481343820}" type="datetimeFigureOut">
              <a:rPr lang="en-US" smtClean="0"/>
              <a:pPr/>
              <a:t>1/22/2020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29031-29BF-644B-B4A8-4E0CF9C6C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6034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8E88C-0112-8945-A50F-4C98D22BFC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603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7A27A01-2167-8A4A-8A80-49BE715D97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20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61" r:id="rId3"/>
    <p:sldLayoutId id="2147483654" r:id="rId4"/>
    <p:sldLayoutId id="2147483655" r:id="rId5"/>
    <p:sldLayoutId id="214748367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D72859-36EF-1346-B9DF-A02FEE89227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895C4-6FF7-8C46-B909-B794CB9E2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400" y="365125"/>
            <a:ext cx="7010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5038C-B1A6-C543-9FDD-3E63D66B2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43400" y="1825625"/>
            <a:ext cx="7010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3D241-9E56-2040-A888-DFACA2DB85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03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DA0F778A-CA70-AA43-947C-5CA481343820}" type="datetimeFigureOut">
              <a:rPr lang="en-US" smtClean="0"/>
              <a:pPr/>
              <a:t>1/22/2020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29031-29BF-644B-B4A8-4E0CF9C6C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6034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8E88C-0112-8945-A50F-4C98D22BFC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603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7A27A01-2167-8A4A-8A80-49BE715D97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6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it.edu/career/career-resource-center/resumes/#d.en.8471" TargetMode="Externa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fit.joinhandshake.com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t.edu/career/career-resource-center/resumes/#d.en.8471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rad.illinois.edu/sites/default/files/pdfs/cvsamples.pdf" TargetMode="External"/><Relationship Id="rId2" Type="http://schemas.openxmlformats.org/officeDocument/2006/relationships/hyperlink" Target="http://www.fit.edu/career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usajobs.gov/Help/faq/application/documents/resume/what-to-include/" TargetMode="Externa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9818D5D-EB7A-0147-9629-7059E4807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65714"/>
            <a:ext cx="10515600" cy="2282201"/>
          </a:xfrm>
        </p:spPr>
        <p:txBody>
          <a:bodyPr>
            <a:normAutofit fontScale="90000"/>
          </a:bodyPr>
          <a:lstStyle/>
          <a:p>
            <a:r>
              <a:rPr lang="en-US" dirty="0"/>
              <a:t>Resume’s, CV’s, &amp; Cover Letters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F435C28-F0A8-4449-B563-A09CB77BBA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Career Services</a:t>
            </a:r>
          </a:p>
        </p:txBody>
      </p:sp>
    </p:spTree>
    <p:extLst>
      <p:ext uri="{BB962C8B-B14F-4D97-AF65-F5344CB8AC3E}">
        <p14:creationId xmlns:p14="http://schemas.microsoft.com/office/powerpoint/2010/main" val="451015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60A037-CFCB-4A0A-B50B-E7E57A09D8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 well written cover letter can help you stand out!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1300DDF-956B-4D99-AAF8-F1ACBA281160}"/>
              </a:ext>
            </a:extLst>
          </p:cNvPr>
          <p:cNvCxnSpPr>
            <a:cxnSpLocks/>
          </p:cNvCxnSpPr>
          <p:nvPr/>
        </p:nvCxnSpPr>
        <p:spPr>
          <a:xfrm>
            <a:off x="4530462" y="1024265"/>
            <a:ext cx="669073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itle 8">
            <a:extLst>
              <a:ext uri="{FF2B5EF4-FFF2-40B4-BE49-F238E27FC236}">
                <a16:creationId xmlns:a16="http://schemas.microsoft.com/office/drawing/2014/main" id="{CFA68C33-F005-4B7F-A411-3761F5FAB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9652" y="487682"/>
            <a:ext cx="5975195" cy="869795"/>
          </a:xfrm>
        </p:spPr>
        <p:txBody>
          <a:bodyPr>
            <a:normAutofit fontScale="90000"/>
          </a:bodyPr>
          <a:lstStyle/>
          <a:p>
            <a:r>
              <a:rPr lang="en-US" dirty="0"/>
              <a:t>Cover Letter</a:t>
            </a:r>
            <a:br>
              <a:rPr lang="en-US" sz="5400" dirty="0"/>
            </a:br>
            <a:endParaRPr lang="en-US" sz="5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56F0FC9-034E-4168-84C7-587BB0426480}"/>
              </a:ext>
            </a:extLst>
          </p:cNvPr>
          <p:cNvSpPr txBox="1">
            <a:spLocks/>
          </p:cNvSpPr>
          <p:nvPr/>
        </p:nvSpPr>
        <p:spPr>
          <a:xfrm>
            <a:off x="4763361" y="1289947"/>
            <a:ext cx="5081679" cy="49009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u="sng" dirty="0"/>
              <a:t>Basic Sections:</a:t>
            </a:r>
          </a:p>
          <a:p>
            <a:r>
              <a:rPr lang="en-US" sz="2200" dirty="0"/>
              <a:t>Name &amp; Address</a:t>
            </a:r>
          </a:p>
          <a:p>
            <a:r>
              <a:rPr lang="en-US" sz="2200" dirty="0"/>
              <a:t>Date</a:t>
            </a:r>
          </a:p>
          <a:p>
            <a:r>
              <a:rPr lang="en-US" sz="2200" dirty="0"/>
              <a:t>Company Name &amp; Address</a:t>
            </a:r>
          </a:p>
          <a:p>
            <a:r>
              <a:rPr lang="en-US" sz="2200" dirty="0"/>
              <a:t>Greeting</a:t>
            </a:r>
          </a:p>
          <a:p>
            <a:r>
              <a:rPr lang="en-US" sz="2200" dirty="0"/>
              <a:t>3-5 Paragraphs</a:t>
            </a:r>
          </a:p>
          <a:p>
            <a:r>
              <a:rPr lang="en-US" sz="2200" dirty="0"/>
              <a:t>Signature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Not typically required for most jobs, but shows a candidate is very interested. </a:t>
            </a:r>
          </a:p>
          <a:p>
            <a:pPr marL="0" indent="0">
              <a:buNone/>
            </a:pPr>
            <a:r>
              <a:rPr lang="en-US" sz="2200" dirty="0"/>
              <a:t> 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4661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C407E1-C1C2-4F7B-903F-650FAFE10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061" y="241934"/>
            <a:ext cx="5094537" cy="6286499"/>
          </a:xfrm>
          <a:prstGeom prst="rect">
            <a:avLst/>
          </a:prstGeom>
          <a:ln>
            <a:solidFill>
              <a:schemeClr val="dk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EE9986-D7AB-4A10-ADE6-F78B1CBB3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71" y="241935"/>
            <a:ext cx="4646169" cy="6286499"/>
          </a:xfrm>
          <a:prstGeom prst="rect">
            <a:avLst/>
          </a:prstGeom>
          <a:ln>
            <a:solidFill>
              <a:schemeClr val="dk1"/>
            </a:solidFill>
          </a:ln>
        </p:spPr>
      </p:pic>
    </p:spTree>
    <p:extLst>
      <p:ext uri="{BB962C8B-B14F-4D97-AF65-F5344CB8AC3E}">
        <p14:creationId xmlns:p14="http://schemas.microsoft.com/office/powerpoint/2010/main" val="850818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0E7D293-B2BB-2B40-A3B9-3F0CC0362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4459" y="802887"/>
            <a:ext cx="5975195" cy="869795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Cover Letter</a:t>
            </a:r>
            <a:br>
              <a:rPr lang="en-US" sz="5400" dirty="0"/>
            </a:br>
            <a:endParaRPr lang="en-US" sz="5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35536BB-C4A9-4CB6-B5B1-A43D2856D03B}"/>
              </a:ext>
            </a:extLst>
          </p:cNvPr>
          <p:cNvCxnSpPr/>
          <p:nvPr/>
        </p:nvCxnSpPr>
        <p:spPr>
          <a:xfrm>
            <a:off x="591015" y="1237784"/>
            <a:ext cx="1079438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C5FDBBD-3122-4965-8798-19DC1F7B0A35}"/>
              </a:ext>
            </a:extLst>
          </p:cNvPr>
          <p:cNvSpPr txBox="1">
            <a:spLocks/>
          </p:cNvSpPr>
          <p:nvPr/>
        </p:nvSpPr>
        <p:spPr>
          <a:xfrm>
            <a:off x="937261" y="1484257"/>
            <a:ext cx="8907780" cy="49009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u="sng" dirty="0"/>
              <a:t>Best Practices:</a:t>
            </a:r>
          </a:p>
          <a:p>
            <a:r>
              <a:rPr lang="en-US" sz="2200" dirty="0"/>
              <a:t>Write specifically to the company and name the position</a:t>
            </a:r>
          </a:p>
          <a:p>
            <a:r>
              <a:rPr lang="en-US" sz="2200" dirty="0"/>
              <a:t>Generic reproduced letters do not stand out</a:t>
            </a:r>
          </a:p>
          <a:p>
            <a:r>
              <a:rPr lang="en-US" sz="2200" dirty="0"/>
              <a:t>Double check grammar</a:t>
            </a:r>
          </a:p>
          <a:p>
            <a:r>
              <a:rPr lang="en-US" sz="2200" dirty="0"/>
              <a:t>Provide additional info the recruiter needs:</a:t>
            </a:r>
          </a:p>
          <a:p>
            <a:pPr lvl="1"/>
            <a:r>
              <a:rPr lang="en-US" sz="2000" dirty="0"/>
              <a:t>When can you start</a:t>
            </a:r>
          </a:p>
          <a:p>
            <a:pPr lvl="1"/>
            <a:r>
              <a:rPr lang="en-US" sz="2000" dirty="0"/>
              <a:t>Are you moving to that area</a:t>
            </a:r>
          </a:p>
          <a:p>
            <a:pPr lvl="1"/>
            <a:r>
              <a:rPr lang="en-US" sz="2000" dirty="0"/>
              <a:t>Share a positive reason for a work gap or career change</a:t>
            </a:r>
          </a:p>
          <a:p>
            <a:pPr lvl="1"/>
            <a:r>
              <a:rPr lang="en-US" sz="2000" dirty="0"/>
              <a:t>Any longer details that could not fit in a resume</a:t>
            </a:r>
          </a:p>
          <a:p>
            <a:r>
              <a:rPr lang="en-US" sz="2200" dirty="0"/>
              <a:t>Professional tone while sounding personal</a:t>
            </a:r>
          </a:p>
          <a:p>
            <a:pPr marL="0" indent="0">
              <a:buNone/>
            </a:pPr>
            <a:endParaRPr lang="en-US" sz="2200" u="sng" dirty="0"/>
          </a:p>
          <a:p>
            <a:pPr marL="0" indent="0">
              <a:buNone/>
            </a:pPr>
            <a:r>
              <a:rPr lang="en-US" sz="2200" u="sng" dirty="0"/>
              <a:t>Sample:</a:t>
            </a:r>
            <a:r>
              <a:rPr lang="en-US" sz="2200" dirty="0"/>
              <a:t> </a:t>
            </a:r>
            <a:r>
              <a:rPr lang="en-US" sz="2200" dirty="0">
                <a:hlinkClick r:id="rId2"/>
              </a:rPr>
              <a:t>www.fit.edu/career</a:t>
            </a:r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905786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0C574-1309-F34A-A336-29AE5CEFA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298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Make an Appointment 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DE168-AA7B-244E-9C82-4889B1CEF9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61310" y="5264728"/>
            <a:ext cx="7082790" cy="612775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https://www.fit.joinhandshake.com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C7A636-6C75-4178-9F3B-0BDAE7E31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630" y="3429000"/>
            <a:ext cx="5126739" cy="144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07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0D871-5056-1D4E-9EE3-7BCECD09C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Documents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C2D59-FAD0-954F-A099-74E2C6C4F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9652" y="1538868"/>
            <a:ext cx="7503304" cy="495400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/>
              <a:t>You may be asked for a </a:t>
            </a:r>
          </a:p>
          <a:p>
            <a:pPr lvl="1"/>
            <a:r>
              <a:rPr lang="en-US" dirty="0"/>
              <a:t>Resume</a:t>
            </a:r>
          </a:p>
          <a:p>
            <a:pPr lvl="1"/>
            <a:r>
              <a:rPr lang="en-US" dirty="0"/>
              <a:t>CV</a:t>
            </a:r>
          </a:p>
          <a:p>
            <a:pPr lvl="1"/>
            <a:r>
              <a:rPr lang="en-US" dirty="0"/>
              <a:t>Cover Letter</a:t>
            </a:r>
          </a:p>
          <a:p>
            <a:pPr lvl="1"/>
            <a:r>
              <a:rPr lang="en-US" dirty="0"/>
              <a:t>Application</a:t>
            </a:r>
          </a:p>
          <a:p>
            <a:pPr lvl="1"/>
            <a:r>
              <a:rPr lang="en-US" dirty="0"/>
              <a:t>References</a:t>
            </a:r>
          </a:p>
          <a:p>
            <a:pPr lvl="1"/>
            <a:r>
              <a:rPr lang="en-US" dirty="0"/>
              <a:t>Transcripts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Follow All Instructions</a:t>
            </a:r>
          </a:p>
          <a:p>
            <a:pPr lvl="0"/>
            <a:r>
              <a:rPr lang="en-US" dirty="0"/>
              <a:t>The term resume and CV can sometimes be interchanged</a:t>
            </a:r>
          </a:p>
          <a:p>
            <a:pPr lvl="0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B3D722-639B-EC47-999A-2E4FF69EE1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7561" y="615370"/>
            <a:ext cx="3166946" cy="539432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What do I need?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98FB1DD-B991-495B-9215-B19E57C57E4F}"/>
              </a:ext>
            </a:extLst>
          </p:cNvPr>
          <p:cNvCxnSpPr>
            <a:cxnSpLocks/>
          </p:cNvCxnSpPr>
          <p:nvPr/>
        </p:nvCxnSpPr>
        <p:spPr>
          <a:xfrm>
            <a:off x="4374338" y="1511102"/>
            <a:ext cx="714646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4482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D8C71FE-AE42-B742-9E70-7BA1C3E4F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Difference: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D20F64B-002A-104E-8DCA-71B50C30B7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Resume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C6E2CA8-2598-3047-945C-C1672E3B4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54364"/>
            <a:ext cx="3369094" cy="3684588"/>
          </a:xfrm>
        </p:spPr>
        <p:txBody>
          <a:bodyPr/>
          <a:lstStyle/>
          <a:p>
            <a:r>
              <a:rPr lang="en-US" dirty="0"/>
              <a:t>Most common</a:t>
            </a:r>
          </a:p>
          <a:p>
            <a:endParaRPr lang="en-US" sz="500" dirty="0"/>
          </a:p>
          <a:p>
            <a:r>
              <a:rPr lang="en-US" dirty="0"/>
              <a:t>Focuses only on relevant info, need to change per job</a:t>
            </a:r>
          </a:p>
          <a:p>
            <a:pPr marL="0" indent="0">
              <a:buNone/>
            </a:pPr>
            <a:endParaRPr lang="en-US" sz="500" dirty="0"/>
          </a:p>
          <a:p>
            <a:r>
              <a:rPr lang="en-US" dirty="0"/>
              <a:t>1-2 </a:t>
            </a:r>
            <a:r>
              <a:rPr lang="en-US" dirty="0" err="1"/>
              <a:t>pgs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1A1F9E-959B-4E42-B6F0-FC4C66D02E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065416" y="1690688"/>
            <a:ext cx="4104984" cy="823912"/>
          </a:xfrm>
        </p:spPr>
        <p:txBody>
          <a:bodyPr/>
          <a:lstStyle/>
          <a:p>
            <a:r>
              <a:rPr lang="en-US" dirty="0"/>
              <a:t>Curriculum Vitae - CV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01CC932-0477-784F-A947-8D45722D0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53960" y="2654364"/>
            <a:ext cx="3673601" cy="3684588"/>
          </a:xfrm>
        </p:spPr>
        <p:txBody>
          <a:bodyPr/>
          <a:lstStyle/>
          <a:p>
            <a:r>
              <a:rPr lang="en-US" dirty="0"/>
              <a:t>For academic &amp; research positions</a:t>
            </a:r>
          </a:p>
          <a:p>
            <a:endParaRPr lang="en-US" sz="500" dirty="0"/>
          </a:p>
          <a:p>
            <a:r>
              <a:rPr lang="en-US" dirty="0"/>
              <a:t>Entire academic + experience background</a:t>
            </a:r>
          </a:p>
          <a:p>
            <a:endParaRPr lang="en-US" sz="500" dirty="0"/>
          </a:p>
          <a:p>
            <a:r>
              <a:rPr lang="en-US" dirty="0"/>
              <a:t>3+ pages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5D7B2CD-F040-1B49-AED1-6231BC27A6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0400" y="1681163"/>
            <a:ext cx="2762476" cy="823912"/>
          </a:xfrm>
        </p:spPr>
        <p:txBody>
          <a:bodyPr/>
          <a:lstStyle/>
          <a:p>
            <a:r>
              <a:rPr lang="en-US" dirty="0"/>
              <a:t>Cover Letter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83197B0-F836-D048-9B22-C06D250F163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47777" y="2654364"/>
            <a:ext cx="3284798" cy="36845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Relates your application in conversation format, fills in any gaps</a:t>
            </a:r>
          </a:p>
          <a:p>
            <a:pPr marL="0" indent="0">
              <a:buNone/>
            </a:pPr>
            <a:endParaRPr lang="en-US" sz="500" dirty="0"/>
          </a:p>
          <a:p>
            <a:r>
              <a:rPr lang="en-US" dirty="0"/>
              <a:t>Business Letter format</a:t>
            </a:r>
          </a:p>
          <a:p>
            <a:endParaRPr lang="en-US" sz="500" dirty="0"/>
          </a:p>
          <a:p>
            <a:r>
              <a:rPr lang="en-US" dirty="0"/>
              <a:t>1pg</a:t>
            </a:r>
          </a:p>
          <a:p>
            <a:endParaRPr lang="en-US" sz="800" dirty="0"/>
          </a:p>
          <a:p>
            <a:endParaRPr lang="en-US" dirty="0"/>
          </a:p>
          <a:p>
            <a:endParaRPr lang="en-US" sz="8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C9C6B28-318C-41E1-A64E-00E0B68F6CFA}"/>
              </a:ext>
            </a:extLst>
          </p:cNvPr>
          <p:cNvCxnSpPr/>
          <p:nvPr/>
        </p:nvCxnSpPr>
        <p:spPr>
          <a:xfrm>
            <a:off x="4065416" y="2129883"/>
            <a:ext cx="0" cy="338997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E912A1-1E7C-4E5D-8D73-953CC00F5080}"/>
              </a:ext>
            </a:extLst>
          </p:cNvPr>
          <p:cNvCxnSpPr/>
          <p:nvPr/>
        </p:nvCxnSpPr>
        <p:spPr>
          <a:xfrm>
            <a:off x="7927562" y="2093119"/>
            <a:ext cx="0" cy="338997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53E9A3-975B-4835-A0E9-2A2C77E6F10F}"/>
              </a:ext>
            </a:extLst>
          </p:cNvPr>
          <p:cNvCxnSpPr/>
          <p:nvPr/>
        </p:nvCxnSpPr>
        <p:spPr>
          <a:xfrm>
            <a:off x="791737" y="1446470"/>
            <a:ext cx="1079438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997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D20F64B-002A-104E-8DCA-71B50C30B7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2366" y="565027"/>
            <a:ext cx="4196579" cy="560655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Impact" panose="020B0806030902050204" pitchFamily="34" charset="0"/>
              </a:rPr>
              <a:t>Resume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B5F761-D70A-4B34-B902-23ACBCED9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06" y="122987"/>
            <a:ext cx="5145329" cy="66120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F5F5323-EB4A-47DB-B173-8EB4017B77F7}"/>
              </a:ext>
            </a:extLst>
          </p:cNvPr>
          <p:cNvSpPr txBox="1">
            <a:spLocks/>
          </p:cNvSpPr>
          <p:nvPr/>
        </p:nvSpPr>
        <p:spPr>
          <a:xfrm>
            <a:off x="6006198" y="1125682"/>
            <a:ext cx="5145329" cy="49009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u="sng" dirty="0"/>
              <a:t>Basic Sections:</a:t>
            </a:r>
          </a:p>
          <a:p>
            <a:r>
              <a:rPr lang="en-US" sz="2200" dirty="0"/>
              <a:t>Name &amp; Contact</a:t>
            </a:r>
          </a:p>
          <a:p>
            <a:r>
              <a:rPr lang="en-US" sz="2200" dirty="0"/>
              <a:t>Education</a:t>
            </a:r>
          </a:p>
          <a:p>
            <a:r>
              <a:rPr lang="en-US" sz="2200" dirty="0"/>
              <a:t>Experience</a:t>
            </a:r>
          </a:p>
          <a:p>
            <a:r>
              <a:rPr lang="en-US" sz="2200" dirty="0"/>
              <a:t>Skills</a:t>
            </a:r>
          </a:p>
          <a:p>
            <a:r>
              <a:rPr lang="en-US" sz="2200" dirty="0"/>
              <a:t>Awards &amp; Activities</a:t>
            </a:r>
          </a:p>
          <a:p>
            <a:pPr marL="0" indent="0">
              <a:buNone/>
            </a:pPr>
            <a:endParaRPr lang="en-US" sz="500" dirty="0"/>
          </a:p>
          <a:p>
            <a:pPr marL="0" indent="0">
              <a:buNone/>
            </a:pPr>
            <a:r>
              <a:rPr lang="en-US" sz="2200" u="sng" dirty="0"/>
              <a:t>Traditional Format:</a:t>
            </a:r>
            <a:r>
              <a:rPr lang="en-US" sz="2200" dirty="0"/>
              <a:t> Recommend for most industries</a:t>
            </a:r>
          </a:p>
          <a:p>
            <a:pPr marL="0" indent="0">
              <a:buNone/>
            </a:pPr>
            <a:endParaRPr lang="en-US" sz="500" dirty="0"/>
          </a:p>
          <a:p>
            <a:pPr marL="0" indent="0">
              <a:buNone/>
            </a:pPr>
            <a:r>
              <a:rPr lang="en-US" sz="2200" u="sng" dirty="0"/>
              <a:t>Samples:</a:t>
            </a:r>
            <a:r>
              <a:rPr lang="en-US" sz="2200" dirty="0"/>
              <a:t> </a:t>
            </a:r>
            <a:r>
              <a:rPr lang="en-US" sz="2200" dirty="0">
                <a:hlinkClick r:id="rId3"/>
              </a:rPr>
              <a:t>www.fit.edu/career</a:t>
            </a:r>
            <a:endParaRPr lang="en-US" sz="2200" dirty="0"/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/>
              <a:t> 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42625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0E7D293-B2BB-2B40-A3B9-3F0CC0362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7137" y="532299"/>
            <a:ext cx="8140125" cy="869795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Modern &amp; Creative Resumes</a:t>
            </a:r>
            <a:br>
              <a:rPr lang="en-US" sz="5400" dirty="0"/>
            </a:br>
            <a:endParaRPr lang="en-US" sz="5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978D1B-8614-4DD7-A7A8-CD0F15AB5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976" y="967092"/>
            <a:ext cx="4035142" cy="57512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EB678A-166D-4F58-B98E-9EA2A5833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251" y="967194"/>
            <a:ext cx="4233474" cy="57511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42418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0D871-5056-1D4E-9EE3-7BCECD09C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263" y="253613"/>
            <a:ext cx="4245268" cy="1325563"/>
          </a:xfrm>
        </p:spPr>
        <p:txBody>
          <a:bodyPr/>
          <a:lstStyle/>
          <a:p>
            <a:r>
              <a:rPr lang="en-US" dirty="0"/>
              <a:t>ATS Optimized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B3D722-639B-EC47-999A-2E4FF69EE1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Only put the most valuable details, extra info can be given at the interview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BE42A6-EFF7-442D-A80E-4786CFA87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262" y="1683841"/>
            <a:ext cx="10714855" cy="4493121"/>
          </a:xfrm>
        </p:spPr>
        <p:txBody>
          <a:bodyPr>
            <a:normAutofit fontScale="92500"/>
          </a:bodyPr>
          <a:lstStyle/>
          <a:p>
            <a:r>
              <a:rPr lang="en-US" dirty="0"/>
              <a:t>Make sure to upload the correct file format asked by the system (.pdf is the best choice if it is allowed)</a:t>
            </a:r>
          </a:p>
          <a:p>
            <a:endParaRPr lang="en-US" sz="800" dirty="0"/>
          </a:p>
          <a:p>
            <a:r>
              <a:rPr lang="en-US" dirty="0"/>
              <a:t>Use keywords that match the job description in your skills and experience section and standard section titles</a:t>
            </a:r>
          </a:p>
          <a:p>
            <a:endParaRPr lang="en-US" sz="900" dirty="0"/>
          </a:p>
          <a:p>
            <a:r>
              <a:rPr lang="en-US" dirty="0"/>
              <a:t>Avoid using tables, graphics, text boxes, and header/footer space as ATS systems often do not read these areas</a:t>
            </a:r>
          </a:p>
          <a:p>
            <a:endParaRPr lang="en-US" sz="900" dirty="0"/>
          </a:p>
          <a:p>
            <a:r>
              <a:rPr lang="en-US" dirty="0"/>
              <a:t>Use standard formatting and fonts (Times New Roman/Arial), as well as standard headers (such as "Experience")</a:t>
            </a:r>
          </a:p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CA85832-ECA1-4095-A949-0ED8AF184566}"/>
              </a:ext>
            </a:extLst>
          </p:cNvPr>
          <p:cNvCxnSpPr/>
          <p:nvPr/>
        </p:nvCxnSpPr>
        <p:spPr>
          <a:xfrm>
            <a:off x="791737" y="1315842"/>
            <a:ext cx="1079438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9E7FCD9-D9F9-4B4C-8F9E-E468C9F75AA7}"/>
              </a:ext>
            </a:extLst>
          </p:cNvPr>
          <p:cNvSpPr txBox="1"/>
          <p:nvPr/>
        </p:nvSpPr>
        <p:spPr>
          <a:xfrm>
            <a:off x="1345914" y="5964574"/>
            <a:ext cx="74827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/>
              <a:t>Traditional Formats are best suited for ATS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B3A013-B751-4AC1-A3A3-5356EA1CE9F2}"/>
              </a:ext>
            </a:extLst>
          </p:cNvPr>
          <p:cNvSpPr txBox="1"/>
          <p:nvPr/>
        </p:nvSpPr>
        <p:spPr>
          <a:xfrm>
            <a:off x="7659226" y="681038"/>
            <a:ext cx="4100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Applicant Tracking Systems</a:t>
            </a:r>
          </a:p>
        </p:txBody>
      </p:sp>
    </p:spTree>
    <p:extLst>
      <p:ext uri="{BB962C8B-B14F-4D97-AF65-F5344CB8AC3E}">
        <p14:creationId xmlns:p14="http://schemas.microsoft.com/office/powerpoint/2010/main" val="3320926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0E7D293-B2BB-2B40-A3B9-3F0CC0362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30"/>
            <a:ext cx="7841545" cy="869795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CV  </a:t>
            </a:r>
            <a:r>
              <a:rPr lang="en-US" sz="3600" dirty="0"/>
              <a:t>Curriculum Vitae –”Course of Life”</a:t>
            </a:r>
            <a:br>
              <a:rPr lang="en-US" sz="5400" dirty="0"/>
            </a:br>
            <a:endParaRPr lang="en-US" sz="5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35536BB-C4A9-4CB6-B5B1-A43D2856D03B}"/>
              </a:ext>
            </a:extLst>
          </p:cNvPr>
          <p:cNvCxnSpPr/>
          <p:nvPr/>
        </p:nvCxnSpPr>
        <p:spPr>
          <a:xfrm>
            <a:off x="591015" y="1237784"/>
            <a:ext cx="1079438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025EC0-E36D-436B-A661-9398589D9DD0}"/>
              </a:ext>
            </a:extLst>
          </p:cNvPr>
          <p:cNvSpPr txBox="1">
            <a:spLocks/>
          </p:cNvSpPr>
          <p:nvPr/>
        </p:nvSpPr>
        <p:spPr>
          <a:xfrm>
            <a:off x="1014321" y="1545559"/>
            <a:ext cx="5081679" cy="49009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u="sng" dirty="0"/>
              <a:t>Basic Sections:</a:t>
            </a:r>
          </a:p>
          <a:p>
            <a:r>
              <a:rPr lang="en-US" sz="2200" dirty="0"/>
              <a:t>Name &amp; Contact</a:t>
            </a:r>
          </a:p>
          <a:p>
            <a:r>
              <a:rPr lang="en-US" sz="2200" dirty="0"/>
              <a:t>Education</a:t>
            </a:r>
          </a:p>
          <a:p>
            <a:r>
              <a:rPr lang="en-US" sz="2200" dirty="0"/>
              <a:t>Research or Teaching Experience</a:t>
            </a:r>
          </a:p>
          <a:p>
            <a:r>
              <a:rPr lang="en-US" sz="2200" dirty="0"/>
              <a:t>Publications or Presentations</a:t>
            </a:r>
          </a:p>
          <a:p>
            <a:r>
              <a:rPr lang="en-US" sz="2200" dirty="0"/>
              <a:t>Awards or Grants</a:t>
            </a:r>
          </a:p>
          <a:p>
            <a:r>
              <a:rPr lang="en-US" sz="2200" dirty="0"/>
              <a:t>Professional Memberships</a:t>
            </a:r>
          </a:p>
          <a:p>
            <a:r>
              <a:rPr lang="en-US" sz="2200" dirty="0"/>
              <a:t>References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u="sng" dirty="0"/>
              <a:t>Samples:</a:t>
            </a:r>
            <a:r>
              <a:rPr lang="en-US" sz="2200" dirty="0"/>
              <a:t> </a:t>
            </a:r>
            <a:r>
              <a:rPr lang="en-US" sz="2200" dirty="0">
                <a:hlinkClick r:id="rId2"/>
              </a:rPr>
              <a:t>www.fit.edu/career</a:t>
            </a:r>
            <a:r>
              <a:rPr lang="en-US" sz="2200" dirty="0"/>
              <a:t> </a:t>
            </a:r>
          </a:p>
          <a:p>
            <a:pPr marL="0" indent="0">
              <a:buNone/>
            </a:pPr>
            <a:r>
              <a:rPr lang="en-US" sz="2200" dirty="0">
                <a:hlinkClick r:id="rId3"/>
              </a:rPr>
              <a:t>Grad School of Illinois</a:t>
            </a:r>
            <a:endParaRPr lang="en-US" sz="2200" dirty="0"/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/>
              <a:t> </a:t>
            </a:r>
          </a:p>
          <a:p>
            <a:endParaRPr lang="en-US" sz="2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B4ECEF-6617-4FEF-965F-22149E081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5526" y="511882"/>
            <a:ext cx="4535888" cy="605295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56102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0E7D293-B2BB-2B40-A3B9-3F0CC0362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61" y="802887"/>
            <a:ext cx="5975195" cy="869795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Blended CV/Resume</a:t>
            </a:r>
            <a:br>
              <a:rPr lang="en-US" sz="5400" dirty="0"/>
            </a:br>
            <a:endParaRPr lang="en-US" sz="5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35536BB-C4A9-4CB6-B5B1-A43D2856D03B}"/>
              </a:ext>
            </a:extLst>
          </p:cNvPr>
          <p:cNvCxnSpPr/>
          <p:nvPr/>
        </p:nvCxnSpPr>
        <p:spPr>
          <a:xfrm>
            <a:off x="591015" y="1237784"/>
            <a:ext cx="1079438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5620095-CB37-4EE5-A428-323B107890BD}"/>
              </a:ext>
            </a:extLst>
          </p:cNvPr>
          <p:cNvSpPr txBox="1"/>
          <p:nvPr/>
        </p:nvSpPr>
        <p:spPr>
          <a:xfrm>
            <a:off x="591015" y="1551353"/>
            <a:ext cx="112088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Used for higher level or very competitive positions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Such as those that require a minimum of a masters </a:t>
            </a:r>
          </a:p>
          <a:p>
            <a:pPr lvl="1"/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Typically 2-3 </a:t>
            </a:r>
            <a:r>
              <a:rPr lang="en-US" sz="2800" dirty="0" err="1"/>
              <a:t>pgs</a:t>
            </a:r>
            <a:endParaRPr lang="en-US" sz="2800" dirty="0"/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May provide more sections than a typical resume, but follows bullet format with relevant information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Can be useful for those with many years of experience</a:t>
            </a:r>
          </a:p>
        </p:txBody>
      </p:sp>
    </p:spTree>
    <p:extLst>
      <p:ext uri="{BB962C8B-B14F-4D97-AF65-F5344CB8AC3E}">
        <p14:creationId xmlns:p14="http://schemas.microsoft.com/office/powerpoint/2010/main" val="3731434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0E7D293-B2BB-2B40-A3B9-3F0CC0362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61" y="802887"/>
            <a:ext cx="5975195" cy="869795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Federal Resume</a:t>
            </a:r>
            <a:br>
              <a:rPr lang="en-US" sz="5400" dirty="0"/>
            </a:br>
            <a:endParaRPr lang="en-US" sz="5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35536BB-C4A9-4CB6-B5B1-A43D2856D03B}"/>
              </a:ext>
            </a:extLst>
          </p:cNvPr>
          <p:cNvCxnSpPr/>
          <p:nvPr/>
        </p:nvCxnSpPr>
        <p:spPr>
          <a:xfrm>
            <a:off x="591015" y="1237784"/>
            <a:ext cx="1079438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5620095-CB37-4EE5-A428-323B107890BD}"/>
              </a:ext>
            </a:extLst>
          </p:cNvPr>
          <p:cNvSpPr txBox="1"/>
          <p:nvPr/>
        </p:nvSpPr>
        <p:spPr>
          <a:xfrm>
            <a:off x="773895" y="5158551"/>
            <a:ext cx="10918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2"/>
              </a:rPr>
              <a:t>https://www.usajobs.gov/Help/faq/application/documents/resume/what-to-include/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519167-A5BF-4307-BEAE-F69FBDC12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635" y="1349756"/>
            <a:ext cx="9815513" cy="367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994537"/>
      </p:ext>
    </p:extLst>
  </p:cSld>
  <p:clrMapOvr>
    <a:masterClrMapping/>
  </p:clrMapOvr>
</p:sld>
</file>

<file path=ppt/theme/theme1.xml><?xml version="1.0" encoding="utf-8"?>
<a:theme xmlns:a="http://schemas.openxmlformats.org/drawingml/2006/main" name="Cover/Closing Slide">
  <a:themeElements>
    <a:clrScheme name="Custom 1">
      <a:dk1>
        <a:srgbClr val="3A3A3A"/>
      </a:dk1>
      <a:lt1>
        <a:srgbClr val="AB946C"/>
      </a:lt1>
      <a:dk2>
        <a:srgbClr val="8B0F00"/>
      </a:dk2>
      <a:lt2>
        <a:srgbClr val="D5D0C9"/>
      </a:lt2>
      <a:accent1>
        <a:srgbClr val="084670"/>
      </a:accent1>
      <a:accent2>
        <a:srgbClr val="FBC444"/>
      </a:accent2>
      <a:accent3>
        <a:srgbClr val="5D2162"/>
      </a:accent3>
      <a:accent4>
        <a:srgbClr val="A3B8BE"/>
      </a:accent4>
      <a:accent5>
        <a:srgbClr val="F49028"/>
      </a:accent5>
      <a:accent6>
        <a:srgbClr val="00546A"/>
      </a:accent6>
      <a:hlink>
        <a:srgbClr val="084670"/>
      </a:hlink>
      <a:folHlink>
        <a:srgbClr val="5F487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8DDAB41-4FBA-9B41-8951-C8D69156D943}" vid="{1AE2DF10-A182-F945-827E-B8D71FB5B98D}"/>
    </a:ext>
  </a:extLst>
</a:theme>
</file>

<file path=ppt/theme/theme2.xml><?xml version="1.0" encoding="utf-8"?>
<a:theme xmlns:a="http://schemas.openxmlformats.org/drawingml/2006/main" name="Transition/Section Header Slide">
  <a:themeElements>
    <a:clrScheme name="FloridaTech2019">
      <a:dk1>
        <a:srgbClr val="3A3A3A"/>
      </a:dk1>
      <a:lt1>
        <a:srgbClr val="AB946C"/>
      </a:lt1>
      <a:dk2>
        <a:srgbClr val="770000"/>
      </a:dk2>
      <a:lt2>
        <a:srgbClr val="D5D0C9"/>
      </a:lt2>
      <a:accent1>
        <a:srgbClr val="084670"/>
      </a:accent1>
      <a:accent2>
        <a:srgbClr val="FBC444"/>
      </a:accent2>
      <a:accent3>
        <a:srgbClr val="5D2162"/>
      </a:accent3>
      <a:accent4>
        <a:srgbClr val="A3B8BE"/>
      </a:accent4>
      <a:accent5>
        <a:srgbClr val="F49028"/>
      </a:accent5>
      <a:accent6>
        <a:srgbClr val="00546A"/>
      </a:accent6>
      <a:hlink>
        <a:srgbClr val="084670"/>
      </a:hlink>
      <a:folHlink>
        <a:srgbClr val="5F487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8DDAB41-4FBA-9B41-8951-C8D69156D943}" vid="{A0509822-F3DF-9D44-A403-4158ECC22354}"/>
    </a:ext>
  </a:extLst>
</a:theme>
</file>

<file path=ppt/theme/theme3.xml><?xml version="1.0" encoding="utf-8"?>
<a:theme xmlns:a="http://schemas.openxmlformats.org/drawingml/2006/main" name="Main Content">
  <a:themeElements>
    <a:clrScheme name="Custom 1">
      <a:dk1>
        <a:srgbClr val="3A3A3A"/>
      </a:dk1>
      <a:lt1>
        <a:srgbClr val="AB946C"/>
      </a:lt1>
      <a:dk2>
        <a:srgbClr val="8B0F00"/>
      </a:dk2>
      <a:lt2>
        <a:srgbClr val="D5D0C9"/>
      </a:lt2>
      <a:accent1>
        <a:srgbClr val="084670"/>
      </a:accent1>
      <a:accent2>
        <a:srgbClr val="FBC444"/>
      </a:accent2>
      <a:accent3>
        <a:srgbClr val="5D2162"/>
      </a:accent3>
      <a:accent4>
        <a:srgbClr val="A3B8BE"/>
      </a:accent4>
      <a:accent5>
        <a:srgbClr val="F49028"/>
      </a:accent5>
      <a:accent6>
        <a:srgbClr val="00546A"/>
      </a:accent6>
      <a:hlink>
        <a:srgbClr val="084670"/>
      </a:hlink>
      <a:folHlink>
        <a:srgbClr val="5F487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8DDAB41-4FBA-9B41-8951-C8D69156D943}" vid="{3E8192AA-8800-D54F-873D-03AD7889CA63}"/>
    </a:ext>
  </a:extLst>
</a:theme>
</file>

<file path=ppt/theme/theme4.xml><?xml version="1.0" encoding="utf-8"?>
<a:theme xmlns:a="http://schemas.openxmlformats.org/drawingml/2006/main" name="Sidebar Slides">
  <a:themeElements>
    <a:clrScheme name="Custom 1">
      <a:dk1>
        <a:srgbClr val="3A3A3A"/>
      </a:dk1>
      <a:lt1>
        <a:srgbClr val="AB946C"/>
      </a:lt1>
      <a:dk2>
        <a:srgbClr val="8B0F00"/>
      </a:dk2>
      <a:lt2>
        <a:srgbClr val="D5D0C9"/>
      </a:lt2>
      <a:accent1>
        <a:srgbClr val="084670"/>
      </a:accent1>
      <a:accent2>
        <a:srgbClr val="FBC444"/>
      </a:accent2>
      <a:accent3>
        <a:srgbClr val="5D2162"/>
      </a:accent3>
      <a:accent4>
        <a:srgbClr val="A3B8BE"/>
      </a:accent4>
      <a:accent5>
        <a:srgbClr val="F49028"/>
      </a:accent5>
      <a:accent6>
        <a:srgbClr val="00546A"/>
      </a:accent6>
      <a:hlink>
        <a:srgbClr val="084670"/>
      </a:hlink>
      <a:folHlink>
        <a:srgbClr val="5F487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8DDAB41-4FBA-9B41-8951-C8D69156D943}" vid="{02F0D7FB-0802-2D40-9E3E-9BE19A12D6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218-0419_FINAL_with-tagline (2)</Template>
  <TotalTime>600</TotalTime>
  <Words>479</Words>
  <Application>Microsoft Office PowerPoint</Application>
  <PresentationFormat>Widescreen</PresentationFormat>
  <Paragraphs>110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Impact</vt:lpstr>
      <vt:lpstr>Verdana</vt:lpstr>
      <vt:lpstr>Cover/Closing Slide</vt:lpstr>
      <vt:lpstr>Transition/Section Header Slide</vt:lpstr>
      <vt:lpstr>Main Content</vt:lpstr>
      <vt:lpstr>Sidebar Slides</vt:lpstr>
      <vt:lpstr>Resume’s, CV’s, &amp; Cover Letters</vt:lpstr>
      <vt:lpstr>Application Documents</vt:lpstr>
      <vt:lpstr>What is the Difference:</vt:lpstr>
      <vt:lpstr>PowerPoint Presentation</vt:lpstr>
      <vt:lpstr>Modern &amp; Creative Resumes </vt:lpstr>
      <vt:lpstr>ATS Optimized</vt:lpstr>
      <vt:lpstr>CV  Curriculum Vitae –”Course of Life” </vt:lpstr>
      <vt:lpstr>Blended CV/Resume </vt:lpstr>
      <vt:lpstr>Federal Resume </vt:lpstr>
      <vt:lpstr>Cover Letter </vt:lpstr>
      <vt:lpstr>PowerPoint Presentation</vt:lpstr>
      <vt:lpstr>Cover Letter </vt:lpstr>
      <vt:lpstr>Make an Appointment 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 Your Resume</dc:title>
  <dc:creator>Kimberly Ryan</dc:creator>
  <cp:lastModifiedBy>Kimberly Ryan</cp:lastModifiedBy>
  <cp:revision>26</cp:revision>
  <dcterms:created xsi:type="dcterms:W3CDTF">2019-09-13T12:37:23Z</dcterms:created>
  <dcterms:modified xsi:type="dcterms:W3CDTF">2020-01-22T16:01:05Z</dcterms:modified>
</cp:coreProperties>
</file>