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8" r:id="rId10"/>
    <p:sldId id="269" r:id="rId11"/>
    <p:sldId id="270" r:id="rId12"/>
    <p:sldId id="278" r:id="rId13"/>
    <p:sldId id="279" r:id="rId14"/>
    <p:sldId id="280" r:id="rId15"/>
    <p:sldId id="281" r:id="rId16"/>
    <p:sldId id="284" r:id="rId17"/>
    <p:sldId id="283" r:id="rId18"/>
    <p:sldId id="282" r:id="rId19"/>
  </p:sldIdLst>
  <p:sldSz cx="9144000" cy="6858000" type="screen4x3"/>
  <p:notesSz cx="6858000" cy="9144000"/>
  <p:embeddedFontLst>
    <p:embeddedFont>
      <p:font typeface="Calibri (MS)" panose="020B0604020202020204" charset="0"/>
      <p:regular r:id="rId20"/>
    </p:embeddedFont>
    <p:embeddedFont>
      <p:font typeface="IBM Plex Sans Condensed" panose="020B0506050203000203" pitchFamily="34" charset="0"/>
      <p:regular r:id="rId21"/>
    </p:embeddedFont>
    <p:embeddedFont>
      <p:font typeface="IBM Plex Sans Condensed Italic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1" d="100"/>
          <a:sy n="101" d="100"/>
        </p:scale>
        <p:origin x="1288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ssep.ncesse.org/current-flight-opportunities/launch-and-on-orbit-operations-history/" TargetMode="External"/><Relationship Id="rId3" Type="http://schemas.openxmlformats.org/officeDocument/2006/relationships/image" Target="../media/image16.jpeg"/><Relationship Id="rId7" Type="http://schemas.openxmlformats.org/officeDocument/2006/relationships/image" Target="../media/image20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jpeg"/><Relationship Id="rId18" Type="http://schemas.openxmlformats.org/officeDocument/2006/relationships/image" Target="../media/image38.svg"/><Relationship Id="rId26" Type="http://schemas.openxmlformats.org/officeDocument/2006/relationships/image" Target="../media/image46.jpeg"/><Relationship Id="rId21" Type="http://schemas.openxmlformats.org/officeDocument/2006/relationships/image" Target="../media/image41.jpeg"/><Relationship Id="rId34" Type="http://schemas.openxmlformats.org/officeDocument/2006/relationships/image" Target="../media/image54.svg"/><Relationship Id="rId7" Type="http://schemas.openxmlformats.org/officeDocument/2006/relationships/image" Target="../media/image27.svg"/><Relationship Id="rId12" Type="http://schemas.openxmlformats.org/officeDocument/2006/relationships/image" Target="../media/image32.jpeg"/><Relationship Id="rId17" Type="http://schemas.openxmlformats.org/officeDocument/2006/relationships/image" Target="../media/image37.svg"/><Relationship Id="rId25" Type="http://schemas.openxmlformats.org/officeDocument/2006/relationships/image" Target="../media/image45.svg"/><Relationship Id="rId33" Type="http://schemas.openxmlformats.org/officeDocument/2006/relationships/image" Target="../media/image53.jpeg"/><Relationship Id="rId38" Type="http://schemas.openxmlformats.org/officeDocument/2006/relationships/image" Target="../media/image13.png"/><Relationship Id="rId2" Type="http://schemas.openxmlformats.org/officeDocument/2006/relationships/image" Target="../media/image22.jpeg"/><Relationship Id="rId16" Type="http://schemas.openxmlformats.org/officeDocument/2006/relationships/image" Target="../media/image36.svg"/><Relationship Id="rId20" Type="http://schemas.openxmlformats.org/officeDocument/2006/relationships/image" Target="../media/image40.jpeg"/><Relationship Id="rId29" Type="http://schemas.openxmlformats.org/officeDocument/2006/relationships/image" Target="../media/image4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image" Target="../media/image31.svg"/><Relationship Id="rId24" Type="http://schemas.openxmlformats.org/officeDocument/2006/relationships/image" Target="../media/image44.jpeg"/><Relationship Id="rId32" Type="http://schemas.openxmlformats.org/officeDocument/2006/relationships/image" Target="../media/image52.svg"/><Relationship Id="rId37" Type="http://schemas.openxmlformats.org/officeDocument/2006/relationships/image" Target="../media/image57.png"/><Relationship Id="rId5" Type="http://schemas.openxmlformats.org/officeDocument/2006/relationships/image" Target="../media/image25.jpeg"/><Relationship Id="rId15" Type="http://schemas.openxmlformats.org/officeDocument/2006/relationships/image" Target="../media/image35.jpeg"/><Relationship Id="rId23" Type="http://schemas.openxmlformats.org/officeDocument/2006/relationships/image" Target="../media/image43.jpeg"/><Relationship Id="rId28" Type="http://schemas.openxmlformats.org/officeDocument/2006/relationships/image" Target="../media/image48.jpeg"/><Relationship Id="rId36" Type="http://schemas.openxmlformats.org/officeDocument/2006/relationships/image" Target="../media/image56.png"/><Relationship Id="rId10" Type="http://schemas.openxmlformats.org/officeDocument/2006/relationships/image" Target="../media/image30.jpeg"/><Relationship Id="rId19" Type="http://schemas.openxmlformats.org/officeDocument/2006/relationships/image" Target="../media/image39.jpeg"/><Relationship Id="rId31" Type="http://schemas.openxmlformats.org/officeDocument/2006/relationships/image" Target="../media/image51.jpeg"/><Relationship Id="rId4" Type="http://schemas.openxmlformats.org/officeDocument/2006/relationships/image" Target="../media/image24.jpeg"/><Relationship Id="rId9" Type="http://schemas.openxmlformats.org/officeDocument/2006/relationships/image" Target="../media/image29.svg"/><Relationship Id="rId14" Type="http://schemas.openxmlformats.org/officeDocument/2006/relationships/image" Target="../media/image34.svg"/><Relationship Id="rId22" Type="http://schemas.openxmlformats.org/officeDocument/2006/relationships/image" Target="../media/image42.svg"/><Relationship Id="rId27" Type="http://schemas.openxmlformats.org/officeDocument/2006/relationships/image" Target="../media/image47.jpeg"/><Relationship Id="rId30" Type="http://schemas.openxmlformats.org/officeDocument/2006/relationships/image" Target="../media/image50.jpeg"/><Relationship Id="rId35" Type="http://schemas.openxmlformats.org/officeDocument/2006/relationships/image" Target="../media/image55.jpeg"/><Relationship Id="rId8" Type="http://schemas.openxmlformats.org/officeDocument/2006/relationships/image" Target="../media/image28.jpeg"/><Relationship Id="rId3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9660"/>
            <a:ext cx="9144000" cy="6838340"/>
          </a:xfrm>
          <a:custGeom>
            <a:avLst/>
            <a:gdLst/>
            <a:ahLst/>
            <a:cxnLst/>
            <a:rect l="l" t="t" r="r" b="b"/>
            <a:pathLst>
              <a:path w="9144000" h="6838340">
                <a:moveTo>
                  <a:pt x="0" y="0"/>
                </a:moveTo>
                <a:lnTo>
                  <a:pt x="9144000" y="0"/>
                </a:lnTo>
                <a:lnTo>
                  <a:pt x="9144000" y="6838340"/>
                </a:lnTo>
                <a:lnTo>
                  <a:pt x="0" y="68383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67732"/>
            <a:ext cx="9144000" cy="3294802"/>
          </a:xfrm>
          <a:custGeom>
            <a:avLst/>
            <a:gdLst/>
            <a:ahLst/>
            <a:cxnLst/>
            <a:rect l="l" t="t" r="r" b="b"/>
            <a:pathLst>
              <a:path w="9144000" h="3294802">
                <a:moveTo>
                  <a:pt x="0" y="0"/>
                </a:moveTo>
                <a:lnTo>
                  <a:pt x="9144000" y="0"/>
                </a:lnTo>
                <a:lnTo>
                  <a:pt x="9144000" y="3294803"/>
                </a:lnTo>
                <a:lnTo>
                  <a:pt x="0" y="32948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94637" y="5336543"/>
            <a:ext cx="5070377" cy="742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 program of the </a:t>
            </a:r>
          </a:p>
          <a:p>
            <a:pPr algn="l">
              <a:lnSpc>
                <a:spcPts val="2208"/>
              </a:lnSpc>
            </a:pPr>
            <a:r>
              <a:rPr lang="en-US" sz="1800" spc="-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National Center for Earth and Space Science Education and the Arthur C. Clarke Institute for Space Education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6833" y="6135243"/>
            <a:ext cx="1714290" cy="232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478" i="1" spc="-2">
                <a:solidFill>
                  <a:srgbClr val="FFFFFF"/>
                </a:solidFill>
                <a:latin typeface="IBM Plex Sans Condensed Italics"/>
                <a:ea typeface="IBM Plex Sans Condensed Italics"/>
                <a:cs typeface="IBM Plex Sans Condensed Italics"/>
                <a:sym typeface="IBM Plex Sans Condensed Italics"/>
              </a:rPr>
              <a:t>Inspire…then Educate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48400" y="5787390"/>
            <a:ext cx="2561539" cy="545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Revised August 30, 2026</a:t>
            </a:r>
          </a:p>
          <a:p>
            <a:pPr algn="l">
              <a:lnSpc>
                <a:spcPts val="2239"/>
              </a:lnSpc>
            </a:pPr>
            <a:r>
              <a:rPr lang="en-US" sz="1599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by Drew Palmer (Florida Tech)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914160">
            <a:off x="-160230" y="-1106119"/>
            <a:ext cx="9856632" cy="4707093"/>
            <a:chOff x="0" y="0"/>
            <a:chExt cx="13142176" cy="6276124"/>
          </a:xfrm>
        </p:grpSpPr>
        <p:sp>
          <p:nvSpPr>
            <p:cNvPr id="3" name="Freeform 3"/>
            <p:cNvSpPr/>
            <p:nvPr/>
          </p:nvSpPr>
          <p:spPr>
            <a:xfrm flipH="1">
              <a:off x="0" y="0"/>
              <a:ext cx="13142213" cy="6276086"/>
            </a:xfrm>
            <a:custGeom>
              <a:avLst/>
              <a:gdLst/>
              <a:ahLst/>
              <a:cxnLst/>
              <a:rect l="l" t="t" r="r" b="b"/>
              <a:pathLst>
                <a:path w="13142213" h="6276086">
                  <a:moveTo>
                    <a:pt x="13142213" y="3203956"/>
                  </a:moveTo>
                  <a:lnTo>
                    <a:pt x="12305410" y="6276086"/>
                  </a:lnTo>
                  <a:lnTo>
                    <a:pt x="0" y="5061966"/>
                  </a:lnTo>
                  <a:lnTo>
                    <a:pt x="1378711" y="0"/>
                  </a:lnTo>
                  <a:close/>
                </a:path>
              </a:pathLst>
            </a:custGeom>
            <a:blipFill>
              <a:blip r:embed="rId2"/>
              <a:stretch>
                <a:fillRect l="-10626" t="-4713" r="-13568" b="-27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481289" y="2"/>
            <a:ext cx="2173005" cy="2173005"/>
          </a:xfrm>
          <a:custGeom>
            <a:avLst/>
            <a:gdLst/>
            <a:ahLst/>
            <a:cxnLst/>
            <a:rect l="l" t="t" r="r" b="b"/>
            <a:pathLst>
              <a:path w="2173005" h="2173005">
                <a:moveTo>
                  <a:pt x="0" y="0"/>
                </a:moveTo>
                <a:lnTo>
                  <a:pt x="2173005" y="0"/>
                </a:lnTo>
                <a:lnTo>
                  <a:pt x="2173005" y="2173004"/>
                </a:lnTo>
                <a:lnTo>
                  <a:pt x="0" y="21730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47312" y="3146793"/>
            <a:ext cx="7887395" cy="55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31"/>
              </a:lnSpc>
            </a:pPr>
            <a:r>
              <a:rPr lang="en-US" sz="3379" i="1" spc="-6">
                <a:solidFill>
                  <a:srgbClr val="FFFFFF"/>
                </a:solidFill>
                <a:latin typeface="IBM Plex Sans Condensed Italics"/>
                <a:ea typeface="IBM Plex Sans Condensed Italics"/>
                <a:cs typeface="IBM Plex Sans Condensed Italics"/>
                <a:sym typeface="IBM Plex Sans Condensed Italics"/>
              </a:rPr>
              <a:t>New Spaceflight Opportunity for Communities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0581" y="3788616"/>
            <a:ext cx="7633602" cy="439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3"/>
              </a:lnSpc>
            </a:pPr>
            <a:r>
              <a:rPr lang="en-US" sz="1399" spc="-2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School Districts grades 5-12; 2-Year Community Colleges; 4-Year Colleges and Universities with emphasis on Minority Serving Institutions;and informal education and out-of-school organizations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4800" y="4482560"/>
            <a:ext cx="8476353" cy="17141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400" spc="75" dirty="0">
                <a:solidFill>
                  <a:srgbClr val="00A2C3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SSEP Mission 22 to the ISS</a:t>
            </a:r>
          </a:p>
          <a:p>
            <a:pPr algn="ctr">
              <a:lnSpc>
                <a:spcPts val="6159"/>
              </a:lnSpc>
            </a:pPr>
            <a:r>
              <a:rPr lang="en-US" sz="4399" spc="61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September 1st - November 3rd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14202"/>
            <a:ext cx="9144000" cy="6843798"/>
          </a:xfrm>
          <a:custGeom>
            <a:avLst/>
            <a:gdLst/>
            <a:ahLst/>
            <a:cxnLst/>
            <a:rect l="l" t="t" r="r" b="b"/>
            <a:pathLst>
              <a:path w="9144000" h="6843798">
                <a:moveTo>
                  <a:pt x="0" y="0"/>
                </a:moveTo>
                <a:lnTo>
                  <a:pt x="9144000" y="0"/>
                </a:lnTo>
                <a:lnTo>
                  <a:pt x="9144000" y="6843798"/>
                </a:lnTo>
                <a:lnTo>
                  <a:pt x="0" y="6843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11" t="-3467" r="-171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850326" y="432121"/>
            <a:ext cx="3600917" cy="836809"/>
          </a:xfrm>
          <a:custGeom>
            <a:avLst/>
            <a:gdLst/>
            <a:ahLst/>
            <a:cxnLst/>
            <a:rect l="l" t="t" r="r" b="b"/>
            <a:pathLst>
              <a:path w="3600917" h="836809">
                <a:moveTo>
                  <a:pt x="0" y="0"/>
                </a:moveTo>
                <a:lnTo>
                  <a:pt x="3600917" y="0"/>
                </a:lnTo>
                <a:lnTo>
                  <a:pt x="3600917" y="836809"/>
                </a:lnTo>
                <a:lnTo>
                  <a:pt x="0" y="8368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8322" y="0"/>
            <a:ext cx="1817408" cy="1803483"/>
          </a:xfrm>
          <a:custGeom>
            <a:avLst/>
            <a:gdLst/>
            <a:ahLst/>
            <a:cxnLst/>
            <a:rect l="l" t="t" r="r" b="b"/>
            <a:pathLst>
              <a:path w="1817408" h="1803483">
                <a:moveTo>
                  <a:pt x="0" y="0"/>
                </a:moveTo>
                <a:lnTo>
                  <a:pt x="1817408" y="0"/>
                </a:lnTo>
                <a:lnTo>
                  <a:pt x="1817408" y="1803483"/>
                </a:lnTo>
                <a:lnTo>
                  <a:pt x="0" y="180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7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82937" y="1704994"/>
            <a:ext cx="3497599" cy="1671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4"/>
              </a:lnSpc>
            </a:pPr>
            <a:r>
              <a:rPr lang="en-US" sz="2323" i="1" spc="32">
                <a:solidFill>
                  <a:srgbClr val="00A2C3"/>
                </a:solidFill>
                <a:latin typeface="IBM Plex Sans Condensed Italics"/>
                <a:ea typeface="IBM Plex Sans Condensed Italics"/>
                <a:cs typeface="IBM Plex Sans Condensed Italics"/>
                <a:sym typeface="IBM Plex Sans Condensed Italics"/>
              </a:rPr>
              <a:t>Inspiring and engaging the next generation of scientists and engineers by providing communities with their own </a:t>
            </a:r>
          </a:p>
          <a:p>
            <a:pPr algn="l">
              <a:lnSpc>
                <a:spcPts val="2927"/>
              </a:lnSpc>
            </a:pPr>
            <a:r>
              <a:rPr lang="en-US" sz="2323" i="1" spc="32">
                <a:solidFill>
                  <a:srgbClr val="00A2C3"/>
                </a:solidFill>
                <a:latin typeface="IBM Plex Sans Condensed Italics"/>
                <a:ea typeface="IBM Plex Sans Condensed Italics"/>
                <a:cs typeface="IBM Plex Sans Condensed Italics"/>
                <a:sym typeface="IBM Plex Sans Condensed Italics"/>
              </a:rPr>
              <a:t>very real space program.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9208" y="3733800"/>
            <a:ext cx="3670792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27"/>
              </a:lnSpc>
            </a:pPr>
            <a:r>
              <a:rPr lang="en-US" sz="1800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The Student Spaceflight Experiments Program (SSEP) immerses students in </a:t>
            </a:r>
            <a:r>
              <a:rPr lang="en-US" sz="1800" spc="-1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authentic scientific research of their own </a:t>
            </a:r>
            <a:r>
              <a:rPr lang="en-US" sz="1800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design, using a spaceflight opportunity on the International Space Station (ISS).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6513" y="5502069"/>
            <a:ext cx="6031887" cy="837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1800" spc="1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One microgravity experiment proposed by student </a:t>
            </a:r>
          </a:p>
          <a:p>
            <a:pPr algn="just"/>
            <a:r>
              <a:rPr lang="en-US" sz="1800" spc="7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teams will be launch from Kennedy Space Center </a:t>
            </a:r>
            <a:r>
              <a:rPr lang="en-US" sz="1800" spc="19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and operated by astronauts on the ISS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-4057799">
            <a:off x="4539053" y="3201762"/>
            <a:ext cx="5522633" cy="3514030"/>
            <a:chOff x="0" y="0"/>
            <a:chExt cx="7363511" cy="46853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3460" cy="4685411"/>
            </a:xfrm>
            <a:custGeom>
              <a:avLst/>
              <a:gdLst/>
              <a:ahLst/>
              <a:cxnLst/>
              <a:rect l="l" t="t" r="r" b="b"/>
              <a:pathLst>
                <a:path w="7363460" h="4685411">
                  <a:moveTo>
                    <a:pt x="7339584" y="0"/>
                  </a:moveTo>
                  <a:lnTo>
                    <a:pt x="0" y="50419"/>
                  </a:lnTo>
                  <a:lnTo>
                    <a:pt x="1907540" y="4685411"/>
                  </a:lnTo>
                  <a:lnTo>
                    <a:pt x="4491609" y="4667631"/>
                  </a:lnTo>
                  <a:lnTo>
                    <a:pt x="7363460" y="3485642"/>
                  </a:lnTo>
                  <a:lnTo>
                    <a:pt x="7356221" y="2425827"/>
                  </a:lnTo>
                  <a:lnTo>
                    <a:pt x="7339584" y="0"/>
                  </a:lnTo>
                  <a:close/>
                </a:path>
              </a:pathLst>
            </a:custGeom>
            <a:blipFill>
              <a:blip r:embed="rId2"/>
              <a:stretch>
                <a:fillRect l="-3488" r="-109" b="-3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7513634" y="84277"/>
            <a:ext cx="1300162" cy="1300162"/>
          </a:xfrm>
          <a:custGeom>
            <a:avLst/>
            <a:gdLst/>
            <a:ahLst/>
            <a:cxnLst/>
            <a:rect l="l" t="t" r="r" b="b"/>
            <a:pathLst>
              <a:path w="1300162" h="1300162">
                <a:moveTo>
                  <a:pt x="0" y="0"/>
                </a:moveTo>
                <a:lnTo>
                  <a:pt x="1300163" y="0"/>
                </a:lnTo>
                <a:lnTo>
                  <a:pt x="1300163" y="1300163"/>
                </a:lnTo>
                <a:lnTo>
                  <a:pt x="0" y="13001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20703" y="3573780"/>
            <a:ext cx="3365497" cy="2019300"/>
          </a:xfrm>
          <a:custGeom>
            <a:avLst/>
            <a:gdLst/>
            <a:ahLst/>
            <a:cxnLst/>
            <a:rect l="l" t="t" r="r" b="b"/>
            <a:pathLst>
              <a:path w="3365497" h="2019300">
                <a:moveTo>
                  <a:pt x="0" y="0"/>
                </a:moveTo>
                <a:lnTo>
                  <a:pt x="3365497" y="0"/>
                </a:lnTo>
                <a:lnTo>
                  <a:pt x="3365497" y="2019300"/>
                </a:lnTo>
                <a:lnTo>
                  <a:pt x="0" y="20193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4127497" y="3573780"/>
            <a:ext cx="2722655" cy="2019300"/>
          </a:xfrm>
          <a:custGeom>
            <a:avLst/>
            <a:gdLst/>
            <a:ahLst/>
            <a:cxnLst/>
            <a:rect l="l" t="t" r="r" b="b"/>
            <a:pathLst>
              <a:path w="2722655" h="2019300">
                <a:moveTo>
                  <a:pt x="0" y="0"/>
                </a:moveTo>
                <a:lnTo>
                  <a:pt x="2722654" y="0"/>
                </a:lnTo>
                <a:lnTo>
                  <a:pt x="2722654" y="2019300"/>
                </a:lnTo>
                <a:lnTo>
                  <a:pt x="0" y="20193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88897" y="6068635"/>
            <a:ext cx="8229600" cy="584778"/>
            <a:chOff x="0" y="0"/>
            <a:chExt cx="8229600" cy="58477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229600" cy="584835"/>
            </a:xfrm>
            <a:custGeom>
              <a:avLst/>
              <a:gdLst/>
              <a:ahLst/>
              <a:cxnLst/>
              <a:rect l="l" t="t" r="r" b="b"/>
              <a:pathLst>
                <a:path w="8229600" h="584835">
                  <a:moveTo>
                    <a:pt x="0" y="0"/>
                  </a:moveTo>
                  <a:lnTo>
                    <a:pt x="8229600" y="0"/>
                  </a:lnTo>
                  <a:lnTo>
                    <a:pt x="8229600" y="584835"/>
                  </a:lnTo>
                  <a:lnTo>
                    <a:pt x="0" y="584835"/>
                  </a:lnTo>
                  <a:close/>
                </a:path>
              </a:pathLst>
            </a:custGeom>
            <a:solidFill>
              <a:srgbClr val="26262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53232" y="300133"/>
            <a:ext cx="7382828" cy="466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spc="-5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Become Part of the Adventure on the High Frontier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94637" y="1386392"/>
            <a:ext cx="63475" cy="37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3"/>
              </a:lnSpc>
            </a:pPr>
            <a:r>
              <a:rPr lang="en-US" sz="1399" spc="-11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9600" y="1295400"/>
            <a:ext cx="71628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pc="-2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Student teams across the community design a microgravity experiment in a science discipline of their choice, and through a formal written proposal, make the case for why their experiment should be selected for flight to ISS.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12143" y="5599948"/>
            <a:ext cx="6104706" cy="324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9"/>
              </a:lnSpc>
            </a:pPr>
            <a:r>
              <a:rPr lang="en-US" sz="9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SSEP Student Researchers from Harper Woods, MI (left) and Bellevue, WA (right) designing and testing microgravity experiments for SSEP Mission 14 to ISS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0981" y="6121146"/>
            <a:ext cx="8144218" cy="475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5"/>
              </a:lnSpc>
            </a:pPr>
            <a:r>
              <a:rPr lang="en-US" sz="1599" spc="-3">
                <a:solidFill>
                  <a:srgbClr val="00A2C3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SSEP provides STEM project-based learning through immersion in a fully authentic, high-visibility research experience –an approach that embraces the Next Generation Science Standards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D6A690-CA88-2C5D-56F0-9329B92D038F}"/>
              </a:ext>
            </a:extLst>
          </p:cNvPr>
          <p:cNvSpPr txBox="1"/>
          <p:nvPr/>
        </p:nvSpPr>
        <p:spPr>
          <a:xfrm>
            <a:off x="536468" y="2343664"/>
            <a:ext cx="6397731" cy="256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139"/>
              </a:lnSpc>
            </a:pPr>
            <a:r>
              <a:rPr lang="en-US" sz="1800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Experience a real 2-step science proposal review process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CAD5709E-E86A-893C-E6D2-05C0F420DA09}"/>
              </a:ext>
            </a:extLst>
          </p:cNvPr>
          <p:cNvSpPr txBox="1"/>
          <p:nvPr/>
        </p:nvSpPr>
        <p:spPr>
          <a:xfrm>
            <a:off x="304800" y="2142992"/>
            <a:ext cx="63475" cy="37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3"/>
              </a:lnSpc>
            </a:pPr>
            <a:r>
              <a:rPr lang="en-US" sz="1399" spc="-11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25" name="TextBox 17">
            <a:extLst>
              <a:ext uri="{FF2B5EF4-FFF2-40B4-BE49-F238E27FC236}">
                <a16:creationId xmlns:a16="http://schemas.microsoft.com/office/drawing/2014/main" id="{B3053386-742D-9EB1-D36B-CC28665A8E57}"/>
              </a:ext>
            </a:extLst>
          </p:cNvPr>
          <p:cNvSpPr txBox="1"/>
          <p:nvPr/>
        </p:nvSpPr>
        <p:spPr>
          <a:xfrm>
            <a:off x="304800" y="2600192"/>
            <a:ext cx="63475" cy="37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3"/>
              </a:lnSpc>
            </a:pPr>
            <a:r>
              <a:rPr lang="en-US" sz="1399" spc="-11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8600"/>
            <a:ext cx="9169403" cy="7226303"/>
          </a:xfrm>
          <a:custGeom>
            <a:avLst/>
            <a:gdLst/>
            <a:ahLst/>
            <a:cxnLst/>
            <a:rect l="l" t="t" r="r" b="b"/>
            <a:pathLst>
              <a:path w="9169403" h="7226303">
                <a:moveTo>
                  <a:pt x="0" y="0"/>
                </a:moveTo>
                <a:lnTo>
                  <a:pt x="9169403" y="0"/>
                </a:lnTo>
                <a:lnTo>
                  <a:pt x="9169403" y="7226303"/>
                </a:lnTo>
                <a:lnTo>
                  <a:pt x="0" y="72263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778003" y="195253"/>
            <a:ext cx="7353300" cy="3538547"/>
            <a:chOff x="0" y="0"/>
            <a:chExt cx="7353300" cy="46781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353300" cy="4678172"/>
            </a:xfrm>
            <a:custGeom>
              <a:avLst/>
              <a:gdLst/>
              <a:ahLst/>
              <a:cxnLst/>
              <a:rect l="l" t="t" r="r" b="b"/>
              <a:pathLst>
                <a:path w="7353300" h="4678172">
                  <a:moveTo>
                    <a:pt x="0" y="0"/>
                  </a:moveTo>
                  <a:lnTo>
                    <a:pt x="7353300" y="0"/>
                  </a:lnTo>
                  <a:lnTo>
                    <a:pt x="7353300" y="4678172"/>
                  </a:lnTo>
                  <a:lnTo>
                    <a:pt x="0" y="4678172"/>
                  </a:lnTo>
                  <a:close/>
                </a:path>
              </a:pathLst>
            </a:custGeom>
            <a:solidFill>
              <a:srgbClr val="0D0D0D">
                <a:alpha val="60000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1819380" y="475174"/>
            <a:ext cx="1365485" cy="1365485"/>
          </a:xfrm>
          <a:custGeom>
            <a:avLst/>
            <a:gdLst/>
            <a:ahLst/>
            <a:cxnLst/>
            <a:rect l="l" t="t" r="r" b="b"/>
            <a:pathLst>
              <a:path w="1365485" h="1365485">
                <a:moveTo>
                  <a:pt x="0" y="0"/>
                </a:moveTo>
                <a:lnTo>
                  <a:pt x="1365485" y="0"/>
                </a:lnTo>
                <a:lnTo>
                  <a:pt x="1365485" y="1365485"/>
                </a:lnTo>
                <a:lnTo>
                  <a:pt x="0" y="1365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241043" y="509730"/>
            <a:ext cx="5462168" cy="1372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spc="-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One Student Designed Experiment In Each SSEP Community Selected for Launch to the ISS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69443" y="2123713"/>
            <a:ext cx="81610" cy="307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69443" y="3062497"/>
            <a:ext cx="81610" cy="307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55193" y="2130981"/>
            <a:ext cx="6944096" cy="149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6"/>
              </a:lnSpc>
            </a:pPr>
            <a:r>
              <a:rPr lang="en-US" sz="1800" spc="-1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SSEP Mission 22 flight details are TBA but likely will be ferried to the ISS in a Dragon spacecraft launched atop a SpaceX Falcon 9 rocket launching from Launch Complex 39A (LC-39A), Kennedy Space Center, Florida</a:t>
            </a:r>
          </a:p>
          <a:p>
            <a:pPr algn="l">
              <a:lnSpc>
                <a:spcPts val="4152"/>
              </a:lnSpc>
            </a:pPr>
            <a:r>
              <a:rPr lang="en-US" sz="1800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SSEP students and their families, teachers, and other community </a:t>
            </a:r>
          </a:p>
          <a:p>
            <a:pPr algn="l">
              <a:lnSpc>
                <a:spcPts val="900"/>
              </a:lnSpc>
            </a:pPr>
            <a:r>
              <a:rPr lang="en-US" sz="1800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stakeholders will be given the opportunity to attend the launch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6795106"/>
          </a:xfrm>
          <a:custGeom>
            <a:avLst/>
            <a:gdLst/>
            <a:ahLst/>
            <a:cxnLst/>
            <a:rect l="l" t="t" r="r" b="b"/>
            <a:pathLst>
              <a:path w="9144000" h="6795106">
                <a:moveTo>
                  <a:pt x="0" y="0"/>
                </a:moveTo>
                <a:lnTo>
                  <a:pt x="9144000" y="0"/>
                </a:lnTo>
                <a:lnTo>
                  <a:pt x="9144000" y="6795106"/>
                </a:lnTo>
                <a:lnTo>
                  <a:pt x="0" y="67951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70" t="-1301" r="-3305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534191" y="298856"/>
            <a:ext cx="8134607" cy="4555093"/>
            <a:chOff x="0" y="0"/>
            <a:chExt cx="8134604" cy="45550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34604" cy="4555109"/>
            </a:xfrm>
            <a:custGeom>
              <a:avLst/>
              <a:gdLst/>
              <a:ahLst/>
              <a:cxnLst/>
              <a:rect l="l" t="t" r="r" b="b"/>
              <a:pathLst>
                <a:path w="8134604" h="4555109">
                  <a:moveTo>
                    <a:pt x="0" y="0"/>
                  </a:moveTo>
                  <a:lnTo>
                    <a:pt x="8134604" y="0"/>
                  </a:lnTo>
                  <a:lnTo>
                    <a:pt x="8134604" y="4555109"/>
                  </a:lnTo>
                  <a:lnTo>
                    <a:pt x="0" y="4555109"/>
                  </a:lnTo>
                  <a:close/>
                </a:path>
              </a:pathLst>
            </a:custGeom>
            <a:solidFill>
              <a:srgbClr val="262626">
                <a:alpha val="70196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822579" y="397183"/>
            <a:ext cx="1365485" cy="1365485"/>
          </a:xfrm>
          <a:custGeom>
            <a:avLst/>
            <a:gdLst/>
            <a:ahLst/>
            <a:cxnLst/>
            <a:rect l="l" t="t" r="r" b="b"/>
            <a:pathLst>
              <a:path w="1365485" h="1365485">
                <a:moveTo>
                  <a:pt x="0" y="0"/>
                </a:moveTo>
                <a:lnTo>
                  <a:pt x="1365485" y="0"/>
                </a:lnTo>
                <a:lnTo>
                  <a:pt x="1365485" y="1365485"/>
                </a:lnTo>
                <a:lnTo>
                  <a:pt x="0" y="13654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454431" y="616458"/>
            <a:ext cx="5275659" cy="97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1"/>
              </a:lnSpc>
            </a:pPr>
            <a:r>
              <a:rPr lang="en-US" sz="3199" spc="-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Astronauts Aboard ISS Conduct SSEP Flight Experiments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2831" y="1668037"/>
            <a:ext cx="81610" cy="498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1800" spc="-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2831" y="2341645"/>
            <a:ext cx="81610" cy="498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1800" spc="-14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82831" y="3015253"/>
            <a:ext cx="81610" cy="498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1800" spc="-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9200" y="1856280"/>
            <a:ext cx="7432063" cy="1684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800" spc="-1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ISS Crew Members operate the flight experiments according to Crew Interactions defined by the student flight experiment teams</a:t>
            </a:r>
          </a:p>
          <a:p>
            <a:pPr algn="l">
              <a:lnSpc>
                <a:spcPts val="3983"/>
              </a:lnSpc>
            </a:pPr>
            <a:r>
              <a:rPr lang="en-US" sz="1800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Experiments are then returned to Earth, splashing down off the </a:t>
            </a:r>
          </a:p>
          <a:p>
            <a:pPr algn="l">
              <a:lnSpc>
                <a:spcPts val="900"/>
              </a:lnSpc>
            </a:pPr>
            <a:r>
              <a:rPr lang="en-US" sz="1800" spc="-1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coast of Florida</a:t>
            </a:r>
          </a:p>
          <a:p>
            <a:pPr algn="l">
              <a:lnSpc>
                <a:spcPts val="4500"/>
              </a:lnSpc>
            </a:pPr>
            <a:r>
              <a:rPr lang="en-US" sz="1800" spc="-1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The payload is retrieved, and experiments returned to the </a:t>
            </a:r>
            <a:r>
              <a:rPr lang="en-US" sz="1800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students for analysis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62938" y="4161444"/>
            <a:ext cx="5697941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2112" b="1" i="1" spc="-4" dirty="0">
                <a:solidFill>
                  <a:srgbClr val="00A2C3"/>
                </a:solidFill>
                <a:latin typeface="IBM Plex Sans Condensed Italics"/>
                <a:ea typeface="IBM Plex Sans Condensed Italics"/>
                <a:cs typeface="IBM Plex Sans Condensed Italics"/>
                <a:sym typeface="IBM Plex Sans Condensed Italics"/>
              </a:rPr>
              <a:t>SSEP is NOT a simulation –participating communities are truly a part of America’s Space </a:t>
            </a:r>
            <a:r>
              <a:rPr lang="en-US" sz="2112" i="1" spc="-4" dirty="0">
                <a:solidFill>
                  <a:srgbClr val="00A2C3"/>
                </a:solidFill>
                <a:latin typeface="IBM Plex Sans Condensed Italics"/>
                <a:ea typeface="IBM Plex Sans Condensed Italics"/>
                <a:cs typeface="IBM Plex Sans Condensed Italics"/>
                <a:sym typeface="IBM Plex Sans Condensed Italics"/>
              </a:rPr>
              <a:t>Program.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58345" y="919667"/>
            <a:ext cx="3033246" cy="2017109"/>
          </a:xfrm>
          <a:custGeom>
            <a:avLst/>
            <a:gdLst/>
            <a:ahLst/>
            <a:cxnLst/>
            <a:rect l="l" t="t" r="r" b="b"/>
            <a:pathLst>
              <a:path w="3033246" h="2017109">
                <a:moveTo>
                  <a:pt x="0" y="0"/>
                </a:moveTo>
                <a:lnTo>
                  <a:pt x="3033245" y="0"/>
                </a:lnTo>
                <a:lnTo>
                  <a:pt x="3033245" y="2017110"/>
                </a:lnTo>
                <a:lnTo>
                  <a:pt x="0" y="20171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07807" y="4456547"/>
            <a:ext cx="4317997" cy="2188902"/>
          </a:xfrm>
          <a:custGeom>
            <a:avLst/>
            <a:gdLst/>
            <a:ahLst/>
            <a:cxnLst/>
            <a:rect l="l" t="t" r="r" b="b"/>
            <a:pathLst>
              <a:path w="4317997" h="2188902">
                <a:moveTo>
                  <a:pt x="0" y="0"/>
                </a:moveTo>
                <a:lnTo>
                  <a:pt x="4317997" y="0"/>
                </a:lnTo>
                <a:lnTo>
                  <a:pt x="4317997" y="2188903"/>
                </a:lnTo>
                <a:lnTo>
                  <a:pt x="0" y="21889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064939" y="3587496"/>
            <a:ext cx="2879674" cy="2578189"/>
          </a:xfrm>
          <a:custGeom>
            <a:avLst/>
            <a:gdLst/>
            <a:ahLst/>
            <a:cxnLst/>
            <a:rect l="l" t="t" r="r" b="b"/>
            <a:pathLst>
              <a:path w="2879674" h="2578189">
                <a:moveTo>
                  <a:pt x="0" y="0"/>
                </a:moveTo>
                <a:lnTo>
                  <a:pt x="2879674" y="0"/>
                </a:lnTo>
                <a:lnTo>
                  <a:pt x="2879674" y="2578189"/>
                </a:lnTo>
                <a:lnTo>
                  <a:pt x="0" y="25781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50307" y="21307"/>
            <a:ext cx="1204865" cy="1204865"/>
          </a:xfrm>
          <a:custGeom>
            <a:avLst/>
            <a:gdLst/>
            <a:ahLst/>
            <a:cxnLst/>
            <a:rect l="l" t="t" r="r" b="b"/>
            <a:pathLst>
              <a:path w="1204865" h="1204865">
                <a:moveTo>
                  <a:pt x="0" y="0"/>
                </a:moveTo>
                <a:lnTo>
                  <a:pt x="1204865" y="0"/>
                </a:lnTo>
                <a:lnTo>
                  <a:pt x="1204865" y="1204865"/>
                </a:lnTo>
                <a:lnTo>
                  <a:pt x="0" y="12048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43430" y="4037467"/>
            <a:ext cx="5194297" cy="12697"/>
          </a:xfrm>
          <a:custGeom>
            <a:avLst/>
            <a:gdLst/>
            <a:ahLst/>
            <a:cxnLst/>
            <a:rect l="l" t="t" r="r" b="b"/>
            <a:pathLst>
              <a:path w="5194297" h="12697">
                <a:moveTo>
                  <a:pt x="0" y="0"/>
                </a:moveTo>
                <a:lnTo>
                  <a:pt x="5194297" y="0"/>
                </a:lnTo>
                <a:lnTo>
                  <a:pt x="5194297" y="12696"/>
                </a:lnTo>
                <a:lnTo>
                  <a:pt x="0" y="126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43430" y="4253370"/>
            <a:ext cx="1384297" cy="12697"/>
          </a:xfrm>
          <a:custGeom>
            <a:avLst/>
            <a:gdLst/>
            <a:ahLst/>
            <a:cxnLst/>
            <a:rect l="l" t="t" r="r" b="b"/>
            <a:pathLst>
              <a:path w="1384297" h="12697">
                <a:moveTo>
                  <a:pt x="0" y="0"/>
                </a:moveTo>
                <a:lnTo>
                  <a:pt x="1384297" y="0"/>
                </a:lnTo>
                <a:lnTo>
                  <a:pt x="1384297" y="12697"/>
                </a:lnTo>
                <a:lnTo>
                  <a:pt x="0" y="126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762000" y="1416196"/>
            <a:ext cx="4317998" cy="5650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800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SSEP student microgravity experiments have been conducted by 32+ ISS Crew Members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3430" y="2413543"/>
            <a:ext cx="5413724" cy="863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03"/>
              </a:lnSpc>
            </a:pPr>
            <a:r>
              <a:rPr lang="en-US" sz="1399" spc="-2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To view videos of all SSEP launches to date, and for information about and videos of astronauts that have operated SSEP experiment on the ISS, visit: </a:t>
            </a:r>
            <a:r>
              <a:rPr lang="en-US" sz="1399" spc="-2" dirty="0">
                <a:solidFill>
                  <a:srgbClr val="00BCE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  <a:hlinkClick r:id="rId8" tooltip="http://ssep.ncesse.org/current-flight-opportunities/launch-and-on-orbit-operations-history/"/>
              </a:rPr>
              <a:t>http://ssep.ncesse.org/current-flight-opportunities/launch-and-on-orbit- operations-history/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28431" y="186499"/>
            <a:ext cx="7316181" cy="668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spc="-8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Student Experiments Aboard ISS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17253" y="5048641"/>
            <a:ext cx="892083" cy="1541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7"/>
              </a:lnSpc>
            </a:pPr>
            <a:r>
              <a:rPr lang="en-US" sz="10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Flight Engineer Koichi Wakata (Japan) shakes to mix a student flight experiment </a:t>
            </a:r>
          </a:p>
          <a:p>
            <a:pPr algn="l">
              <a:lnSpc>
                <a:spcPts val="1439"/>
              </a:lnSpc>
            </a:pPr>
            <a:r>
              <a:rPr lang="en-US" sz="10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from SSEP </a:t>
            </a:r>
          </a:p>
          <a:p>
            <a:pPr algn="l">
              <a:lnSpc>
                <a:spcPts val="1151"/>
              </a:lnSpc>
            </a:pPr>
            <a:r>
              <a:rPr lang="en-US" sz="10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Mission 3b/4 </a:t>
            </a:r>
          </a:p>
          <a:p>
            <a:pPr algn="l">
              <a:lnSpc>
                <a:spcPts val="1439"/>
              </a:lnSpc>
            </a:pPr>
            <a:r>
              <a:rPr lang="en-US" sz="10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to ISS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49785" y="2984764"/>
            <a:ext cx="2866120" cy="386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15"/>
              </a:lnSpc>
            </a:pPr>
            <a:r>
              <a:rPr lang="en-US" sz="10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ISS Commander Sunita Williams (USA) activates a student experiment during SSEP Mission 2 to ISS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56379" y="6185545"/>
            <a:ext cx="2836983" cy="53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7"/>
              </a:lnSpc>
            </a:pPr>
            <a:r>
              <a:rPr lang="en-US" sz="10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Flight Engineer Ricky Arnold (USA) demonstrates weightlessness with a SSEP mini-lab during SSEP Mission 12 to ISS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30943"/>
            <a:ext cx="9144000" cy="6327057"/>
          </a:xfrm>
          <a:custGeom>
            <a:avLst/>
            <a:gdLst/>
            <a:ahLst/>
            <a:cxnLst/>
            <a:rect l="l" t="t" r="r" b="b"/>
            <a:pathLst>
              <a:path w="9144000" h="6327057">
                <a:moveTo>
                  <a:pt x="0" y="0"/>
                </a:moveTo>
                <a:lnTo>
                  <a:pt x="9144000" y="0"/>
                </a:lnTo>
                <a:lnTo>
                  <a:pt x="9144000" y="6327057"/>
                </a:lnTo>
                <a:lnTo>
                  <a:pt x="0" y="63270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7459" b="-95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60147" y="2843574"/>
            <a:ext cx="1195026" cy="1195026"/>
          </a:xfrm>
          <a:custGeom>
            <a:avLst/>
            <a:gdLst/>
            <a:ahLst/>
            <a:cxnLst/>
            <a:rect l="l" t="t" r="r" b="b"/>
            <a:pathLst>
              <a:path w="1195026" h="1195026">
                <a:moveTo>
                  <a:pt x="0" y="0"/>
                </a:moveTo>
                <a:lnTo>
                  <a:pt x="1195025" y="0"/>
                </a:lnTo>
                <a:lnTo>
                  <a:pt x="1195025" y="1195026"/>
                </a:lnTo>
                <a:lnTo>
                  <a:pt x="0" y="11950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351587" y="3412931"/>
            <a:ext cx="63475" cy="381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7"/>
              </a:lnSpc>
            </a:pPr>
            <a:r>
              <a:rPr lang="en-US" sz="1399" spc="-9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51587" y="3958523"/>
            <a:ext cx="63475" cy="105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1399" spc="-1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  <a:p>
            <a:pPr algn="just">
              <a:lnSpc>
                <a:spcPts val="1875"/>
              </a:lnSpc>
            </a:pPr>
            <a:r>
              <a:rPr lang="en-US" sz="1399" spc="-1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  <a:p>
            <a:pPr algn="just">
              <a:lnSpc>
                <a:spcPts val="3355"/>
              </a:lnSpc>
            </a:pPr>
            <a:r>
              <a:rPr lang="en-US" sz="1399" spc="-8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1587" y="5177723"/>
            <a:ext cx="63475" cy="1054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1399" spc="-9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  <a:p>
            <a:pPr algn="just">
              <a:lnSpc>
                <a:spcPts val="1875"/>
              </a:lnSpc>
            </a:pPr>
            <a:r>
              <a:rPr lang="en-US" sz="1399" spc="-1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  <a:p>
            <a:pPr algn="just">
              <a:lnSpc>
                <a:spcPts val="3355"/>
              </a:lnSpc>
            </a:pPr>
            <a:r>
              <a:rPr lang="en-US" sz="1399" spc="-1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46612" y="3034588"/>
            <a:ext cx="7273519" cy="696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000" spc="-8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Live Launch Viewing Opportunities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981480" y="5129165"/>
            <a:ext cx="1142638" cy="992286"/>
            <a:chOff x="0" y="0"/>
            <a:chExt cx="1523517" cy="13230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3492" cy="1323086"/>
            </a:xfrm>
            <a:custGeom>
              <a:avLst/>
              <a:gdLst/>
              <a:ahLst/>
              <a:cxnLst/>
              <a:rect l="l" t="t" r="r" b="b"/>
              <a:pathLst>
                <a:path w="1523492" h="1323086">
                  <a:moveTo>
                    <a:pt x="330708" y="0"/>
                  </a:moveTo>
                  <a:lnTo>
                    <a:pt x="0" y="661543"/>
                  </a:lnTo>
                  <a:lnTo>
                    <a:pt x="330708" y="1323086"/>
                  </a:lnTo>
                  <a:lnTo>
                    <a:pt x="1192784" y="1323086"/>
                  </a:lnTo>
                  <a:lnTo>
                    <a:pt x="1523492" y="661543"/>
                  </a:lnTo>
                  <a:lnTo>
                    <a:pt x="1523492" y="661543"/>
                  </a:lnTo>
                  <a:lnTo>
                    <a:pt x="1192784" y="0"/>
                  </a:lnTo>
                  <a:close/>
                </a:path>
              </a:pathLst>
            </a:custGeom>
            <a:blipFill>
              <a:blip r:embed="rId2"/>
              <a:stretch>
                <a:fillRect r="-1" b="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4966687" y="5114877"/>
            <a:ext cx="1172223" cy="1020861"/>
          </a:xfrm>
          <a:custGeom>
            <a:avLst/>
            <a:gdLst/>
            <a:ahLst/>
            <a:cxnLst/>
            <a:rect l="l" t="t" r="r" b="b"/>
            <a:pathLst>
              <a:path w="1172223" h="1020861">
                <a:moveTo>
                  <a:pt x="0" y="0"/>
                </a:moveTo>
                <a:lnTo>
                  <a:pt x="1172223" y="0"/>
                </a:lnTo>
                <a:lnTo>
                  <a:pt x="1172223" y="1020861"/>
                </a:lnTo>
                <a:lnTo>
                  <a:pt x="0" y="10208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053745" y="5700427"/>
            <a:ext cx="1137666" cy="981932"/>
            <a:chOff x="0" y="0"/>
            <a:chExt cx="1516888" cy="1309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16888" cy="1309243"/>
            </a:xfrm>
            <a:custGeom>
              <a:avLst/>
              <a:gdLst/>
              <a:ahLst/>
              <a:cxnLst/>
              <a:rect l="l" t="t" r="r" b="b"/>
              <a:pathLst>
                <a:path w="1516888" h="1309243">
                  <a:moveTo>
                    <a:pt x="329565" y="0"/>
                  </a:moveTo>
                  <a:lnTo>
                    <a:pt x="0" y="659257"/>
                  </a:lnTo>
                  <a:lnTo>
                    <a:pt x="324993" y="1309243"/>
                  </a:lnTo>
                  <a:lnTo>
                    <a:pt x="1191895" y="1309243"/>
                  </a:lnTo>
                  <a:lnTo>
                    <a:pt x="1516888" y="659257"/>
                  </a:lnTo>
                  <a:lnTo>
                    <a:pt x="1516888" y="659257"/>
                  </a:lnTo>
                  <a:lnTo>
                    <a:pt x="1187323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4038962" y="5686139"/>
            <a:ext cx="1167241" cy="1017441"/>
            <a:chOff x="0" y="0"/>
            <a:chExt cx="1167244" cy="10174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67257" cy="1017397"/>
            </a:xfrm>
            <a:custGeom>
              <a:avLst/>
              <a:gdLst/>
              <a:ahLst/>
              <a:cxnLst/>
              <a:rect l="l" t="t" r="r" b="b"/>
              <a:pathLst>
                <a:path w="1167257" h="1017397">
                  <a:moveTo>
                    <a:pt x="2032" y="502285"/>
                  </a:moveTo>
                  <a:lnTo>
                    <a:pt x="249174" y="7874"/>
                  </a:lnTo>
                  <a:cubicBezTo>
                    <a:pt x="251587" y="3048"/>
                    <a:pt x="256540" y="0"/>
                    <a:pt x="262001" y="0"/>
                  </a:cubicBezTo>
                  <a:lnTo>
                    <a:pt x="905256" y="0"/>
                  </a:lnTo>
                  <a:cubicBezTo>
                    <a:pt x="910717" y="0"/>
                    <a:pt x="915670" y="3048"/>
                    <a:pt x="918083" y="7874"/>
                  </a:cubicBezTo>
                  <a:lnTo>
                    <a:pt x="1165225" y="502285"/>
                  </a:lnTo>
                  <a:cubicBezTo>
                    <a:pt x="1167257" y="506349"/>
                    <a:pt x="1167257" y="511048"/>
                    <a:pt x="1165225" y="515112"/>
                  </a:cubicBezTo>
                  <a:lnTo>
                    <a:pt x="917956" y="1009523"/>
                  </a:lnTo>
                  <a:cubicBezTo>
                    <a:pt x="915543" y="1014349"/>
                    <a:pt x="910590" y="1017397"/>
                    <a:pt x="905129" y="1017397"/>
                  </a:cubicBezTo>
                  <a:lnTo>
                    <a:pt x="262001" y="1017397"/>
                  </a:lnTo>
                  <a:cubicBezTo>
                    <a:pt x="256540" y="1017397"/>
                    <a:pt x="251587" y="1014349"/>
                    <a:pt x="249174" y="1009523"/>
                  </a:cubicBezTo>
                  <a:lnTo>
                    <a:pt x="2032" y="515112"/>
                  </a:lnTo>
                  <a:cubicBezTo>
                    <a:pt x="0" y="511048"/>
                    <a:pt x="0" y="506349"/>
                    <a:pt x="2032" y="502285"/>
                  </a:cubicBezTo>
                  <a:moveTo>
                    <a:pt x="27559" y="515112"/>
                  </a:moveTo>
                  <a:lnTo>
                    <a:pt x="14732" y="508762"/>
                  </a:lnTo>
                  <a:lnTo>
                    <a:pt x="27559" y="502412"/>
                  </a:lnTo>
                  <a:lnTo>
                    <a:pt x="274828" y="996823"/>
                  </a:lnTo>
                  <a:lnTo>
                    <a:pt x="262001" y="1003173"/>
                  </a:lnTo>
                  <a:lnTo>
                    <a:pt x="262001" y="988822"/>
                  </a:lnTo>
                  <a:lnTo>
                    <a:pt x="905256" y="988822"/>
                  </a:lnTo>
                  <a:lnTo>
                    <a:pt x="905256" y="1003046"/>
                  </a:lnTo>
                  <a:lnTo>
                    <a:pt x="892429" y="996696"/>
                  </a:lnTo>
                  <a:lnTo>
                    <a:pt x="1139698" y="502285"/>
                  </a:lnTo>
                  <a:lnTo>
                    <a:pt x="1152525" y="508635"/>
                  </a:lnTo>
                  <a:lnTo>
                    <a:pt x="1139698" y="514985"/>
                  </a:lnTo>
                  <a:lnTo>
                    <a:pt x="892429" y="20701"/>
                  </a:lnTo>
                  <a:lnTo>
                    <a:pt x="905256" y="14351"/>
                  </a:lnTo>
                  <a:lnTo>
                    <a:pt x="905256" y="28575"/>
                  </a:lnTo>
                  <a:lnTo>
                    <a:pt x="262001" y="28575"/>
                  </a:lnTo>
                  <a:lnTo>
                    <a:pt x="262001" y="14224"/>
                  </a:lnTo>
                  <a:lnTo>
                    <a:pt x="274828" y="20574"/>
                  </a:lnTo>
                  <a:lnTo>
                    <a:pt x="27559" y="5151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5934742" y="4641952"/>
            <a:ext cx="1136075" cy="976427"/>
            <a:chOff x="0" y="0"/>
            <a:chExt cx="1514767" cy="13019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14729" cy="1301877"/>
            </a:xfrm>
            <a:custGeom>
              <a:avLst/>
              <a:gdLst/>
              <a:ahLst/>
              <a:cxnLst/>
              <a:rect l="l" t="t" r="r" b="b"/>
              <a:pathLst>
                <a:path w="1514729" h="1301877">
                  <a:moveTo>
                    <a:pt x="328803" y="0"/>
                  </a:moveTo>
                  <a:lnTo>
                    <a:pt x="0" y="657733"/>
                  </a:lnTo>
                  <a:lnTo>
                    <a:pt x="322072" y="1301877"/>
                  </a:lnTo>
                  <a:lnTo>
                    <a:pt x="1192657" y="1301877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5"/>
              <a:stretch>
                <a:fillRect r="-2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5919949" y="4627664"/>
            <a:ext cx="1165650" cy="1015155"/>
            <a:chOff x="0" y="0"/>
            <a:chExt cx="1165657" cy="101516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65733" cy="1015111"/>
            </a:xfrm>
            <a:custGeom>
              <a:avLst/>
              <a:gdLst/>
              <a:ahLst/>
              <a:cxnLst/>
              <a:rect l="l" t="t" r="r" b="b"/>
              <a:pathLst>
                <a:path w="1165733" h="1015111">
                  <a:moveTo>
                    <a:pt x="2032" y="501142"/>
                  </a:moveTo>
                  <a:lnTo>
                    <a:pt x="248666" y="7874"/>
                  </a:lnTo>
                  <a:cubicBezTo>
                    <a:pt x="251079" y="3048"/>
                    <a:pt x="256032" y="0"/>
                    <a:pt x="261493" y="0"/>
                  </a:cubicBezTo>
                  <a:lnTo>
                    <a:pt x="904240" y="0"/>
                  </a:lnTo>
                  <a:cubicBezTo>
                    <a:pt x="909701" y="0"/>
                    <a:pt x="914654" y="3048"/>
                    <a:pt x="917067" y="7874"/>
                  </a:cubicBezTo>
                  <a:lnTo>
                    <a:pt x="1163701" y="501142"/>
                  </a:lnTo>
                  <a:cubicBezTo>
                    <a:pt x="1165733" y="505206"/>
                    <a:pt x="1165733" y="509905"/>
                    <a:pt x="1163701" y="513969"/>
                  </a:cubicBezTo>
                  <a:lnTo>
                    <a:pt x="916940" y="1007237"/>
                  </a:lnTo>
                  <a:cubicBezTo>
                    <a:pt x="914527" y="1012063"/>
                    <a:pt x="909574" y="1015111"/>
                    <a:pt x="904113" y="1015111"/>
                  </a:cubicBezTo>
                  <a:lnTo>
                    <a:pt x="261493" y="1015111"/>
                  </a:lnTo>
                  <a:cubicBezTo>
                    <a:pt x="256032" y="1015111"/>
                    <a:pt x="251079" y="1012063"/>
                    <a:pt x="248666" y="1007237"/>
                  </a:cubicBezTo>
                  <a:lnTo>
                    <a:pt x="2032" y="513969"/>
                  </a:lnTo>
                  <a:cubicBezTo>
                    <a:pt x="0" y="509905"/>
                    <a:pt x="0" y="505206"/>
                    <a:pt x="2032" y="501142"/>
                  </a:cubicBezTo>
                  <a:moveTo>
                    <a:pt x="27559" y="513969"/>
                  </a:moveTo>
                  <a:lnTo>
                    <a:pt x="14732" y="507619"/>
                  </a:lnTo>
                  <a:lnTo>
                    <a:pt x="27559" y="501269"/>
                  </a:lnTo>
                  <a:lnTo>
                    <a:pt x="274193" y="994537"/>
                  </a:lnTo>
                  <a:lnTo>
                    <a:pt x="261366" y="1000887"/>
                  </a:lnTo>
                  <a:lnTo>
                    <a:pt x="261366" y="986536"/>
                  </a:lnTo>
                  <a:lnTo>
                    <a:pt x="904240" y="986536"/>
                  </a:lnTo>
                  <a:lnTo>
                    <a:pt x="904240" y="1000760"/>
                  </a:lnTo>
                  <a:lnTo>
                    <a:pt x="891413" y="994410"/>
                  </a:lnTo>
                  <a:lnTo>
                    <a:pt x="1138047" y="501142"/>
                  </a:lnTo>
                  <a:lnTo>
                    <a:pt x="1150874" y="507492"/>
                  </a:lnTo>
                  <a:lnTo>
                    <a:pt x="1138047" y="513842"/>
                  </a:lnTo>
                  <a:lnTo>
                    <a:pt x="891413" y="20701"/>
                  </a:lnTo>
                  <a:lnTo>
                    <a:pt x="904240" y="14351"/>
                  </a:lnTo>
                  <a:lnTo>
                    <a:pt x="904240" y="28575"/>
                  </a:lnTo>
                  <a:lnTo>
                    <a:pt x="261493" y="28575"/>
                  </a:lnTo>
                  <a:lnTo>
                    <a:pt x="261493" y="14224"/>
                  </a:lnTo>
                  <a:lnTo>
                    <a:pt x="274320" y="20574"/>
                  </a:lnTo>
                  <a:lnTo>
                    <a:pt x="27559" y="5139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6878736" y="4103894"/>
            <a:ext cx="1136075" cy="986580"/>
            <a:chOff x="0" y="0"/>
            <a:chExt cx="1514767" cy="131544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6"/>
              <a:stretch>
                <a:fillRect r="-2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6863944" y="4089606"/>
            <a:ext cx="1165650" cy="1015155"/>
          </a:xfrm>
          <a:custGeom>
            <a:avLst/>
            <a:gdLst/>
            <a:ahLst/>
            <a:cxnLst/>
            <a:rect l="l" t="t" r="r" b="b"/>
            <a:pathLst>
              <a:path w="1165650" h="1015155">
                <a:moveTo>
                  <a:pt x="0" y="0"/>
                </a:moveTo>
                <a:lnTo>
                  <a:pt x="1165650" y="0"/>
                </a:lnTo>
                <a:lnTo>
                  <a:pt x="1165650" y="1015156"/>
                </a:lnTo>
                <a:lnTo>
                  <a:pt x="0" y="1015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263957" y="4641952"/>
            <a:ext cx="1136075" cy="986580"/>
            <a:chOff x="0" y="0"/>
            <a:chExt cx="1514767" cy="131544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8"/>
              <a:stretch>
                <a:fillRect r="-2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>
            <a:off x="249164" y="4627664"/>
            <a:ext cx="1165650" cy="1015155"/>
          </a:xfrm>
          <a:custGeom>
            <a:avLst/>
            <a:gdLst/>
            <a:ahLst/>
            <a:cxnLst/>
            <a:rect l="l" t="t" r="r" b="b"/>
            <a:pathLst>
              <a:path w="1165650" h="1015155">
                <a:moveTo>
                  <a:pt x="0" y="0"/>
                </a:moveTo>
                <a:lnTo>
                  <a:pt x="1165651" y="0"/>
                </a:lnTo>
                <a:lnTo>
                  <a:pt x="1165651" y="1015156"/>
                </a:lnTo>
                <a:lnTo>
                  <a:pt x="0" y="1015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5927817" y="3583286"/>
            <a:ext cx="1136075" cy="986580"/>
            <a:chOff x="0" y="0"/>
            <a:chExt cx="1514767" cy="131544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10"/>
              <a:stretch>
                <a:fillRect r="-2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Freeform 21"/>
          <p:cNvSpPr/>
          <p:nvPr/>
        </p:nvSpPr>
        <p:spPr>
          <a:xfrm>
            <a:off x="5913025" y="3568998"/>
            <a:ext cx="1165650" cy="1015155"/>
          </a:xfrm>
          <a:custGeom>
            <a:avLst/>
            <a:gdLst/>
            <a:ahLst/>
            <a:cxnLst/>
            <a:rect l="l" t="t" r="r" b="b"/>
            <a:pathLst>
              <a:path w="1165650" h="1015155">
                <a:moveTo>
                  <a:pt x="0" y="0"/>
                </a:moveTo>
                <a:lnTo>
                  <a:pt x="1165650" y="0"/>
                </a:lnTo>
                <a:lnTo>
                  <a:pt x="1165650" y="1015156"/>
                </a:lnTo>
                <a:lnTo>
                  <a:pt x="0" y="1015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4044048" y="3583286"/>
            <a:ext cx="1136075" cy="986580"/>
            <a:chOff x="0" y="0"/>
            <a:chExt cx="1514767" cy="131544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12"/>
              <a:stretch>
                <a:fillRect r="-2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4029256" y="3568998"/>
            <a:ext cx="1165650" cy="1015155"/>
            <a:chOff x="0" y="0"/>
            <a:chExt cx="1165657" cy="101516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65733" cy="1015111"/>
            </a:xfrm>
            <a:custGeom>
              <a:avLst/>
              <a:gdLst/>
              <a:ahLst/>
              <a:cxnLst/>
              <a:rect l="l" t="t" r="r" b="b"/>
              <a:pathLst>
                <a:path w="1165733" h="1015111">
                  <a:moveTo>
                    <a:pt x="2032" y="501142"/>
                  </a:moveTo>
                  <a:lnTo>
                    <a:pt x="248666" y="7874"/>
                  </a:lnTo>
                  <a:cubicBezTo>
                    <a:pt x="251079" y="3048"/>
                    <a:pt x="256032" y="0"/>
                    <a:pt x="261493" y="0"/>
                  </a:cubicBezTo>
                  <a:lnTo>
                    <a:pt x="904240" y="0"/>
                  </a:lnTo>
                  <a:cubicBezTo>
                    <a:pt x="909701" y="0"/>
                    <a:pt x="914654" y="3048"/>
                    <a:pt x="917067" y="7874"/>
                  </a:cubicBezTo>
                  <a:lnTo>
                    <a:pt x="1163701" y="501142"/>
                  </a:lnTo>
                  <a:cubicBezTo>
                    <a:pt x="1165733" y="505206"/>
                    <a:pt x="1165733" y="509905"/>
                    <a:pt x="1163701" y="513969"/>
                  </a:cubicBezTo>
                  <a:lnTo>
                    <a:pt x="916940" y="1007237"/>
                  </a:lnTo>
                  <a:cubicBezTo>
                    <a:pt x="914527" y="1012063"/>
                    <a:pt x="909574" y="1015111"/>
                    <a:pt x="904113" y="1015111"/>
                  </a:cubicBezTo>
                  <a:lnTo>
                    <a:pt x="261493" y="1015111"/>
                  </a:lnTo>
                  <a:cubicBezTo>
                    <a:pt x="256032" y="1015111"/>
                    <a:pt x="251079" y="1012063"/>
                    <a:pt x="248666" y="1007237"/>
                  </a:cubicBezTo>
                  <a:lnTo>
                    <a:pt x="2032" y="513969"/>
                  </a:lnTo>
                  <a:cubicBezTo>
                    <a:pt x="0" y="509905"/>
                    <a:pt x="0" y="505206"/>
                    <a:pt x="2032" y="501142"/>
                  </a:cubicBezTo>
                  <a:moveTo>
                    <a:pt x="27559" y="513969"/>
                  </a:moveTo>
                  <a:lnTo>
                    <a:pt x="14732" y="507619"/>
                  </a:lnTo>
                  <a:lnTo>
                    <a:pt x="27559" y="501269"/>
                  </a:lnTo>
                  <a:lnTo>
                    <a:pt x="274193" y="994537"/>
                  </a:lnTo>
                  <a:lnTo>
                    <a:pt x="261366" y="1000887"/>
                  </a:lnTo>
                  <a:lnTo>
                    <a:pt x="261366" y="986536"/>
                  </a:lnTo>
                  <a:lnTo>
                    <a:pt x="904240" y="986536"/>
                  </a:lnTo>
                  <a:lnTo>
                    <a:pt x="904240" y="1000760"/>
                  </a:lnTo>
                  <a:lnTo>
                    <a:pt x="891413" y="994410"/>
                  </a:lnTo>
                  <a:lnTo>
                    <a:pt x="1138047" y="501142"/>
                  </a:lnTo>
                  <a:lnTo>
                    <a:pt x="1150874" y="507492"/>
                  </a:lnTo>
                  <a:lnTo>
                    <a:pt x="1138047" y="513842"/>
                  </a:lnTo>
                  <a:lnTo>
                    <a:pt x="891413" y="20701"/>
                  </a:lnTo>
                  <a:lnTo>
                    <a:pt x="904240" y="14351"/>
                  </a:lnTo>
                  <a:lnTo>
                    <a:pt x="904240" y="28575"/>
                  </a:lnTo>
                  <a:lnTo>
                    <a:pt x="261493" y="28575"/>
                  </a:lnTo>
                  <a:lnTo>
                    <a:pt x="261493" y="14224"/>
                  </a:lnTo>
                  <a:lnTo>
                    <a:pt x="274320" y="20574"/>
                  </a:lnTo>
                  <a:lnTo>
                    <a:pt x="27559" y="5139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Freeform 26"/>
          <p:cNvSpPr/>
          <p:nvPr/>
        </p:nvSpPr>
        <p:spPr>
          <a:xfrm>
            <a:off x="4218432" y="3733800"/>
            <a:ext cx="789432" cy="682752"/>
          </a:xfrm>
          <a:custGeom>
            <a:avLst/>
            <a:gdLst/>
            <a:ahLst/>
            <a:cxnLst/>
            <a:rect l="l" t="t" r="r" b="b"/>
            <a:pathLst>
              <a:path w="789432" h="682752">
                <a:moveTo>
                  <a:pt x="0" y="0"/>
                </a:moveTo>
                <a:lnTo>
                  <a:pt x="789432" y="0"/>
                </a:lnTo>
                <a:lnTo>
                  <a:pt x="789432" y="682752"/>
                </a:lnTo>
                <a:lnTo>
                  <a:pt x="0" y="68275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2089" t="-22045" r="-21820" b="-2245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6878736" y="5177466"/>
            <a:ext cx="1136075" cy="986590"/>
            <a:chOff x="0" y="0"/>
            <a:chExt cx="1514767" cy="131545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13"/>
              <a:stretch>
                <a:fillRect r="-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Freeform 29"/>
          <p:cNvSpPr/>
          <p:nvPr/>
        </p:nvSpPr>
        <p:spPr>
          <a:xfrm>
            <a:off x="6863944" y="5163179"/>
            <a:ext cx="1165650" cy="1015165"/>
          </a:xfrm>
          <a:custGeom>
            <a:avLst/>
            <a:gdLst/>
            <a:ahLst/>
            <a:cxnLst/>
            <a:rect l="l" t="t" r="r" b="b"/>
            <a:pathLst>
              <a:path w="1165650" h="1015165">
                <a:moveTo>
                  <a:pt x="0" y="0"/>
                </a:moveTo>
                <a:lnTo>
                  <a:pt x="1165650" y="0"/>
                </a:lnTo>
                <a:lnTo>
                  <a:pt x="1165650" y="1015165"/>
                </a:lnTo>
                <a:lnTo>
                  <a:pt x="0" y="10151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0" name="Group 30"/>
          <p:cNvGrpSpPr>
            <a:grpSpLocks noChangeAspect="1"/>
          </p:cNvGrpSpPr>
          <p:nvPr/>
        </p:nvGrpSpPr>
        <p:grpSpPr>
          <a:xfrm>
            <a:off x="4044048" y="4641952"/>
            <a:ext cx="1136075" cy="986580"/>
            <a:chOff x="0" y="0"/>
            <a:chExt cx="1514767" cy="131544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15"/>
              <a:stretch>
                <a:fillRect r="-2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Freeform 32"/>
          <p:cNvSpPr/>
          <p:nvPr/>
        </p:nvSpPr>
        <p:spPr>
          <a:xfrm>
            <a:off x="4029256" y="4627664"/>
            <a:ext cx="1165650" cy="1015155"/>
          </a:xfrm>
          <a:custGeom>
            <a:avLst/>
            <a:gdLst/>
            <a:ahLst/>
            <a:cxnLst/>
            <a:rect l="l" t="t" r="r" b="b"/>
            <a:pathLst>
              <a:path w="1165650" h="1015155">
                <a:moveTo>
                  <a:pt x="0" y="0"/>
                </a:moveTo>
                <a:lnTo>
                  <a:pt x="1165650" y="0"/>
                </a:lnTo>
                <a:lnTo>
                  <a:pt x="1165650" y="1015156"/>
                </a:lnTo>
                <a:lnTo>
                  <a:pt x="0" y="1015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4973250" y="4089606"/>
            <a:ext cx="1165650" cy="1015155"/>
          </a:xfrm>
          <a:custGeom>
            <a:avLst/>
            <a:gdLst/>
            <a:ahLst/>
            <a:cxnLst/>
            <a:rect l="l" t="t" r="r" b="b"/>
            <a:pathLst>
              <a:path w="1165650" h="1015155">
                <a:moveTo>
                  <a:pt x="0" y="0"/>
                </a:moveTo>
                <a:lnTo>
                  <a:pt x="1165651" y="0"/>
                </a:lnTo>
                <a:lnTo>
                  <a:pt x="1165651" y="1015156"/>
                </a:lnTo>
                <a:lnTo>
                  <a:pt x="0" y="1015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>
            <a:off x="3083919" y="4089978"/>
            <a:ext cx="1165650" cy="1015155"/>
          </a:xfrm>
          <a:custGeom>
            <a:avLst/>
            <a:gdLst/>
            <a:ahLst/>
            <a:cxnLst/>
            <a:rect l="l" t="t" r="r" b="b"/>
            <a:pathLst>
              <a:path w="1165650" h="1015155">
                <a:moveTo>
                  <a:pt x="0" y="0"/>
                </a:moveTo>
                <a:lnTo>
                  <a:pt x="1165650" y="0"/>
                </a:lnTo>
                <a:lnTo>
                  <a:pt x="1165650" y="1015155"/>
                </a:lnTo>
                <a:lnTo>
                  <a:pt x="0" y="10151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5" name="Group 35"/>
          <p:cNvGrpSpPr>
            <a:grpSpLocks noChangeAspect="1"/>
          </p:cNvGrpSpPr>
          <p:nvPr/>
        </p:nvGrpSpPr>
        <p:grpSpPr>
          <a:xfrm>
            <a:off x="4988042" y="4103894"/>
            <a:ext cx="1136075" cy="986580"/>
            <a:chOff x="0" y="0"/>
            <a:chExt cx="1514767" cy="131544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19"/>
              <a:stretch>
                <a:fillRect r="-2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>
            <a:grpSpLocks noChangeAspect="1"/>
          </p:cNvGrpSpPr>
          <p:nvPr/>
        </p:nvGrpSpPr>
        <p:grpSpPr>
          <a:xfrm>
            <a:off x="3098711" y="4104265"/>
            <a:ext cx="1136075" cy="986580"/>
            <a:chOff x="0" y="0"/>
            <a:chExt cx="1514767" cy="131544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20"/>
              <a:stretch>
                <a:fillRect r="-2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>
            <a:grpSpLocks noChangeAspect="1"/>
          </p:cNvGrpSpPr>
          <p:nvPr/>
        </p:nvGrpSpPr>
        <p:grpSpPr>
          <a:xfrm>
            <a:off x="3105626" y="5176771"/>
            <a:ext cx="1136075" cy="986590"/>
            <a:chOff x="0" y="0"/>
            <a:chExt cx="1514767" cy="131545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21"/>
              <a:stretch>
                <a:fillRect r="-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" name="Freeform 41"/>
          <p:cNvSpPr/>
          <p:nvPr/>
        </p:nvSpPr>
        <p:spPr>
          <a:xfrm>
            <a:off x="3090834" y="5162483"/>
            <a:ext cx="1165650" cy="1015165"/>
          </a:xfrm>
          <a:custGeom>
            <a:avLst/>
            <a:gdLst/>
            <a:ahLst/>
            <a:cxnLst/>
            <a:rect l="l" t="t" r="r" b="b"/>
            <a:pathLst>
              <a:path w="1165650" h="1015165">
                <a:moveTo>
                  <a:pt x="0" y="0"/>
                </a:moveTo>
                <a:lnTo>
                  <a:pt x="1165650" y="0"/>
                </a:lnTo>
                <a:lnTo>
                  <a:pt x="1165650" y="1015165"/>
                </a:lnTo>
                <a:lnTo>
                  <a:pt x="0" y="10151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2" name="Group 42"/>
          <p:cNvGrpSpPr>
            <a:grpSpLocks noChangeAspect="1"/>
          </p:cNvGrpSpPr>
          <p:nvPr/>
        </p:nvGrpSpPr>
        <p:grpSpPr>
          <a:xfrm>
            <a:off x="2160280" y="5701255"/>
            <a:ext cx="1136075" cy="983085"/>
            <a:chOff x="0" y="0"/>
            <a:chExt cx="1514767" cy="131078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514729" cy="1310767"/>
            </a:xfrm>
            <a:custGeom>
              <a:avLst/>
              <a:gdLst/>
              <a:ahLst/>
              <a:cxnLst/>
              <a:rect l="l" t="t" r="r" b="b"/>
              <a:pathLst>
                <a:path w="1514729" h="1310767">
                  <a:moveTo>
                    <a:pt x="328803" y="0"/>
                  </a:moveTo>
                  <a:lnTo>
                    <a:pt x="0" y="657733"/>
                  </a:lnTo>
                  <a:lnTo>
                    <a:pt x="326517" y="1310767"/>
                  </a:lnTo>
                  <a:lnTo>
                    <a:pt x="1188212" y="1310767"/>
                  </a:lnTo>
                  <a:lnTo>
                    <a:pt x="1514729" y="657733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23"/>
              <a:stretch>
                <a:fillRect r="-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>
            <a:grpSpLocks noChangeAspect="1"/>
          </p:cNvGrpSpPr>
          <p:nvPr/>
        </p:nvGrpSpPr>
        <p:grpSpPr>
          <a:xfrm>
            <a:off x="2145487" y="5686968"/>
            <a:ext cx="1165650" cy="1015155"/>
            <a:chOff x="0" y="0"/>
            <a:chExt cx="1165657" cy="101516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65733" cy="1015111"/>
            </a:xfrm>
            <a:custGeom>
              <a:avLst/>
              <a:gdLst/>
              <a:ahLst/>
              <a:cxnLst/>
              <a:rect l="l" t="t" r="r" b="b"/>
              <a:pathLst>
                <a:path w="1165733" h="1015111">
                  <a:moveTo>
                    <a:pt x="2032" y="501142"/>
                  </a:moveTo>
                  <a:lnTo>
                    <a:pt x="248666" y="7874"/>
                  </a:lnTo>
                  <a:cubicBezTo>
                    <a:pt x="251079" y="3048"/>
                    <a:pt x="256032" y="0"/>
                    <a:pt x="261493" y="0"/>
                  </a:cubicBezTo>
                  <a:lnTo>
                    <a:pt x="904240" y="0"/>
                  </a:lnTo>
                  <a:cubicBezTo>
                    <a:pt x="909701" y="0"/>
                    <a:pt x="914654" y="3048"/>
                    <a:pt x="917067" y="7874"/>
                  </a:cubicBezTo>
                  <a:lnTo>
                    <a:pt x="1163701" y="501142"/>
                  </a:lnTo>
                  <a:cubicBezTo>
                    <a:pt x="1165733" y="505206"/>
                    <a:pt x="1165733" y="509905"/>
                    <a:pt x="1163701" y="513969"/>
                  </a:cubicBezTo>
                  <a:lnTo>
                    <a:pt x="916940" y="1007237"/>
                  </a:lnTo>
                  <a:cubicBezTo>
                    <a:pt x="914527" y="1012063"/>
                    <a:pt x="909574" y="1015111"/>
                    <a:pt x="904113" y="1015111"/>
                  </a:cubicBezTo>
                  <a:lnTo>
                    <a:pt x="261493" y="1015111"/>
                  </a:lnTo>
                  <a:cubicBezTo>
                    <a:pt x="256032" y="1015111"/>
                    <a:pt x="251079" y="1012063"/>
                    <a:pt x="248666" y="1007237"/>
                  </a:cubicBezTo>
                  <a:lnTo>
                    <a:pt x="2032" y="513969"/>
                  </a:lnTo>
                  <a:cubicBezTo>
                    <a:pt x="0" y="509905"/>
                    <a:pt x="0" y="505206"/>
                    <a:pt x="2032" y="501142"/>
                  </a:cubicBezTo>
                  <a:moveTo>
                    <a:pt x="27559" y="513969"/>
                  </a:moveTo>
                  <a:lnTo>
                    <a:pt x="14732" y="507619"/>
                  </a:lnTo>
                  <a:lnTo>
                    <a:pt x="27559" y="501269"/>
                  </a:lnTo>
                  <a:lnTo>
                    <a:pt x="274193" y="994537"/>
                  </a:lnTo>
                  <a:lnTo>
                    <a:pt x="261366" y="1000887"/>
                  </a:lnTo>
                  <a:lnTo>
                    <a:pt x="261366" y="986536"/>
                  </a:lnTo>
                  <a:lnTo>
                    <a:pt x="904240" y="986536"/>
                  </a:lnTo>
                  <a:lnTo>
                    <a:pt x="904240" y="1000760"/>
                  </a:lnTo>
                  <a:lnTo>
                    <a:pt x="891413" y="994410"/>
                  </a:lnTo>
                  <a:lnTo>
                    <a:pt x="1138047" y="501142"/>
                  </a:lnTo>
                  <a:lnTo>
                    <a:pt x="1150874" y="507492"/>
                  </a:lnTo>
                  <a:lnTo>
                    <a:pt x="1138047" y="513842"/>
                  </a:lnTo>
                  <a:lnTo>
                    <a:pt x="891413" y="20701"/>
                  </a:lnTo>
                  <a:lnTo>
                    <a:pt x="904240" y="14351"/>
                  </a:lnTo>
                  <a:lnTo>
                    <a:pt x="904240" y="28575"/>
                  </a:lnTo>
                  <a:lnTo>
                    <a:pt x="261493" y="28575"/>
                  </a:lnTo>
                  <a:lnTo>
                    <a:pt x="261493" y="14224"/>
                  </a:lnTo>
                  <a:lnTo>
                    <a:pt x="274320" y="20574"/>
                  </a:lnTo>
                  <a:lnTo>
                    <a:pt x="27559" y="5139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>
            <a:grpSpLocks noChangeAspect="1"/>
          </p:cNvGrpSpPr>
          <p:nvPr/>
        </p:nvGrpSpPr>
        <p:grpSpPr>
          <a:xfrm>
            <a:off x="2153364" y="3596764"/>
            <a:ext cx="1136075" cy="986590"/>
            <a:chOff x="0" y="0"/>
            <a:chExt cx="1514767" cy="1315453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24"/>
              <a:stretch>
                <a:fillRect r="-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Freeform 48"/>
          <p:cNvSpPr/>
          <p:nvPr/>
        </p:nvSpPr>
        <p:spPr>
          <a:xfrm>
            <a:off x="2138572" y="3582476"/>
            <a:ext cx="1165650" cy="1015165"/>
          </a:xfrm>
          <a:custGeom>
            <a:avLst/>
            <a:gdLst/>
            <a:ahLst/>
            <a:cxnLst/>
            <a:rect l="l" t="t" r="r" b="b"/>
            <a:pathLst>
              <a:path w="1165650" h="1015165">
                <a:moveTo>
                  <a:pt x="0" y="0"/>
                </a:moveTo>
                <a:lnTo>
                  <a:pt x="1165650" y="0"/>
                </a:lnTo>
                <a:lnTo>
                  <a:pt x="1165650" y="1015165"/>
                </a:lnTo>
                <a:lnTo>
                  <a:pt x="0" y="10151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9" name="Group 49"/>
          <p:cNvGrpSpPr>
            <a:grpSpLocks noChangeAspect="1"/>
          </p:cNvGrpSpPr>
          <p:nvPr/>
        </p:nvGrpSpPr>
        <p:grpSpPr>
          <a:xfrm>
            <a:off x="257032" y="5708180"/>
            <a:ext cx="1136075" cy="986580"/>
            <a:chOff x="0" y="0"/>
            <a:chExt cx="1514767" cy="1315441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26"/>
              <a:stretch>
                <a:fillRect r="-2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>
            <a:grpSpLocks noChangeAspect="1"/>
          </p:cNvGrpSpPr>
          <p:nvPr/>
        </p:nvGrpSpPr>
        <p:grpSpPr>
          <a:xfrm>
            <a:off x="242240" y="5693893"/>
            <a:ext cx="1165650" cy="1015155"/>
            <a:chOff x="0" y="0"/>
            <a:chExt cx="1165657" cy="1015162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165733" cy="1015111"/>
            </a:xfrm>
            <a:custGeom>
              <a:avLst/>
              <a:gdLst/>
              <a:ahLst/>
              <a:cxnLst/>
              <a:rect l="l" t="t" r="r" b="b"/>
              <a:pathLst>
                <a:path w="1165733" h="1015111">
                  <a:moveTo>
                    <a:pt x="2032" y="501142"/>
                  </a:moveTo>
                  <a:lnTo>
                    <a:pt x="248666" y="7874"/>
                  </a:lnTo>
                  <a:cubicBezTo>
                    <a:pt x="251079" y="3048"/>
                    <a:pt x="256032" y="0"/>
                    <a:pt x="261493" y="0"/>
                  </a:cubicBezTo>
                  <a:lnTo>
                    <a:pt x="904240" y="0"/>
                  </a:lnTo>
                  <a:cubicBezTo>
                    <a:pt x="909701" y="0"/>
                    <a:pt x="914654" y="3048"/>
                    <a:pt x="917067" y="7874"/>
                  </a:cubicBezTo>
                  <a:lnTo>
                    <a:pt x="1163701" y="501142"/>
                  </a:lnTo>
                  <a:cubicBezTo>
                    <a:pt x="1165733" y="505206"/>
                    <a:pt x="1165733" y="509905"/>
                    <a:pt x="1163701" y="513969"/>
                  </a:cubicBezTo>
                  <a:lnTo>
                    <a:pt x="916940" y="1007237"/>
                  </a:lnTo>
                  <a:cubicBezTo>
                    <a:pt x="914527" y="1012063"/>
                    <a:pt x="909574" y="1015111"/>
                    <a:pt x="904113" y="1015111"/>
                  </a:cubicBezTo>
                  <a:lnTo>
                    <a:pt x="261493" y="1015111"/>
                  </a:lnTo>
                  <a:cubicBezTo>
                    <a:pt x="256032" y="1015111"/>
                    <a:pt x="251079" y="1012063"/>
                    <a:pt x="248666" y="1007237"/>
                  </a:cubicBezTo>
                  <a:lnTo>
                    <a:pt x="2032" y="513969"/>
                  </a:lnTo>
                  <a:cubicBezTo>
                    <a:pt x="0" y="509905"/>
                    <a:pt x="0" y="505206"/>
                    <a:pt x="2032" y="501142"/>
                  </a:cubicBezTo>
                  <a:moveTo>
                    <a:pt x="27559" y="513969"/>
                  </a:moveTo>
                  <a:lnTo>
                    <a:pt x="14732" y="507619"/>
                  </a:lnTo>
                  <a:lnTo>
                    <a:pt x="27559" y="501269"/>
                  </a:lnTo>
                  <a:lnTo>
                    <a:pt x="274193" y="994537"/>
                  </a:lnTo>
                  <a:lnTo>
                    <a:pt x="261366" y="1000887"/>
                  </a:lnTo>
                  <a:lnTo>
                    <a:pt x="261366" y="986536"/>
                  </a:lnTo>
                  <a:lnTo>
                    <a:pt x="904240" y="986536"/>
                  </a:lnTo>
                  <a:lnTo>
                    <a:pt x="904240" y="1000760"/>
                  </a:lnTo>
                  <a:lnTo>
                    <a:pt x="891413" y="994410"/>
                  </a:lnTo>
                  <a:lnTo>
                    <a:pt x="1138047" y="501142"/>
                  </a:lnTo>
                  <a:lnTo>
                    <a:pt x="1150874" y="507492"/>
                  </a:lnTo>
                  <a:lnTo>
                    <a:pt x="1138047" y="513842"/>
                  </a:lnTo>
                  <a:lnTo>
                    <a:pt x="891413" y="20701"/>
                  </a:lnTo>
                  <a:lnTo>
                    <a:pt x="904240" y="14351"/>
                  </a:lnTo>
                  <a:lnTo>
                    <a:pt x="904240" y="28575"/>
                  </a:lnTo>
                  <a:lnTo>
                    <a:pt x="261493" y="28575"/>
                  </a:lnTo>
                  <a:lnTo>
                    <a:pt x="261493" y="14224"/>
                  </a:lnTo>
                  <a:lnTo>
                    <a:pt x="274320" y="20574"/>
                  </a:lnTo>
                  <a:lnTo>
                    <a:pt x="27559" y="5139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" name="Freeform 53"/>
          <p:cNvSpPr/>
          <p:nvPr/>
        </p:nvSpPr>
        <p:spPr>
          <a:xfrm>
            <a:off x="432816" y="5861304"/>
            <a:ext cx="786384" cy="685800"/>
          </a:xfrm>
          <a:custGeom>
            <a:avLst/>
            <a:gdLst/>
            <a:ahLst/>
            <a:cxnLst/>
            <a:rect l="l" t="t" r="r" b="b"/>
            <a:pathLst>
              <a:path w="786384" h="685800">
                <a:moveTo>
                  <a:pt x="0" y="0"/>
                </a:moveTo>
                <a:lnTo>
                  <a:pt x="786384" y="0"/>
                </a:lnTo>
                <a:lnTo>
                  <a:pt x="786384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-22353" t="-22327" r="-22114" b="-215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4" name="Group 54"/>
          <p:cNvGrpSpPr>
            <a:grpSpLocks noChangeAspect="1"/>
          </p:cNvGrpSpPr>
          <p:nvPr/>
        </p:nvGrpSpPr>
        <p:grpSpPr>
          <a:xfrm>
            <a:off x="5934742" y="5704675"/>
            <a:ext cx="1129151" cy="986580"/>
            <a:chOff x="0" y="0"/>
            <a:chExt cx="1505534" cy="1315441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505585" cy="1315466"/>
            </a:xfrm>
            <a:custGeom>
              <a:avLst/>
              <a:gdLst/>
              <a:ahLst/>
              <a:cxnLst/>
              <a:rect l="l" t="t" r="r" b="b"/>
              <a:pathLst>
                <a:path w="1505585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05585" y="676148"/>
                  </a:lnTo>
                  <a:lnTo>
                    <a:pt x="1505585" y="639318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27"/>
              <a:stretch>
                <a:fillRect r="3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>
            <a:grpSpLocks noChangeAspect="1"/>
          </p:cNvGrpSpPr>
          <p:nvPr/>
        </p:nvGrpSpPr>
        <p:grpSpPr>
          <a:xfrm>
            <a:off x="5919949" y="5690387"/>
            <a:ext cx="1165650" cy="1015155"/>
            <a:chOff x="0" y="0"/>
            <a:chExt cx="1165657" cy="1015162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165733" cy="1015111"/>
            </a:xfrm>
            <a:custGeom>
              <a:avLst/>
              <a:gdLst/>
              <a:ahLst/>
              <a:cxnLst/>
              <a:rect l="l" t="t" r="r" b="b"/>
              <a:pathLst>
                <a:path w="1165733" h="1015111">
                  <a:moveTo>
                    <a:pt x="2032" y="501142"/>
                  </a:moveTo>
                  <a:lnTo>
                    <a:pt x="248666" y="7874"/>
                  </a:lnTo>
                  <a:cubicBezTo>
                    <a:pt x="251079" y="3048"/>
                    <a:pt x="256032" y="0"/>
                    <a:pt x="261493" y="0"/>
                  </a:cubicBezTo>
                  <a:lnTo>
                    <a:pt x="904240" y="0"/>
                  </a:lnTo>
                  <a:cubicBezTo>
                    <a:pt x="909701" y="0"/>
                    <a:pt x="914654" y="3048"/>
                    <a:pt x="917067" y="7874"/>
                  </a:cubicBezTo>
                  <a:lnTo>
                    <a:pt x="1163701" y="501142"/>
                  </a:lnTo>
                  <a:cubicBezTo>
                    <a:pt x="1165733" y="505206"/>
                    <a:pt x="1165733" y="509905"/>
                    <a:pt x="1163701" y="513969"/>
                  </a:cubicBezTo>
                  <a:lnTo>
                    <a:pt x="916940" y="1007237"/>
                  </a:lnTo>
                  <a:cubicBezTo>
                    <a:pt x="914527" y="1012063"/>
                    <a:pt x="909574" y="1015111"/>
                    <a:pt x="904113" y="1015111"/>
                  </a:cubicBezTo>
                  <a:lnTo>
                    <a:pt x="261493" y="1015111"/>
                  </a:lnTo>
                  <a:cubicBezTo>
                    <a:pt x="256032" y="1015111"/>
                    <a:pt x="251079" y="1012063"/>
                    <a:pt x="248666" y="1007237"/>
                  </a:cubicBezTo>
                  <a:lnTo>
                    <a:pt x="2032" y="513969"/>
                  </a:lnTo>
                  <a:cubicBezTo>
                    <a:pt x="0" y="509905"/>
                    <a:pt x="0" y="505206"/>
                    <a:pt x="2032" y="501142"/>
                  </a:cubicBezTo>
                  <a:moveTo>
                    <a:pt x="27559" y="513969"/>
                  </a:moveTo>
                  <a:lnTo>
                    <a:pt x="14732" y="507619"/>
                  </a:lnTo>
                  <a:lnTo>
                    <a:pt x="27559" y="501269"/>
                  </a:lnTo>
                  <a:lnTo>
                    <a:pt x="274193" y="994537"/>
                  </a:lnTo>
                  <a:lnTo>
                    <a:pt x="261366" y="1000887"/>
                  </a:lnTo>
                  <a:lnTo>
                    <a:pt x="261366" y="986536"/>
                  </a:lnTo>
                  <a:lnTo>
                    <a:pt x="904240" y="986536"/>
                  </a:lnTo>
                  <a:lnTo>
                    <a:pt x="904240" y="1000760"/>
                  </a:lnTo>
                  <a:lnTo>
                    <a:pt x="891413" y="994410"/>
                  </a:lnTo>
                  <a:lnTo>
                    <a:pt x="1138047" y="501142"/>
                  </a:lnTo>
                  <a:lnTo>
                    <a:pt x="1150874" y="507492"/>
                  </a:lnTo>
                  <a:lnTo>
                    <a:pt x="1138047" y="513842"/>
                  </a:lnTo>
                  <a:lnTo>
                    <a:pt x="891413" y="20701"/>
                  </a:lnTo>
                  <a:lnTo>
                    <a:pt x="904240" y="14351"/>
                  </a:lnTo>
                  <a:lnTo>
                    <a:pt x="904240" y="28575"/>
                  </a:lnTo>
                  <a:lnTo>
                    <a:pt x="261493" y="28575"/>
                  </a:lnTo>
                  <a:lnTo>
                    <a:pt x="261493" y="14224"/>
                  </a:lnTo>
                  <a:lnTo>
                    <a:pt x="274320" y="20574"/>
                  </a:lnTo>
                  <a:lnTo>
                    <a:pt x="27559" y="5139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>
            <a:grpSpLocks noChangeAspect="1"/>
          </p:cNvGrpSpPr>
          <p:nvPr/>
        </p:nvGrpSpPr>
        <p:grpSpPr>
          <a:xfrm>
            <a:off x="1205313" y="5180705"/>
            <a:ext cx="1136075" cy="986580"/>
            <a:chOff x="0" y="0"/>
            <a:chExt cx="1514767" cy="1315441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28"/>
              <a:stretch>
                <a:fillRect r="-2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0" name="Freeform 60"/>
          <p:cNvSpPr/>
          <p:nvPr/>
        </p:nvSpPr>
        <p:spPr>
          <a:xfrm>
            <a:off x="1190520" y="5166417"/>
            <a:ext cx="1165650" cy="1015155"/>
          </a:xfrm>
          <a:custGeom>
            <a:avLst/>
            <a:gdLst/>
            <a:ahLst/>
            <a:cxnLst/>
            <a:rect l="l" t="t" r="r" b="b"/>
            <a:pathLst>
              <a:path w="1165650" h="1015155">
                <a:moveTo>
                  <a:pt x="0" y="0"/>
                </a:moveTo>
                <a:lnTo>
                  <a:pt x="1165651" y="0"/>
                </a:lnTo>
                <a:lnTo>
                  <a:pt x="1165651" y="1015156"/>
                </a:lnTo>
                <a:lnTo>
                  <a:pt x="0" y="1015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1" name="Group 61"/>
          <p:cNvGrpSpPr>
            <a:grpSpLocks noChangeAspect="1"/>
          </p:cNvGrpSpPr>
          <p:nvPr/>
        </p:nvGrpSpPr>
        <p:grpSpPr>
          <a:xfrm>
            <a:off x="2160280" y="4641952"/>
            <a:ext cx="1136075" cy="986590"/>
            <a:chOff x="0" y="0"/>
            <a:chExt cx="1514767" cy="1315453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30"/>
              <a:stretch>
                <a:fillRect r="-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" name="Group 63"/>
          <p:cNvGrpSpPr>
            <a:grpSpLocks noChangeAspect="1"/>
          </p:cNvGrpSpPr>
          <p:nvPr/>
        </p:nvGrpSpPr>
        <p:grpSpPr>
          <a:xfrm>
            <a:off x="2145487" y="4627664"/>
            <a:ext cx="1165650" cy="1015165"/>
            <a:chOff x="0" y="0"/>
            <a:chExt cx="1165657" cy="1015162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65733" cy="1015111"/>
            </a:xfrm>
            <a:custGeom>
              <a:avLst/>
              <a:gdLst/>
              <a:ahLst/>
              <a:cxnLst/>
              <a:rect l="l" t="t" r="r" b="b"/>
              <a:pathLst>
                <a:path w="1165733" h="1015111">
                  <a:moveTo>
                    <a:pt x="2032" y="501142"/>
                  </a:moveTo>
                  <a:lnTo>
                    <a:pt x="248666" y="7874"/>
                  </a:lnTo>
                  <a:cubicBezTo>
                    <a:pt x="251079" y="3048"/>
                    <a:pt x="256032" y="0"/>
                    <a:pt x="261493" y="0"/>
                  </a:cubicBezTo>
                  <a:lnTo>
                    <a:pt x="904240" y="0"/>
                  </a:lnTo>
                  <a:cubicBezTo>
                    <a:pt x="909701" y="0"/>
                    <a:pt x="914654" y="3048"/>
                    <a:pt x="917067" y="7874"/>
                  </a:cubicBezTo>
                  <a:lnTo>
                    <a:pt x="1163701" y="501142"/>
                  </a:lnTo>
                  <a:cubicBezTo>
                    <a:pt x="1165733" y="505206"/>
                    <a:pt x="1165733" y="509905"/>
                    <a:pt x="1163701" y="513969"/>
                  </a:cubicBezTo>
                  <a:lnTo>
                    <a:pt x="916940" y="1007237"/>
                  </a:lnTo>
                  <a:cubicBezTo>
                    <a:pt x="914527" y="1012063"/>
                    <a:pt x="909574" y="1015111"/>
                    <a:pt x="904113" y="1015111"/>
                  </a:cubicBezTo>
                  <a:lnTo>
                    <a:pt x="261493" y="1015111"/>
                  </a:lnTo>
                  <a:cubicBezTo>
                    <a:pt x="256032" y="1015111"/>
                    <a:pt x="251079" y="1012063"/>
                    <a:pt x="248666" y="1007237"/>
                  </a:cubicBezTo>
                  <a:lnTo>
                    <a:pt x="2032" y="513969"/>
                  </a:lnTo>
                  <a:cubicBezTo>
                    <a:pt x="0" y="509905"/>
                    <a:pt x="0" y="505206"/>
                    <a:pt x="2032" y="501142"/>
                  </a:cubicBezTo>
                  <a:moveTo>
                    <a:pt x="27559" y="513969"/>
                  </a:moveTo>
                  <a:lnTo>
                    <a:pt x="14732" y="507619"/>
                  </a:lnTo>
                  <a:lnTo>
                    <a:pt x="27559" y="501269"/>
                  </a:lnTo>
                  <a:lnTo>
                    <a:pt x="274193" y="994537"/>
                  </a:lnTo>
                  <a:lnTo>
                    <a:pt x="261366" y="1000887"/>
                  </a:lnTo>
                  <a:lnTo>
                    <a:pt x="261366" y="986536"/>
                  </a:lnTo>
                  <a:lnTo>
                    <a:pt x="904240" y="986536"/>
                  </a:lnTo>
                  <a:lnTo>
                    <a:pt x="904240" y="1000760"/>
                  </a:lnTo>
                  <a:lnTo>
                    <a:pt x="891413" y="994410"/>
                  </a:lnTo>
                  <a:lnTo>
                    <a:pt x="1138047" y="501142"/>
                  </a:lnTo>
                  <a:lnTo>
                    <a:pt x="1150874" y="507492"/>
                  </a:lnTo>
                  <a:lnTo>
                    <a:pt x="1138047" y="513842"/>
                  </a:lnTo>
                  <a:lnTo>
                    <a:pt x="891413" y="20701"/>
                  </a:lnTo>
                  <a:lnTo>
                    <a:pt x="904240" y="14351"/>
                  </a:lnTo>
                  <a:lnTo>
                    <a:pt x="904240" y="28575"/>
                  </a:lnTo>
                  <a:lnTo>
                    <a:pt x="261493" y="28575"/>
                  </a:lnTo>
                  <a:lnTo>
                    <a:pt x="261493" y="14224"/>
                  </a:lnTo>
                  <a:lnTo>
                    <a:pt x="274320" y="20574"/>
                  </a:lnTo>
                  <a:lnTo>
                    <a:pt x="27559" y="5139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5" name="Group 65"/>
          <p:cNvGrpSpPr>
            <a:grpSpLocks noChangeAspect="1"/>
          </p:cNvGrpSpPr>
          <p:nvPr/>
        </p:nvGrpSpPr>
        <p:grpSpPr>
          <a:xfrm>
            <a:off x="7817425" y="4638723"/>
            <a:ext cx="1136075" cy="986580"/>
            <a:chOff x="0" y="0"/>
            <a:chExt cx="1514767" cy="131544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31"/>
              <a:stretch>
                <a:fillRect r="-2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7" name="Freeform 67"/>
          <p:cNvSpPr/>
          <p:nvPr/>
        </p:nvSpPr>
        <p:spPr>
          <a:xfrm>
            <a:off x="7802642" y="4624435"/>
            <a:ext cx="1165650" cy="1015155"/>
          </a:xfrm>
          <a:custGeom>
            <a:avLst/>
            <a:gdLst/>
            <a:ahLst/>
            <a:cxnLst/>
            <a:rect l="l" t="t" r="r" b="b"/>
            <a:pathLst>
              <a:path w="1165650" h="1015155">
                <a:moveTo>
                  <a:pt x="0" y="0"/>
                </a:moveTo>
                <a:lnTo>
                  <a:pt x="1165650" y="0"/>
                </a:lnTo>
                <a:lnTo>
                  <a:pt x="1165650" y="1015156"/>
                </a:lnTo>
                <a:lnTo>
                  <a:pt x="0" y="1015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8" name="Group 68"/>
          <p:cNvGrpSpPr>
            <a:grpSpLocks noChangeAspect="1"/>
          </p:cNvGrpSpPr>
          <p:nvPr/>
        </p:nvGrpSpPr>
        <p:grpSpPr>
          <a:xfrm>
            <a:off x="1202379" y="4103903"/>
            <a:ext cx="1136075" cy="986580"/>
            <a:chOff x="0" y="0"/>
            <a:chExt cx="1514767" cy="1315441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514729" cy="1315466"/>
            </a:xfrm>
            <a:custGeom>
              <a:avLst/>
              <a:gdLst/>
              <a:ahLst/>
              <a:cxnLst/>
              <a:rect l="l" t="t" r="r" b="b"/>
              <a:pathLst>
                <a:path w="1514729" h="1315466">
                  <a:moveTo>
                    <a:pt x="328803" y="0"/>
                  </a:moveTo>
                  <a:lnTo>
                    <a:pt x="0" y="657733"/>
                  </a:lnTo>
                  <a:lnTo>
                    <a:pt x="328803" y="1315466"/>
                  </a:lnTo>
                  <a:lnTo>
                    <a:pt x="1185926" y="1315466"/>
                  </a:lnTo>
                  <a:lnTo>
                    <a:pt x="1514729" y="657733"/>
                  </a:lnTo>
                  <a:lnTo>
                    <a:pt x="1185926" y="0"/>
                  </a:lnTo>
                  <a:close/>
                </a:path>
              </a:pathLst>
            </a:custGeom>
            <a:blipFill>
              <a:blip r:embed="rId33"/>
              <a:stretch>
                <a:fillRect r="-2"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0" name="Freeform 70"/>
          <p:cNvSpPr/>
          <p:nvPr/>
        </p:nvSpPr>
        <p:spPr>
          <a:xfrm>
            <a:off x="1187587" y="4089616"/>
            <a:ext cx="1165650" cy="1015155"/>
          </a:xfrm>
          <a:custGeom>
            <a:avLst/>
            <a:gdLst/>
            <a:ahLst/>
            <a:cxnLst/>
            <a:rect l="l" t="t" r="r" b="b"/>
            <a:pathLst>
              <a:path w="1165650" h="1015155">
                <a:moveTo>
                  <a:pt x="0" y="0"/>
                </a:moveTo>
                <a:lnTo>
                  <a:pt x="1165650" y="0"/>
                </a:lnTo>
                <a:lnTo>
                  <a:pt x="1165650" y="1015155"/>
                </a:lnTo>
                <a:lnTo>
                  <a:pt x="0" y="10151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1" name="Group 71"/>
          <p:cNvGrpSpPr>
            <a:grpSpLocks noChangeAspect="1"/>
          </p:cNvGrpSpPr>
          <p:nvPr/>
        </p:nvGrpSpPr>
        <p:grpSpPr>
          <a:xfrm>
            <a:off x="257032" y="3617519"/>
            <a:ext cx="1136075" cy="952348"/>
            <a:chOff x="0" y="0"/>
            <a:chExt cx="1514767" cy="1269797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514729" cy="1269746"/>
            </a:xfrm>
            <a:custGeom>
              <a:avLst/>
              <a:gdLst/>
              <a:ahLst/>
              <a:cxnLst/>
              <a:rect l="l" t="t" r="r" b="b"/>
              <a:pathLst>
                <a:path w="1514729" h="1269746">
                  <a:moveTo>
                    <a:pt x="306070" y="0"/>
                  </a:moveTo>
                  <a:lnTo>
                    <a:pt x="0" y="612013"/>
                  </a:lnTo>
                  <a:lnTo>
                    <a:pt x="328803" y="1269746"/>
                  </a:lnTo>
                  <a:lnTo>
                    <a:pt x="1185926" y="1269746"/>
                  </a:lnTo>
                  <a:lnTo>
                    <a:pt x="1514729" y="612013"/>
                  </a:lnTo>
                  <a:lnTo>
                    <a:pt x="1514729" y="612013"/>
                  </a:lnTo>
                  <a:lnTo>
                    <a:pt x="1208786" y="0"/>
                  </a:lnTo>
                  <a:close/>
                </a:path>
              </a:pathLst>
            </a:custGeom>
            <a:blipFill>
              <a:blip r:embed="rId35"/>
              <a:stretch>
                <a:fillRect r="-2" b="-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3" name="Group 73"/>
          <p:cNvGrpSpPr>
            <a:grpSpLocks noChangeAspect="1"/>
          </p:cNvGrpSpPr>
          <p:nvPr/>
        </p:nvGrpSpPr>
        <p:grpSpPr>
          <a:xfrm>
            <a:off x="242240" y="3568998"/>
            <a:ext cx="1165650" cy="1015155"/>
            <a:chOff x="0" y="0"/>
            <a:chExt cx="1165657" cy="1015162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65733" cy="1015111"/>
            </a:xfrm>
            <a:custGeom>
              <a:avLst/>
              <a:gdLst/>
              <a:ahLst/>
              <a:cxnLst/>
              <a:rect l="l" t="t" r="r" b="b"/>
              <a:pathLst>
                <a:path w="1165733" h="1015111">
                  <a:moveTo>
                    <a:pt x="2032" y="501142"/>
                  </a:moveTo>
                  <a:lnTo>
                    <a:pt x="248666" y="7874"/>
                  </a:lnTo>
                  <a:cubicBezTo>
                    <a:pt x="251079" y="3048"/>
                    <a:pt x="256032" y="0"/>
                    <a:pt x="261493" y="0"/>
                  </a:cubicBezTo>
                  <a:lnTo>
                    <a:pt x="904240" y="0"/>
                  </a:lnTo>
                  <a:cubicBezTo>
                    <a:pt x="909701" y="0"/>
                    <a:pt x="914654" y="3048"/>
                    <a:pt x="917067" y="7874"/>
                  </a:cubicBezTo>
                  <a:lnTo>
                    <a:pt x="1163701" y="501142"/>
                  </a:lnTo>
                  <a:cubicBezTo>
                    <a:pt x="1165733" y="505206"/>
                    <a:pt x="1165733" y="509905"/>
                    <a:pt x="1163701" y="513969"/>
                  </a:cubicBezTo>
                  <a:lnTo>
                    <a:pt x="916940" y="1007237"/>
                  </a:lnTo>
                  <a:cubicBezTo>
                    <a:pt x="914527" y="1012063"/>
                    <a:pt x="909574" y="1015111"/>
                    <a:pt x="904113" y="1015111"/>
                  </a:cubicBezTo>
                  <a:lnTo>
                    <a:pt x="261493" y="1015111"/>
                  </a:lnTo>
                  <a:cubicBezTo>
                    <a:pt x="256032" y="1015111"/>
                    <a:pt x="251079" y="1012063"/>
                    <a:pt x="248666" y="1007237"/>
                  </a:cubicBezTo>
                  <a:lnTo>
                    <a:pt x="2032" y="513969"/>
                  </a:lnTo>
                  <a:cubicBezTo>
                    <a:pt x="0" y="509905"/>
                    <a:pt x="0" y="505206"/>
                    <a:pt x="2032" y="501142"/>
                  </a:cubicBezTo>
                  <a:moveTo>
                    <a:pt x="27559" y="513969"/>
                  </a:moveTo>
                  <a:lnTo>
                    <a:pt x="14732" y="507619"/>
                  </a:lnTo>
                  <a:lnTo>
                    <a:pt x="27559" y="501269"/>
                  </a:lnTo>
                  <a:lnTo>
                    <a:pt x="274193" y="994537"/>
                  </a:lnTo>
                  <a:lnTo>
                    <a:pt x="261366" y="1000887"/>
                  </a:lnTo>
                  <a:lnTo>
                    <a:pt x="261366" y="986536"/>
                  </a:lnTo>
                  <a:lnTo>
                    <a:pt x="904240" y="986536"/>
                  </a:lnTo>
                  <a:lnTo>
                    <a:pt x="904240" y="1000760"/>
                  </a:lnTo>
                  <a:lnTo>
                    <a:pt x="891413" y="994410"/>
                  </a:lnTo>
                  <a:lnTo>
                    <a:pt x="1138047" y="501142"/>
                  </a:lnTo>
                  <a:lnTo>
                    <a:pt x="1150874" y="507492"/>
                  </a:lnTo>
                  <a:lnTo>
                    <a:pt x="1138047" y="513842"/>
                  </a:lnTo>
                  <a:lnTo>
                    <a:pt x="891413" y="20701"/>
                  </a:lnTo>
                  <a:lnTo>
                    <a:pt x="904240" y="14351"/>
                  </a:lnTo>
                  <a:lnTo>
                    <a:pt x="904240" y="28575"/>
                  </a:lnTo>
                  <a:lnTo>
                    <a:pt x="261493" y="28575"/>
                  </a:lnTo>
                  <a:lnTo>
                    <a:pt x="261493" y="14224"/>
                  </a:lnTo>
                  <a:lnTo>
                    <a:pt x="274320" y="20574"/>
                  </a:lnTo>
                  <a:lnTo>
                    <a:pt x="27559" y="5139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5" name="Freeform 75"/>
          <p:cNvSpPr/>
          <p:nvPr/>
        </p:nvSpPr>
        <p:spPr>
          <a:xfrm flipV="1">
            <a:off x="5191411" y="0"/>
            <a:ext cx="3952589" cy="2226374"/>
          </a:xfrm>
          <a:custGeom>
            <a:avLst/>
            <a:gdLst/>
            <a:ahLst/>
            <a:cxnLst/>
            <a:rect l="l" t="t" r="r" b="b"/>
            <a:pathLst>
              <a:path w="3952589" h="2226374">
                <a:moveTo>
                  <a:pt x="0" y="2226374"/>
                </a:moveTo>
                <a:lnTo>
                  <a:pt x="3952589" y="2226374"/>
                </a:lnTo>
                <a:lnTo>
                  <a:pt x="3952589" y="0"/>
                </a:lnTo>
                <a:lnTo>
                  <a:pt x="0" y="0"/>
                </a:lnTo>
                <a:lnTo>
                  <a:pt x="0" y="2226374"/>
                </a:lnTo>
                <a:close/>
              </a:path>
            </a:pathLst>
          </a:custGeom>
          <a:blipFill>
            <a:blip r:embed="rId36"/>
            <a:stretch>
              <a:fillRect r="-28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6" name="Group 76"/>
          <p:cNvGrpSpPr>
            <a:grpSpLocks noChangeAspect="1"/>
          </p:cNvGrpSpPr>
          <p:nvPr/>
        </p:nvGrpSpPr>
        <p:grpSpPr>
          <a:xfrm rot="2173080">
            <a:off x="4436878" y="2213153"/>
            <a:ext cx="5286108" cy="1330328"/>
            <a:chOff x="0" y="0"/>
            <a:chExt cx="7048144" cy="1773771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7048119" cy="1773809"/>
            </a:xfrm>
            <a:custGeom>
              <a:avLst/>
              <a:gdLst/>
              <a:ahLst/>
              <a:cxnLst/>
              <a:rect l="l" t="t" r="r" b="b"/>
              <a:pathLst>
                <a:path w="7048119" h="1773809">
                  <a:moveTo>
                    <a:pt x="23114" y="0"/>
                  </a:moveTo>
                  <a:lnTo>
                    <a:pt x="0" y="1676527"/>
                  </a:lnTo>
                  <a:lnTo>
                    <a:pt x="7037959" y="1773809"/>
                  </a:lnTo>
                  <a:lnTo>
                    <a:pt x="7048119" y="1041019"/>
                  </a:lnTo>
                  <a:lnTo>
                    <a:pt x="6349746" y="87376"/>
                  </a:lnTo>
                  <a:lnTo>
                    <a:pt x="23114" y="0"/>
                  </a:lnTo>
                  <a:close/>
                </a:path>
              </a:pathLst>
            </a:custGeom>
            <a:blipFill>
              <a:blip r:embed="rId37"/>
              <a:stretch>
                <a:fillRect l="-11355" t="-623" r="-5051" b="-2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8" name="Group 78"/>
          <p:cNvGrpSpPr>
            <a:grpSpLocks noChangeAspect="1"/>
          </p:cNvGrpSpPr>
          <p:nvPr/>
        </p:nvGrpSpPr>
        <p:grpSpPr>
          <a:xfrm>
            <a:off x="28432" y="114100"/>
            <a:ext cx="6435871" cy="3137887"/>
            <a:chOff x="0" y="0"/>
            <a:chExt cx="6435865" cy="4124211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6435852" cy="4124198"/>
            </a:xfrm>
            <a:custGeom>
              <a:avLst/>
              <a:gdLst/>
              <a:ahLst/>
              <a:cxnLst/>
              <a:rect l="l" t="t" r="r" b="b"/>
              <a:pathLst>
                <a:path w="6435852" h="4124198">
                  <a:moveTo>
                    <a:pt x="0" y="0"/>
                  </a:moveTo>
                  <a:lnTo>
                    <a:pt x="6435852" y="0"/>
                  </a:lnTo>
                  <a:lnTo>
                    <a:pt x="6435852" y="4124198"/>
                  </a:lnTo>
                  <a:lnTo>
                    <a:pt x="0" y="4124198"/>
                  </a:lnTo>
                  <a:close/>
                </a:path>
              </a:pathLst>
            </a:custGeom>
            <a:solidFill>
              <a:srgbClr val="262626">
                <a:alpha val="70196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0" name="Freeform 80"/>
          <p:cNvSpPr/>
          <p:nvPr/>
        </p:nvSpPr>
        <p:spPr>
          <a:xfrm>
            <a:off x="41234" y="102851"/>
            <a:ext cx="1365485" cy="1365485"/>
          </a:xfrm>
          <a:custGeom>
            <a:avLst/>
            <a:gdLst/>
            <a:ahLst/>
            <a:cxnLst/>
            <a:rect l="l" t="t" r="r" b="b"/>
            <a:pathLst>
              <a:path w="1365485" h="1365485">
                <a:moveTo>
                  <a:pt x="0" y="0"/>
                </a:moveTo>
                <a:lnTo>
                  <a:pt x="1365485" y="0"/>
                </a:lnTo>
                <a:lnTo>
                  <a:pt x="1365485" y="1365485"/>
                </a:lnTo>
                <a:lnTo>
                  <a:pt x="0" y="1365485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1" name="TextBox 81"/>
          <p:cNvSpPr txBox="1"/>
          <p:nvPr/>
        </p:nvSpPr>
        <p:spPr>
          <a:xfrm>
            <a:off x="1491472" y="140589"/>
            <a:ext cx="4250322" cy="1476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3"/>
              </a:lnSpc>
            </a:pPr>
            <a:r>
              <a:rPr lang="en-US" sz="3199" spc="-3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Resources in Support of Microgravity Science and Experiment Design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19872" y="1889017"/>
            <a:ext cx="81610" cy="307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557651" y="1858185"/>
            <a:ext cx="5919730" cy="1139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The essential question for design of an experiment –</a:t>
            </a:r>
          </a:p>
          <a:p>
            <a:pPr algn="l">
              <a:lnSpc>
                <a:spcPts val="2167"/>
              </a:lnSpc>
            </a:pPr>
            <a:r>
              <a:rPr lang="en-US" sz="1901" i="1" spc="-3">
                <a:solidFill>
                  <a:srgbClr val="00A2C3"/>
                </a:solidFill>
                <a:latin typeface="IBM Plex Sans Condensed Italics"/>
                <a:ea typeface="IBM Plex Sans Condensed Italics"/>
                <a:cs typeface="IBM Plex Sans Condensed Italics"/>
                <a:sym typeface="IBM Plex Sans Condensed Italics"/>
              </a:rPr>
              <a:t>What physical, chemical, or biological system would I like to explore with gravity seemingly turned off for a period of time, as a means of assessing the role of gravity in that system?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315"/>
            <a:ext cx="9144000" cy="6854685"/>
          </a:xfrm>
          <a:custGeom>
            <a:avLst/>
            <a:gdLst/>
            <a:ahLst/>
            <a:cxnLst/>
            <a:rect l="l" t="t" r="r" b="b"/>
            <a:pathLst>
              <a:path w="9144000" h="6854685">
                <a:moveTo>
                  <a:pt x="0" y="0"/>
                </a:moveTo>
                <a:lnTo>
                  <a:pt x="9144000" y="0"/>
                </a:lnTo>
                <a:lnTo>
                  <a:pt x="9144000" y="6854685"/>
                </a:lnTo>
                <a:lnTo>
                  <a:pt x="0" y="68546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3" r="-9654" b="-1406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0" y="121444"/>
            <a:ext cx="5987844" cy="5509203"/>
            <a:chOff x="0" y="0"/>
            <a:chExt cx="5987847" cy="55091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987796" cy="5509260"/>
            </a:xfrm>
            <a:custGeom>
              <a:avLst/>
              <a:gdLst/>
              <a:ahLst/>
              <a:cxnLst/>
              <a:rect l="l" t="t" r="r" b="b"/>
              <a:pathLst>
                <a:path w="5987796" h="5509260">
                  <a:moveTo>
                    <a:pt x="0" y="0"/>
                  </a:moveTo>
                  <a:lnTo>
                    <a:pt x="5987796" y="0"/>
                  </a:lnTo>
                  <a:lnTo>
                    <a:pt x="5987796" y="5509260"/>
                  </a:lnTo>
                  <a:lnTo>
                    <a:pt x="0" y="5509260"/>
                  </a:lnTo>
                  <a:close/>
                </a:path>
              </a:pathLst>
            </a:custGeom>
            <a:solidFill>
              <a:srgbClr val="262626">
                <a:alpha val="83137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83734"/>
            <a:ext cx="1342949" cy="1411424"/>
          </a:xfrm>
          <a:custGeom>
            <a:avLst/>
            <a:gdLst/>
            <a:ahLst/>
            <a:cxnLst/>
            <a:rect l="l" t="t" r="r" b="b"/>
            <a:pathLst>
              <a:path w="1342949" h="1411424">
                <a:moveTo>
                  <a:pt x="0" y="0"/>
                </a:moveTo>
                <a:lnTo>
                  <a:pt x="1342949" y="0"/>
                </a:lnTo>
                <a:lnTo>
                  <a:pt x="1342949" y="1411424"/>
                </a:lnTo>
                <a:lnTo>
                  <a:pt x="0" y="1411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0" y="5545017"/>
            <a:ext cx="9144000" cy="923334"/>
            <a:chOff x="0" y="0"/>
            <a:chExt cx="9144000" cy="9233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44000" cy="923290"/>
            </a:xfrm>
            <a:custGeom>
              <a:avLst/>
              <a:gdLst/>
              <a:ahLst/>
              <a:cxnLst/>
              <a:rect l="l" t="t" r="r" b="b"/>
              <a:pathLst>
                <a:path w="9144000" h="923290">
                  <a:moveTo>
                    <a:pt x="0" y="0"/>
                  </a:moveTo>
                  <a:lnTo>
                    <a:pt x="0" y="923290"/>
                  </a:lnTo>
                  <a:lnTo>
                    <a:pt x="9144000" y="92329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62626">
                <a:alpha val="81961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63040" y="247079"/>
            <a:ext cx="4365450" cy="1138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8"/>
              </a:lnSpc>
            </a:pPr>
            <a:r>
              <a:rPr lang="en-US" sz="2400" spc="-2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Hundreds More Students Engaged in STEAM Initiative –the Mission Patch Art and Design Competitions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" y="1402861"/>
            <a:ext cx="81610" cy="498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1800" spc="-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" y="2073421"/>
            <a:ext cx="81610" cy="498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1800" spc="-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" y="3205753"/>
            <a:ext cx="81610" cy="307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" y="4360945"/>
            <a:ext cx="81610" cy="307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7190" y="1600629"/>
            <a:ext cx="4946485" cy="27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3"/>
              </a:lnSpc>
            </a:pPr>
            <a:r>
              <a:rPr lang="en-US" sz="1800" spc="-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Up to two Mission Patches from each community are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7190" y="1877997"/>
            <a:ext cx="4738707" cy="27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3"/>
              </a:lnSpc>
            </a:pPr>
            <a:r>
              <a:rPr lang="en-US" sz="1800" spc="-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selected to fly to the ISS with the flight experiment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7769" y="2118789"/>
            <a:ext cx="5722344" cy="2539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endParaRPr lang="en-US" sz="1901" spc="-3" dirty="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algn="just"/>
            <a:r>
              <a:rPr lang="en-US" sz="1901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After flight, the Mission Patches are embossed </a:t>
            </a:r>
            <a:r>
              <a:rPr lang="en-US" sz="1901" i="1" spc="-3" dirty="0">
                <a:solidFill>
                  <a:srgbClr val="FFFFFF"/>
                </a:solidFill>
                <a:latin typeface="IBM Plex Sans Condensed Italics"/>
                <a:ea typeface="IBM Plex Sans Condensed Italics"/>
                <a:cs typeface="IBM Plex Sans Condensed Italics"/>
                <a:sym typeface="IBM Plex Sans Condensed Italics"/>
              </a:rPr>
              <a:t>‘Certified Flown in Space’, </a:t>
            </a:r>
            <a:r>
              <a:rPr lang="en-US" sz="1901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returned to the community, and serve as </a:t>
            </a:r>
            <a:r>
              <a:rPr lang="en-US" sz="1800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enduring symbols of the community’s engagement in SSEP </a:t>
            </a:r>
          </a:p>
          <a:p>
            <a:pPr algn="just"/>
            <a:endParaRPr lang="en-US" spc="-3" dirty="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algn="just"/>
            <a:r>
              <a:rPr lang="en-US" sz="1800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The Mission Patch Competition forges interdisciplinary connections between STEM fields and art and design, so </a:t>
            </a:r>
            <a:r>
              <a:rPr lang="en-US" sz="1800" spc="-1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that SSEP is a true STEAM (Science, Technology, Education, </a:t>
            </a:r>
            <a:r>
              <a:rPr lang="en-US" sz="1800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Art, and Mathematics) initiative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83338" y="5358813"/>
            <a:ext cx="6957917" cy="503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1800" spc="-1" dirty="0">
                <a:solidFill>
                  <a:srgbClr val="00BCE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Through the first 19 SSEP flight opportunities (through Mission 17 to ISS) –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3489" y="5982129"/>
            <a:ext cx="7654471" cy="160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"/>
              </a:lnSpc>
            </a:pPr>
            <a:r>
              <a:rPr lang="en-US" sz="1800" spc="1">
                <a:solidFill>
                  <a:srgbClr val="00BCE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224, 589 grade preK-16 studentstook part in the art and design competitions and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202513" y="6028230"/>
            <a:ext cx="4878429" cy="379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6"/>
              </a:lnSpc>
            </a:pPr>
            <a:r>
              <a:rPr lang="en-US" sz="1800" spc="-3">
                <a:solidFill>
                  <a:srgbClr val="00BCE2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195,012 Mission Patch designs have been submitted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73103" y="0"/>
            <a:ext cx="9990668" cy="7493003"/>
          </a:xfrm>
          <a:custGeom>
            <a:avLst/>
            <a:gdLst/>
            <a:ahLst/>
            <a:cxnLst/>
            <a:rect l="l" t="t" r="r" b="b"/>
            <a:pathLst>
              <a:path w="9990668" h="7493003">
                <a:moveTo>
                  <a:pt x="0" y="0"/>
                </a:moveTo>
                <a:lnTo>
                  <a:pt x="9990668" y="0"/>
                </a:lnTo>
                <a:lnTo>
                  <a:pt x="9990668" y="7493003"/>
                </a:lnTo>
                <a:lnTo>
                  <a:pt x="0" y="74930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4267" y="76200"/>
            <a:ext cx="5566867" cy="2743200"/>
            <a:chOff x="0" y="0"/>
            <a:chExt cx="5566867" cy="52629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566918" cy="5263007"/>
            </a:xfrm>
            <a:custGeom>
              <a:avLst/>
              <a:gdLst/>
              <a:ahLst/>
              <a:cxnLst/>
              <a:rect l="l" t="t" r="r" b="b"/>
              <a:pathLst>
                <a:path w="5566918" h="5263007">
                  <a:moveTo>
                    <a:pt x="0" y="0"/>
                  </a:moveTo>
                  <a:lnTo>
                    <a:pt x="5566918" y="0"/>
                  </a:lnTo>
                  <a:lnTo>
                    <a:pt x="5566918" y="5263007"/>
                  </a:lnTo>
                  <a:lnTo>
                    <a:pt x="0" y="5263007"/>
                  </a:lnTo>
                  <a:close/>
                </a:path>
              </a:pathLst>
            </a:custGeom>
            <a:solidFill>
              <a:srgbClr val="262626">
                <a:alpha val="76078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34490" y="154686"/>
            <a:ext cx="1099414" cy="1099414"/>
          </a:xfrm>
          <a:custGeom>
            <a:avLst/>
            <a:gdLst/>
            <a:ahLst/>
            <a:cxnLst/>
            <a:rect l="l" t="t" r="r" b="b"/>
            <a:pathLst>
              <a:path w="1099414" h="1099414">
                <a:moveTo>
                  <a:pt x="0" y="0"/>
                </a:moveTo>
                <a:lnTo>
                  <a:pt x="1099414" y="0"/>
                </a:lnTo>
                <a:lnTo>
                  <a:pt x="1099414" y="1099414"/>
                </a:lnTo>
                <a:lnTo>
                  <a:pt x="0" y="10994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464764" y="217122"/>
            <a:ext cx="3992328" cy="424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3"/>
              </a:lnSpc>
            </a:pPr>
            <a:r>
              <a:rPr lang="en-US" sz="2400" spc="-6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Annual National Conference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164" y="1820399"/>
            <a:ext cx="72542" cy="23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5"/>
              </a:lnSpc>
            </a:pPr>
            <a:r>
              <a:rPr lang="en-US" sz="1599" spc="-12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8600" y="1219200"/>
            <a:ext cx="5228492" cy="14692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895"/>
              </a:lnSpc>
            </a:pPr>
            <a:r>
              <a:rPr lang="en-US" sz="1599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Student researchers present on their experiment designs, and those with experiments that flew, report on analysis and results</a:t>
            </a:r>
          </a:p>
          <a:p>
            <a:pPr algn="l">
              <a:lnSpc>
                <a:spcPts val="1895"/>
              </a:lnSpc>
            </a:pPr>
            <a:endParaRPr lang="en-US" sz="1599" spc="-3" dirty="0">
              <a:solidFill>
                <a:srgbClr val="FFFFFF"/>
              </a:solidFill>
              <a:latin typeface="IBM Plex Sans Condensed"/>
              <a:ea typeface="IBM Plex Sans Condensed"/>
              <a:cs typeface="IBM Plex Sans Condensed"/>
              <a:sym typeface="IBM Plex Sans Condensed"/>
            </a:endParaRPr>
          </a:p>
          <a:p>
            <a:pPr algn="l"/>
            <a:r>
              <a:rPr lang="en-US" sz="1599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Presentations by nationally recognized space </a:t>
            </a:r>
          </a:p>
          <a:p>
            <a:pPr algn="l"/>
            <a:r>
              <a:rPr lang="en-US" sz="1599" spc="-3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scientists and engineers about exploration on the frontier and inspiring students to follow in their footsteps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164" y="2590800"/>
            <a:ext cx="72542" cy="43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1"/>
              </a:lnSpc>
            </a:pPr>
            <a:r>
              <a:rPr lang="en-US" sz="1599" spc="-12" dirty="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•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2281"/>
            <a:ext cx="9144000" cy="2212486"/>
          </a:xfrm>
          <a:custGeom>
            <a:avLst/>
            <a:gdLst/>
            <a:ahLst/>
            <a:cxnLst/>
            <a:rect l="l" t="t" r="r" b="b"/>
            <a:pathLst>
              <a:path w="9144000" h="2212486">
                <a:moveTo>
                  <a:pt x="0" y="0"/>
                </a:moveTo>
                <a:lnTo>
                  <a:pt x="9144000" y="0"/>
                </a:lnTo>
                <a:lnTo>
                  <a:pt x="9144000" y="2212487"/>
                </a:lnTo>
                <a:lnTo>
                  <a:pt x="0" y="22124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356097" y="4045163"/>
            <a:ext cx="3924300" cy="1247365"/>
          </a:xfrm>
          <a:custGeom>
            <a:avLst/>
            <a:gdLst/>
            <a:ahLst/>
            <a:cxnLst/>
            <a:rect l="l" t="t" r="r" b="b"/>
            <a:pathLst>
              <a:path w="3924300" h="1247365">
                <a:moveTo>
                  <a:pt x="0" y="0"/>
                </a:moveTo>
                <a:lnTo>
                  <a:pt x="3924300" y="0"/>
                </a:lnTo>
                <a:lnTo>
                  <a:pt x="3924300" y="1247365"/>
                </a:lnTo>
                <a:lnTo>
                  <a:pt x="0" y="12473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95400" y="3833812"/>
            <a:ext cx="2806703" cy="1697688"/>
          </a:xfrm>
          <a:custGeom>
            <a:avLst/>
            <a:gdLst/>
            <a:ahLst/>
            <a:cxnLst/>
            <a:rect l="l" t="t" r="r" b="b"/>
            <a:pathLst>
              <a:path w="2806703" h="1697688">
                <a:moveTo>
                  <a:pt x="0" y="0"/>
                </a:moveTo>
                <a:lnTo>
                  <a:pt x="2806703" y="0"/>
                </a:lnTo>
                <a:lnTo>
                  <a:pt x="2806703" y="1697689"/>
                </a:lnTo>
                <a:lnTo>
                  <a:pt x="0" y="16976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578103" y="5512003"/>
            <a:ext cx="3810000" cy="1028700"/>
          </a:xfrm>
          <a:custGeom>
            <a:avLst/>
            <a:gdLst/>
            <a:ahLst/>
            <a:cxnLst/>
            <a:rect l="l" t="t" r="r" b="b"/>
            <a:pathLst>
              <a:path w="3810000" h="1028700">
                <a:moveTo>
                  <a:pt x="0" y="0"/>
                </a:moveTo>
                <a:lnTo>
                  <a:pt x="3810000" y="0"/>
                </a:lnTo>
                <a:lnTo>
                  <a:pt x="3810000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51450" y="2390061"/>
            <a:ext cx="8874271" cy="110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27"/>
              </a:lnSpc>
            </a:pPr>
            <a:r>
              <a:rPr lang="en-US" sz="1800" spc="-3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 program of the National Center for Earth and Space Science Education in the U.S., and the Arthur C. Clarke Institute for Space Education internationally. It is enabled through a strategic partnership with Nanoracks, LLC working with NASA under a Space Act Agreement as part of</a:t>
            </a:r>
          </a:p>
          <a:p>
            <a:pPr algn="just">
              <a:lnSpc>
                <a:spcPts val="2448"/>
              </a:lnSpc>
            </a:pPr>
            <a:r>
              <a:rPr lang="en-US" sz="1800" spc="-3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the utilization of the International Space Station as a National Laboratory.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D23357-4960-8678-A138-EDAFC0671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8429101-D7B0-227D-98BC-9F54ADE7FCBB}"/>
              </a:ext>
            </a:extLst>
          </p:cNvPr>
          <p:cNvSpPr txBox="1"/>
          <p:nvPr/>
        </p:nvSpPr>
        <p:spPr>
          <a:xfrm>
            <a:off x="152400" y="152400"/>
            <a:ext cx="85241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Florida Tech Details: Team Composition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A2B51D-4349-926E-194A-20A8347DFE74}"/>
              </a:ext>
            </a:extLst>
          </p:cNvPr>
          <p:cNvSpPr txBox="1"/>
          <p:nvPr/>
        </p:nvSpPr>
        <p:spPr>
          <a:xfrm>
            <a:off x="76201" y="1219200"/>
            <a:ext cx="8915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Team Size: 3-5 (STUDENTS ONLY)</a:t>
            </a:r>
          </a:p>
          <a:p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Team composition: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Undergrads/High School students (dual enrollment)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1 grad student per team maximum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Graduate students can serve as team mentors! Looks great on your CV/Resume! Help put science into space!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Team leader will be POC for communication about the SSEP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97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876260-E3E9-90BF-33A9-7CD5F5723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A328E28-94EF-28D2-A8CB-259D3A4BB8C1}"/>
              </a:ext>
            </a:extLst>
          </p:cNvPr>
          <p:cNvSpPr txBox="1"/>
          <p:nvPr/>
        </p:nvSpPr>
        <p:spPr>
          <a:xfrm>
            <a:off x="152400" y="152400"/>
            <a:ext cx="64301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Florida Tech Details: Proposal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D233C1-83C8-5F64-4837-E27E9CB37E4C}"/>
              </a:ext>
            </a:extLst>
          </p:cNvPr>
          <p:cNvSpPr txBox="1"/>
          <p:nvPr/>
        </p:nvSpPr>
        <p:spPr>
          <a:xfrm>
            <a:off x="304800" y="1565970"/>
            <a:ext cx="8458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Proposal length 5 pages (MAX)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Background &amp; Hypothesis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Significance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Experimental Design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Methods of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MUST BE WRITTEN BY STUDENTS! Faculty can only advise!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SSEP will provide training and access to resources to help you write your proposal once your team is registered!</a:t>
            </a:r>
          </a:p>
        </p:txBody>
      </p:sp>
    </p:spTree>
    <p:extLst>
      <p:ext uri="{BB962C8B-B14F-4D97-AF65-F5344CB8AC3E}">
        <p14:creationId xmlns:p14="http://schemas.microsoft.com/office/powerpoint/2010/main" val="3171652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7F2C49-FB50-2C8F-8AC2-41DCE3D04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0E21CE1-AB66-8346-DF63-92684EF11DF5}"/>
              </a:ext>
            </a:extLst>
          </p:cNvPr>
          <p:cNvSpPr txBox="1"/>
          <p:nvPr/>
        </p:nvSpPr>
        <p:spPr>
          <a:xfrm>
            <a:off x="152400" y="152400"/>
            <a:ext cx="89579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Florida Tech Details: Timeline &amp; Selection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40C521-B002-2ECD-7356-6641F0165B5A}"/>
              </a:ext>
            </a:extLst>
          </p:cNvPr>
          <p:cNvSpPr txBox="1"/>
          <p:nvPr/>
        </p:nvSpPr>
        <p:spPr>
          <a:xfrm>
            <a:off x="228600" y="990600"/>
            <a:ext cx="8458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September 1</a:t>
            </a:r>
            <a:r>
              <a:rPr lang="en-US" sz="2400" baseline="30000" dirty="0">
                <a:solidFill>
                  <a:schemeClr val="bg1">
                    <a:lumMod val="85000"/>
                  </a:schemeClr>
                </a:solidFill>
              </a:rPr>
              <a:t>st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  – Program start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Build teams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Research projects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Write proposals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Rewrite proposals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November 3</a:t>
            </a:r>
            <a:r>
              <a:rPr lang="en-US" sz="2400" baseline="30000" dirty="0">
                <a:solidFill>
                  <a:schemeClr val="bg1">
                    <a:lumMod val="85000"/>
                  </a:schemeClr>
                </a:solidFill>
              </a:rPr>
              <a:t>rd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  – Projects due to internal selection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November 12</a:t>
            </a:r>
            <a:r>
              <a:rPr lang="en-US" sz="2400" baseline="30000" dirty="0">
                <a:solidFill>
                  <a:schemeClr val="bg1">
                    <a:lumMod val="85000"/>
                  </a:schemeClr>
                </a:solidFill>
              </a:rPr>
              <a:t>th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 – 3 projects selected by internal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December (TBD) – 1 project selected by National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FALL 2027 – Project launch</a:t>
            </a:r>
          </a:p>
        </p:txBody>
      </p:sp>
    </p:spTree>
    <p:extLst>
      <p:ext uri="{BB962C8B-B14F-4D97-AF65-F5344CB8AC3E}">
        <p14:creationId xmlns:p14="http://schemas.microsoft.com/office/powerpoint/2010/main" val="3867405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D497EE-CD05-AFE2-4FAB-3BFA500D0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A57C521-2880-5160-74D7-1B424221D167}"/>
              </a:ext>
            </a:extLst>
          </p:cNvPr>
          <p:cNvSpPr txBox="1"/>
          <p:nvPr/>
        </p:nvSpPr>
        <p:spPr>
          <a:xfrm>
            <a:off x="152400" y="152400"/>
            <a:ext cx="79775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What are the experiment limitation?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CC1926-C0D6-7D17-885E-2D472DFDEC70}"/>
              </a:ext>
            </a:extLst>
          </p:cNvPr>
          <p:cNvSpPr txBox="1"/>
          <p:nvPr/>
        </p:nvSpPr>
        <p:spPr>
          <a:xfrm>
            <a:off x="228600" y="1524000"/>
            <a:ext cx="845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NO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MUST BE STABLE AT ROOM TEMPERATURE AND PRESSURE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2 FLUIDS CAN BE TRANSFERRED FROM SEPERATED CHAMBERS INTO A PRIMARY REACTION CHAMBER.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MUST BE ANALYZED ON 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BSL0 (NO RISK TO ASTRONAUTS) </a:t>
            </a:r>
          </a:p>
        </p:txBody>
      </p:sp>
    </p:spTree>
    <p:extLst>
      <p:ext uri="{BB962C8B-B14F-4D97-AF65-F5344CB8AC3E}">
        <p14:creationId xmlns:p14="http://schemas.microsoft.com/office/powerpoint/2010/main" val="1453755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F83B56-43B7-7E33-2AAA-599211130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D429D2F-8B6B-20D0-6EF5-CCF3C215A910}"/>
              </a:ext>
            </a:extLst>
          </p:cNvPr>
          <p:cNvSpPr txBox="1"/>
          <p:nvPr/>
        </p:nvSpPr>
        <p:spPr>
          <a:xfrm>
            <a:off x="152400" y="152400"/>
            <a:ext cx="84091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Florida Tech SSEP Selection Committee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81BACE-046D-69A8-1FBF-ABCD51FA8B4F}"/>
              </a:ext>
            </a:extLst>
          </p:cNvPr>
          <p:cNvSpPr txBox="1"/>
          <p:nvPr/>
        </p:nvSpPr>
        <p:spPr>
          <a:xfrm>
            <a:off x="304800" y="2099608"/>
            <a:ext cx="8458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Dr. Andrew G. Palmer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, SSEP Community Director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Dr. John Z. Kiss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, Provost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Dr. Brooke Wheeler,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College of Aeronautics</a:t>
            </a:r>
            <a:endParaRPr lang="en-US" sz="2400" b="1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Dr. Kunal Mitra,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COES -</a:t>
            </a:r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Biomedical Engineering and Science</a:t>
            </a:r>
            <a:endParaRPr lang="en-US" sz="2400" b="1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Dr. Melissa Borgen, COES</a:t>
            </a:r>
          </a:p>
        </p:txBody>
      </p:sp>
    </p:spTree>
    <p:extLst>
      <p:ext uri="{BB962C8B-B14F-4D97-AF65-F5344CB8AC3E}">
        <p14:creationId xmlns:p14="http://schemas.microsoft.com/office/powerpoint/2010/main" val="2151047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8E8F74-EAB3-6806-8D58-7829CAE26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81D11F0-CD3F-72F8-5503-3A7B458DE735}"/>
              </a:ext>
            </a:extLst>
          </p:cNvPr>
          <p:cNvSpPr txBox="1"/>
          <p:nvPr/>
        </p:nvSpPr>
        <p:spPr>
          <a:xfrm>
            <a:off x="628874" y="457200"/>
            <a:ext cx="2568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Questions?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BEFB66-FC4D-D580-EDD6-CC0762566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3326DD-4BF6-66C0-7BF2-15D29188218C}"/>
              </a:ext>
            </a:extLst>
          </p:cNvPr>
          <p:cNvSpPr txBox="1"/>
          <p:nvPr/>
        </p:nvSpPr>
        <p:spPr>
          <a:xfrm>
            <a:off x="449843" y="5257800"/>
            <a:ext cx="5410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https://www.fit.edu/engineering-and-science/academics-and-learning/student-spaceflight-experiments-program/</a:t>
            </a:r>
          </a:p>
        </p:txBody>
      </p:sp>
      <p:pic>
        <p:nvPicPr>
          <p:cNvPr id="12" name="Picture 11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4324DCDF-8848-2833-3BB2-6014C0841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0"/>
            <a:ext cx="35052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59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1124</Words>
  <Application>Microsoft Office PowerPoint</Application>
  <PresentationFormat>On-screen Show (4:3)</PresentationFormat>
  <Paragraphs>133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IBM Plex Sans Condensed</vt:lpstr>
      <vt:lpstr>Calibri</vt:lpstr>
      <vt:lpstr>Calibri (MS)</vt:lpstr>
      <vt:lpstr>IBM Plex Sans Condensed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Doc-Library-PPT-M19.pdf</dc:title>
  <cp:lastModifiedBy>Andrew Palmer</cp:lastModifiedBy>
  <cp:revision>14</cp:revision>
  <dcterms:created xsi:type="dcterms:W3CDTF">2006-08-16T00:00:00Z</dcterms:created>
  <dcterms:modified xsi:type="dcterms:W3CDTF">2026-08-30T20:14:43Z</dcterms:modified>
  <dc:identifier>DAGcBFINWtQ</dc:identifier>
</cp:coreProperties>
</file>