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sldIdLst>
    <p:sldId id="6500" r:id="rId5"/>
    <p:sldId id="6475" r:id="rId6"/>
    <p:sldId id="6501" r:id="rId7"/>
    <p:sldId id="6476" r:id="rId8"/>
    <p:sldId id="6477" r:id="rId9"/>
    <p:sldId id="6478" r:id="rId10"/>
    <p:sldId id="6481" r:id="rId11"/>
    <p:sldId id="6479" r:id="rId12"/>
    <p:sldId id="6494" r:id="rId13"/>
    <p:sldId id="6491" r:id="rId14"/>
    <p:sldId id="6495" r:id="rId15"/>
    <p:sldId id="6502" r:id="rId16"/>
    <p:sldId id="6485" r:id="rId17"/>
    <p:sldId id="6487" r:id="rId18"/>
    <p:sldId id="6484" r:id="rId19"/>
    <p:sldId id="6499" r:id="rId20"/>
    <p:sldId id="6503" r:id="rId21"/>
    <p:sldId id="6498" r:id="rId22"/>
  </p:sldIdLst>
  <p:sldSz cx="7772400" cy="10058400"/>
  <p:notesSz cx="6858000" cy="9144000"/>
  <p:embeddedFontLst>
    <p:embeddedFont>
      <p:font typeface="Lato" panose="020F0502020204030203" pitchFamily="34" charset="0"/>
      <p:regular r:id="rId23"/>
      <p:bold r:id="rId24"/>
      <p:italic r:id="rId25"/>
      <p:boldItalic r:id="rId26"/>
    </p:embeddedFont>
    <p:embeddedFont>
      <p:font typeface="Lato Heavy" panose="020B0604020202020204" charset="0"/>
      <p:bold r:id="rId27"/>
      <p:italic r:id="rId28"/>
      <p:boldItalic r:id="rId29"/>
    </p:embeddedFont>
    <p:embeddedFont>
      <p:font typeface="Lato Medium" panose="020F0502020204030203"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935CBC-ABC2-B247-B52B-B94B748A73E4}">
          <p14:sldIdLst>
            <p14:sldId id="6500"/>
            <p14:sldId id="6475"/>
            <p14:sldId id="6501"/>
            <p14:sldId id="6476"/>
            <p14:sldId id="6477"/>
            <p14:sldId id="6478"/>
            <p14:sldId id="6481"/>
            <p14:sldId id="6479"/>
            <p14:sldId id="6494"/>
            <p14:sldId id="6491"/>
            <p14:sldId id="6495"/>
            <p14:sldId id="6502"/>
            <p14:sldId id="6485"/>
            <p14:sldId id="6487"/>
            <p14:sldId id="6484"/>
            <p14:sldId id="6499"/>
            <p14:sldId id="6503"/>
            <p14:sldId id="649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EF43E5-FCC7-BB7E-344F-3DC8EAC3EFE8}" name="Ashley Kissoon" initials="AK" userId="S::ashley.kissoon@frosch.com::ab5cce41-ed18-42b5-bd48-8efbcd3a75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2B23F1-9329-4A40-B6EE-2DBF8B2EA378}" v="4" dt="2024-10-07T19:43:53.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88"/>
    <p:restoredTop sz="96327"/>
  </p:normalViewPr>
  <p:slideViewPr>
    <p:cSldViewPr snapToGrid="0" snapToObjects="1">
      <p:cViewPr>
        <p:scale>
          <a:sx n="80" d="100"/>
          <a:sy n="80" d="100"/>
        </p:scale>
        <p:origin x="1216" y="-200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27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9ED09-7F4F-DD41-8FF1-D1F7C5C89E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5714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A181F-70EA-F146-9606-F65321F2631F}"/>
              </a:ext>
            </a:extLst>
          </p:cNvPr>
          <p:cNvSpPr>
            <a:spLocks noGrp="1"/>
          </p:cNvSpPr>
          <p:nvPr>
            <p:ph type="title"/>
          </p:nvPr>
        </p:nvSpPr>
        <p:spPr/>
        <p:txBody>
          <a:bodyPr/>
          <a:lstStyle>
            <a:lvl1pPr>
              <a:defRPr sz="3200"/>
            </a:lvl1pPr>
          </a:lstStyle>
          <a:p>
            <a:r>
              <a:rPr lang="en-US" dirty="0"/>
              <a:t>Click to edit Master title style</a:t>
            </a:r>
          </a:p>
        </p:txBody>
      </p:sp>
      <p:sp>
        <p:nvSpPr>
          <p:cNvPr id="6" name="Content Placeholder 5">
            <a:extLst>
              <a:ext uri="{FF2B5EF4-FFF2-40B4-BE49-F238E27FC236}">
                <a16:creationId xmlns:a16="http://schemas.microsoft.com/office/drawing/2014/main" id="{77AC3057-4E42-BF41-A257-9A167077D0AE}"/>
              </a:ext>
            </a:extLst>
          </p:cNvPr>
          <p:cNvSpPr>
            <a:spLocks noGrp="1"/>
          </p:cNvSpPr>
          <p:nvPr>
            <p:ph sz="quarter" idx="11"/>
          </p:nvPr>
        </p:nvSpPr>
        <p:spPr>
          <a:xfrm>
            <a:off x="231632" y="1221310"/>
            <a:ext cx="7300119" cy="7250020"/>
          </a:xfrm>
        </p:spPr>
        <p:txBody>
          <a:bodyPr/>
          <a:lstStyle>
            <a:lvl1pPr>
              <a:defRPr sz="1400"/>
            </a:lvl1pPr>
            <a:lvl2pPr>
              <a:defRPr cap="none" spc="0" baseline="0">
                <a:solidFill>
                  <a:srgbClr val="0070C0"/>
                </a:solidFill>
              </a:defRPr>
            </a:lvl2pPr>
            <a:lvl3pPr>
              <a:defRPr spc="110" baseline="0">
                <a:solidFill>
                  <a:schemeClr val="accent3"/>
                </a:solidFill>
              </a:defRPr>
            </a:lvl3pPr>
            <a:lvl4pPr marL="685800">
              <a:defRPr sz="1200"/>
            </a:lvl4pPr>
            <a:lvl5pPr marL="6858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3942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5A181F-70EA-F146-9606-F65321F2631F}"/>
              </a:ext>
            </a:extLst>
          </p:cNvPr>
          <p:cNvSpPr>
            <a:spLocks noGrp="1"/>
          </p:cNvSpPr>
          <p:nvPr>
            <p:ph type="title"/>
          </p:nvPr>
        </p:nvSpPr>
        <p:spPr/>
        <p:txBody>
          <a:bodyPr/>
          <a:lstStyle>
            <a:lvl1pPr>
              <a:defRPr sz="3200"/>
            </a:lvl1pPr>
          </a:lstStyle>
          <a:p>
            <a:r>
              <a:rPr lang="en-US" dirty="0"/>
              <a:t>Click to edit Master title style</a:t>
            </a:r>
          </a:p>
        </p:txBody>
      </p:sp>
      <p:sp>
        <p:nvSpPr>
          <p:cNvPr id="6" name="Content Placeholder 5">
            <a:extLst>
              <a:ext uri="{FF2B5EF4-FFF2-40B4-BE49-F238E27FC236}">
                <a16:creationId xmlns:a16="http://schemas.microsoft.com/office/drawing/2014/main" id="{77AC3057-4E42-BF41-A257-9A167077D0AE}"/>
              </a:ext>
            </a:extLst>
          </p:cNvPr>
          <p:cNvSpPr>
            <a:spLocks noGrp="1"/>
          </p:cNvSpPr>
          <p:nvPr>
            <p:ph sz="quarter" idx="11" hasCustomPrompt="1"/>
          </p:nvPr>
        </p:nvSpPr>
        <p:spPr>
          <a:xfrm>
            <a:off x="231632" y="1221310"/>
            <a:ext cx="7300119" cy="901404"/>
          </a:xfrm>
        </p:spPr>
        <p:txBody>
          <a:bodyPr/>
          <a:lstStyle>
            <a:lvl1pPr>
              <a:defRPr sz="1400"/>
            </a:lvl1pPr>
            <a:lvl2pPr>
              <a:defRPr cap="none" spc="0" baseline="0">
                <a:solidFill>
                  <a:srgbClr val="0070C0"/>
                </a:solidFill>
              </a:defRPr>
            </a:lvl2pPr>
            <a:lvl3pPr>
              <a:defRPr spc="110" baseline="0">
                <a:solidFill>
                  <a:schemeClr val="accent3"/>
                </a:solidFill>
              </a:defRPr>
            </a:lvl3pPr>
            <a:lvl4pPr marL="685800">
              <a:defRPr sz="1200"/>
            </a:lvl4pPr>
            <a:lvl5pPr marL="685800">
              <a:defRPr sz="1200"/>
            </a:lvl5pPr>
          </a:lstStyle>
          <a:p>
            <a:pPr lvl="1"/>
            <a:r>
              <a:rPr lang="en-US" dirty="0"/>
              <a:t>Second level</a:t>
            </a:r>
          </a:p>
        </p:txBody>
      </p:sp>
      <p:sp>
        <p:nvSpPr>
          <p:cNvPr id="5" name="Content Placeholder 5">
            <a:extLst>
              <a:ext uri="{FF2B5EF4-FFF2-40B4-BE49-F238E27FC236}">
                <a16:creationId xmlns:a16="http://schemas.microsoft.com/office/drawing/2014/main" id="{7E3FAC5A-D119-2A44-9E04-03C8934E9D56}"/>
              </a:ext>
            </a:extLst>
          </p:cNvPr>
          <p:cNvSpPr>
            <a:spLocks noGrp="1"/>
          </p:cNvSpPr>
          <p:nvPr>
            <p:ph sz="quarter" idx="12"/>
          </p:nvPr>
        </p:nvSpPr>
        <p:spPr>
          <a:xfrm>
            <a:off x="231632" y="2298996"/>
            <a:ext cx="7300119" cy="7250020"/>
          </a:xfrm>
        </p:spPr>
        <p:txBody>
          <a:bodyPr/>
          <a:lstStyle>
            <a:lvl1pPr>
              <a:defRPr sz="1400"/>
            </a:lvl1pPr>
            <a:lvl2pPr>
              <a:defRPr cap="none" spc="0" baseline="0">
                <a:solidFill>
                  <a:srgbClr val="0070C0"/>
                </a:solidFill>
              </a:defRPr>
            </a:lvl2pPr>
            <a:lvl3pPr>
              <a:defRPr spc="110" baseline="0">
                <a:solidFill>
                  <a:schemeClr val="accent3"/>
                </a:solidFill>
              </a:defRPr>
            </a:lvl3pPr>
            <a:lvl4pPr marL="685800">
              <a:defRPr sz="1200"/>
            </a:lvl4pPr>
            <a:lvl5pPr marL="685800">
              <a:defRPr sz="1200"/>
            </a:lvl5pPr>
          </a:lstStyle>
          <a:p>
            <a:pPr lvl="0"/>
            <a:r>
              <a:rPr lang="en-US" dirty="0"/>
              <a:t>Click to edit Master text styles</a:t>
            </a:r>
          </a:p>
        </p:txBody>
      </p:sp>
    </p:spTree>
    <p:extLst>
      <p:ext uri="{BB962C8B-B14F-4D97-AF65-F5344CB8AC3E}">
        <p14:creationId xmlns:p14="http://schemas.microsoft.com/office/powerpoint/2010/main" val="148106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04F1B2-3E3E-774A-BC67-809077B824BB}"/>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9013CC0-3327-D447-8F43-8DB0B2E667B4}"/>
              </a:ext>
            </a:extLst>
          </p:cNvPr>
          <p:cNvSpPr>
            <a:spLocks noGrp="1"/>
          </p:cNvSpPr>
          <p:nvPr>
            <p:ph sz="quarter" idx="11"/>
          </p:nvPr>
        </p:nvSpPr>
        <p:spPr>
          <a:xfrm>
            <a:off x="250248" y="1384663"/>
            <a:ext cx="4140128" cy="75540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481419DF-ADF7-594B-BF7C-9E433617CFFF}"/>
              </a:ext>
            </a:extLst>
          </p:cNvPr>
          <p:cNvSpPr>
            <a:spLocks noGrp="1"/>
          </p:cNvSpPr>
          <p:nvPr>
            <p:ph type="pic" sz="quarter" idx="12"/>
          </p:nvPr>
        </p:nvSpPr>
        <p:spPr>
          <a:xfrm>
            <a:off x="4614863" y="1384663"/>
            <a:ext cx="2935504" cy="7554083"/>
          </a:xfrm>
        </p:spPr>
        <p:txBody>
          <a:bodyPr/>
          <a:lstStyle/>
          <a:p>
            <a:endParaRPr lang="en-US" dirty="0"/>
          </a:p>
        </p:txBody>
      </p:sp>
    </p:spTree>
    <p:extLst>
      <p:ext uri="{BB962C8B-B14F-4D97-AF65-F5344CB8AC3E}">
        <p14:creationId xmlns:p14="http://schemas.microsoft.com/office/powerpoint/2010/main" val="343608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window&#10;&#10;Description automatically generated">
            <a:extLst>
              <a:ext uri="{FF2B5EF4-FFF2-40B4-BE49-F238E27FC236}">
                <a16:creationId xmlns:a16="http://schemas.microsoft.com/office/drawing/2014/main" id="{EFFFC684-5F6B-FB4D-B4C6-1A528CF403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97634" y="9513993"/>
            <a:ext cx="349196" cy="285706"/>
          </a:xfrm>
          <a:prstGeom prst="rect">
            <a:avLst/>
          </a:prstGeom>
        </p:spPr>
      </p:pic>
      <p:sp>
        <p:nvSpPr>
          <p:cNvPr id="7" name="Rectangle 6">
            <a:extLst>
              <a:ext uri="{FF2B5EF4-FFF2-40B4-BE49-F238E27FC236}">
                <a16:creationId xmlns:a16="http://schemas.microsoft.com/office/drawing/2014/main" id="{5FD7103E-EC2C-7947-9F06-33DDDC876CDB}"/>
              </a:ext>
            </a:extLst>
          </p:cNvPr>
          <p:cNvSpPr/>
          <p:nvPr userDrawn="1"/>
        </p:nvSpPr>
        <p:spPr>
          <a:xfrm rot="5400000">
            <a:off x="725536" y="549984"/>
            <a:ext cx="48812" cy="784524"/>
          </a:xfrm>
          <a:prstGeom prst="rect">
            <a:avLst/>
          </a:prstGeom>
          <a:gradFill flip="none" rotWithShape="1">
            <a:gsLst>
              <a:gs pos="0">
                <a:srgbClr val="143069"/>
              </a:gs>
              <a:gs pos="93684">
                <a:srgbClr val="00B0F0"/>
              </a:gs>
              <a:gs pos="54000">
                <a:srgbClr val="0070C0"/>
              </a:gs>
            </a:gsLst>
            <a:lin ang="72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endParaRPr lang="en-US" sz="1922" dirty="0">
              <a:solidFill>
                <a:srgbClr val="FFFFFF"/>
              </a:solidFill>
              <a:latin typeface="Lato" panose="020F0502020204030203" pitchFamily="34" charset="77"/>
              <a:ea typeface="Lato" panose="020B0604020202020204" charset="0"/>
            </a:endParaRPr>
          </a:p>
        </p:txBody>
      </p:sp>
      <p:sp>
        <p:nvSpPr>
          <p:cNvPr id="4" name="Title Placeholder 3">
            <a:extLst>
              <a:ext uri="{FF2B5EF4-FFF2-40B4-BE49-F238E27FC236}">
                <a16:creationId xmlns:a16="http://schemas.microsoft.com/office/drawing/2014/main" id="{7FDB130D-5666-F04F-8D36-7A7075A5B553}"/>
              </a:ext>
            </a:extLst>
          </p:cNvPr>
          <p:cNvSpPr>
            <a:spLocks noGrp="1"/>
          </p:cNvSpPr>
          <p:nvPr>
            <p:ph type="title"/>
          </p:nvPr>
        </p:nvSpPr>
        <p:spPr>
          <a:xfrm>
            <a:off x="231632" y="255053"/>
            <a:ext cx="7315200" cy="532158"/>
          </a:xfrm>
          <a:prstGeom prst="rect">
            <a:avLst/>
          </a:prstGeom>
        </p:spPr>
        <p:txBody>
          <a:bodyPr vert="horz" lIns="91440" tIns="45720" rIns="91440" bIns="45720" rtlCol="0" anchor="ctr">
            <a:noAutofit/>
          </a:bodyPr>
          <a:lstStyle/>
          <a:p>
            <a:r>
              <a:rPr lang="en-US" dirty="0"/>
              <a:t>Click to edit Master title style</a:t>
            </a:r>
          </a:p>
        </p:txBody>
      </p:sp>
      <p:sp>
        <p:nvSpPr>
          <p:cNvPr id="12" name="Text Placeholder 11">
            <a:extLst>
              <a:ext uri="{FF2B5EF4-FFF2-40B4-BE49-F238E27FC236}">
                <a16:creationId xmlns:a16="http://schemas.microsoft.com/office/drawing/2014/main" id="{22AEBFB1-7B5D-614C-9992-D08A697ED71E}"/>
              </a:ext>
            </a:extLst>
          </p:cNvPr>
          <p:cNvSpPr>
            <a:spLocks noGrp="1"/>
          </p:cNvSpPr>
          <p:nvPr>
            <p:ph type="body" idx="1"/>
          </p:nvPr>
        </p:nvSpPr>
        <p:spPr>
          <a:xfrm>
            <a:off x="231631" y="966652"/>
            <a:ext cx="7315199" cy="68146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422637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63" r:id="rId3"/>
    <p:sldLayoutId id="2147483658" r:id="rId4"/>
    <p:sldLayoutId id="2147483662" r:id="rId5"/>
  </p:sldLayoutIdLst>
  <p:hf sldNum="0" hdr="0" ftr="0" dt="0"/>
  <p:txStyles>
    <p:titleStyle>
      <a:lvl1pPr algn="l" defTabSz="1341056" rtl="0" eaLnBrk="1" latinLnBrk="0" hangingPunct="1">
        <a:lnSpc>
          <a:spcPct val="90000"/>
        </a:lnSpc>
        <a:spcBef>
          <a:spcPct val="0"/>
        </a:spcBef>
        <a:buNone/>
        <a:defRPr lang="en-US" sz="3200" b="1" i="0" kern="1200" cap="none" spc="0" baseline="0" dirty="0">
          <a:solidFill>
            <a:schemeClr val="accent1">
              <a:lumMod val="50000"/>
            </a:schemeClr>
          </a:solidFill>
          <a:latin typeface="Lato Heavy" panose="020F0502020204030203" pitchFamily="34" charset="77"/>
          <a:ea typeface="+mj-ea"/>
          <a:cs typeface="+mj-cs"/>
        </a:defRPr>
      </a:lvl1pPr>
    </p:titleStyle>
    <p:body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600" b="0" i="0" kern="1200" cap="none" spc="0" baseline="0" dirty="0" smtClean="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all" spc="300" baseline="0">
          <a:solidFill>
            <a:schemeClr val="accent6"/>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00" baseline="0">
          <a:solidFill>
            <a:srgbClr val="0070C0"/>
          </a:solidFill>
          <a:latin typeface="Lato" panose="020F0502020204030203" pitchFamily="34" charset="77"/>
          <a:ea typeface="+mn-ea"/>
          <a:cs typeface="+mn-cs"/>
        </a:defRPr>
      </a:lvl3pPr>
      <a:lvl4pPr marL="914400" indent="-335264" algn="l" defTabSz="1341056" rtl="0" eaLnBrk="1" latinLnBrk="0" hangingPunct="1">
        <a:lnSpc>
          <a:spcPct val="120000"/>
        </a:lnSpc>
        <a:spcBef>
          <a:spcPts val="600"/>
        </a:spcBef>
        <a:buClr>
          <a:srgbClr val="0070C0"/>
        </a:buClr>
        <a:buFontTx/>
        <a:buBlip>
          <a:blip r:embed="rId8"/>
        </a:buBlip>
        <a:defRPr sz="1600" b="0" i="0" kern="1200">
          <a:solidFill>
            <a:schemeClr val="accent4">
              <a:lumMod val="25000"/>
            </a:schemeClr>
          </a:solidFill>
          <a:latin typeface="Lato" panose="020F0502020204030203" pitchFamily="34" charset="77"/>
          <a:ea typeface="+mn-ea"/>
          <a:cs typeface="+mn-cs"/>
        </a:defRPr>
      </a:lvl4pPr>
      <a:lvl5pPr marL="9144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6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056" rtl="0" eaLnBrk="1" latinLnBrk="0" hangingPunct="1">
        <a:defRPr sz="2640" kern="1200">
          <a:solidFill>
            <a:schemeClr val="tx1"/>
          </a:solidFill>
          <a:latin typeface="+mn-lt"/>
          <a:ea typeface="+mn-ea"/>
          <a:cs typeface="+mn-cs"/>
        </a:defRPr>
      </a:lvl1pPr>
      <a:lvl2pPr marL="670528" algn="l" defTabSz="1341056" rtl="0" eaLnBrk="1" latinLnBrk="0" hangingPunct="1">
        <a:defRPr sz="2640" kern="1200">
          <a:solidFill>
            <a:schemeClr val="tx1"/>
          </a:solidFill>
          <a:latin typeface="+mn-lt"/>
          <a:ea typeface="+mn-ea"/>
          <a:cs typeface="+mn-cs"/>
        </a:defRPr>
      </a:lvl2pPr>
      <a:lvl3pPr marL="1341056" algn="l" defTabSz="1341056" rtl="0" eaLnBrk="1" latinLnBrk="0" hangingPunct="1">
        <a:defRPr sz="2640" kern="1200">
          <a:solidFill>
            <a:schemeClr val="tx1"/>
          </a:solidFill>
          <a:latin typeface="+mn-lt"/>
          <a:ea typeface="+mn-ea"/>
          <a:cs typeface="+mn-cs"/>
        </a:defRPr>
      </a:lvl3pPr>
      <a:lvl4pPr marL="2011587" algn="l" defTabSz="1341056" rtl="0" eaLnBrk="1" latinLnBrk="0" hangingPunct="1">
        <a:defRPr sz="2640" kern="1200">
          <a:solidFill>
            <a:schemeClr val="tx1"/>
          </a:solidFill>
          <a:latin typeface="+mn-lt"/>
          <a:ea typeface="+mn-ea"/>
          <a:cs typeface="+mn-cs"/>
        </a:defRPr>
      </a:lvl4pPr>
      <a:lvl5pPr marL="2682114" algn="l" defTabSz="1341056" rtl="0" eaLnBrk="1" latinLnBrk="0" hangingPunct="1">
        <a:defRPr sz="2640" kern="1200">
          <a:solidFill>
            <a:schemeClr val="tx1"/>
          </a:solidFill>
          <a:latin typeface="+mn-lt"/>
          <a:ea typeface="+mn-ea"/>
          <a:cs typeface="+mn-cs"/>
        </a:defRPr>
      </a:lvl5pPr>
      <a:lvl6pPr marL="3352643" algn="l" defTabSz="1341056" rtl="0" eaLnBrk="1" latinLnBrk="0" hangingPunct="1">
        <a:defRPr sz="2640" kern="1200">
          <a:solidFill>
            <a:schemeClr val="tx1"/>
          </a:solidFill>
          <a:latin typeface="+mn-lt"/>
          <a:ea typeface="+mn-ea"/>
          <a:cs typeface="+mn-cs"/>
        </a:defRPr>
      </a:lvl6pPr>
      <a:lvl7pPr marL="4023171" algn="l" defTabSz="1341056" rtl="0" eaLnBrk="1" latinLnBrk="0" hangingPunct="1">
        <a:defRPr sz="2640" kern="1200">
          <a:solidFill>
            <a:schemeClr val="tx1"/>
          </a:solidFill>
          <a:latin typeface="+mn-lt"/>
          <a:ea typeface="+mn-ea"/>
          <a:cs typeface="+mn-cs"/>
        </a:defRPr>
      </a:lvl7pPr>
      <a:lvl8pPr marL="4693701" algn="l" defTabSz="1341056" rtl="0" eaLnBrk="1" latinLnBrk="0" hangingPunct="1">
        <a:defRPr sz="2640" kern="1200">
          <a:solidFill>
            <a:schemeClr val="tx1"/>
          </a:solidFill>
          <a:latin typeface="+mn-lt"/>
          <a:ea typeface="+mn-ea"/>
          <a:cs typeface="+mn-cs"/>
        </a:defRPr>
      </a:lvl8pPr>
      <a:lvl9pPr marL="5364228" algn="l" defTabSz="1341056" rtl="0" eaLnBrk="1" latinLnBrk="0" hangingPunct="1">
        <a:defRPr sz="2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hyperlink" Target="https://client.frosch.com/"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hyperlink" Target="mailto:froschleisure@frosch.com" TargetMode="External"/><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hyperlink" Target="http://www.froschluxurytravel.com/" TargetMode="External"/><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svg"/><Relationship Id="rId10" Type="http://schemas.openxmlformats.org/officeDocument/2006/relationships/hyperlink" Target="http://eepurl.com/dDGPdz" TargetMode="External"/><Relationship Id="rId4" Type="http://schemas.openxmlformats.org/officeDocument/2006/relationships/image" Target="../media/image78.png"/><Relationship Id="rId9" Type="http://schemas.openxmlformats.org/officeDocument/2006/relationships/image" Target="../media/image8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vimeo.com/961630729/ab6cc84434?share=copy" TargetMode="External"/><Relationship Id="rId7"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png"/><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hyperlink" Target="https://client.frosch.com/"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hyperlink" Target="https://client.frosch.com/client-portal/user/register/"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hyperlink" Target="https://client.frosch.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hyperlink" Target="https://client.frosch.com/"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2.png"/><Relationship Id="rId16" Type="http://schemas.openxmlformats.org/officeDocument/2006/relationships/image" Target="../media/image31.svg"/><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3.sv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image" Target="../media/image32.png"/><Relationship Id="rId16" Type="http://schemas.openxmlformats.org/officeDocument/2006/relationships/image" Target="../media/image45.svg"/><Relationship Id="rId1" Type="http://schemas.openxmlformats.org/officeDocument/2006/relationships/slideLayout" Target="../slideLayouts/slideLayout4.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hyperlink" Target="mailto:onlinesupport@frosch.com" TargetMode="External"/><Relationship Id="rId9" Type="http://schemas.openxmlformats.org/officeDocument/2006/relationships/image" Target="../media/image38.png"/><Relationship Id="rId1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hyperlink" Target="mailto:onlinesupport@frosch.com" TargetMode="External"/><Relationship Id="rId7" Type="http://schemas.openxmlformats.org/officeDocument/2006/relationships/image" Target="../media/image51.png"/><Relationship Id="rId2" Type="http://schemas.openxmlformats.org/officeDocument/2006/relationships/hyperlink" Target="http://client.frosch.com/" TargetMode="External"/><Relationship Id="rId1" Type="http://schemas.openxmlformats.org/officeDocument/2006/relationships/slideLayout" Target="../slideLayouts/slideLayout3.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06FE9B-305F-A247-8191-1C7AA47CB424}"/>
              </a:ext>
            </a:extLst>
          </p:cNvPr>
          <p:cNvSpPr/>
          <p:nvPr/>
        </p:nvSpPr>
        <p:spPr>
          <a:xfrm>
            <a:off x="6596743" y="8655812"/>
            <a:ext cx="1175657" cy="1402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We’re excited to get you started!</a:t>
            </a:r>
          </a:p>
        </p:txBody>
      </p:sp>
      <p:sp>
        <p:nvSpPr>
          <p:cNvPr id="6" name="Content Placeholder 5">
            <a:extLst>
              <a:ext uri="{FF2B5EF4-FFF2-40B4-BE49-F238E27FC236}">
                <a16:creationId xmlns:a16="http://schemas.microsoft.com/office/drawing/2014/main" id="{ECF1645E-C8C9-8B47-A61D-170DDEE2E352}"/>
              </a:ext>
            </a:extLst>
          </p:cNvPr>
          <p:cNvSpPr>
            <a:spLocks noGrp="1"/>
          </p:cNvSpPr>
          <p:nvPr>
            <p:ph sz="quarter" idx="11"/>
          </p:nvPr>
        </p:nvSpPr>
        <p:spPr>
          <a:xfrm>
            <a:off x="250249" y="1119260"/>
            <a:ext cx="7300118" cy="2185425"/>
          </a:xfrm>
        </p:spPr>
        <p:txBody>
          <a:bodyPr>
            <a:noAutofit/>
          </a:bodyPr>
          <a:lstStyle/>
          <a:p>
            <a:pPr lvl="1">
              <a:spcAft>
                <a:spcPts val="600"/>
              </a:spcAft>
            </a:pPr>
            <a:r>
              <a:rPr lang="en-US" sz="1800" dirty="0"/>
              <a:t>First, you’ll need to register for the FROSCH Travel Portal in order to update your traveler profile.</a:t>
            </a:r>
          </a:p>
          <a:p>
            <a:r>
              <a:rPr lang="en-US" dirty="0"/>
              <a:t>In order to book travel as part of Florida Institute of Technology Inc’s travel program with FROSCH, you must have a current traveler profile. This enables your Travel Advisor to provide the best possible service. Your traveler profile can be securely updated from the Travel Portal. Once complete, you’ll be able to book travel with a set group of Travel Advisors.</a:t>
            </a:r>
          </a:p>
        </p:txBody>
      </p:sp>
      <p:sp>
        <p:nvSpPr>
          <p:cNvPr id="9" name="Text Placeholder 3">
            <a:extLst>
              <a:ext uri="{FF2B5EF4-FFF2-40B4-BE49-F238E27FC236}">
                <a16:creationId xmlns:a16="http://schemas.microsoft.com/office/drawing/2014/main" id="{4E773CB2-DD04-6C47-9206-0F048C9FCC80}"/>
              </a:ext>
            </a:extLst>
          </p:cNvPr>
          <p:cNvSpPr txBox="1">
            <a:spLocks/>
          </p:cNvSpPr>
          <p:nvPr/>
        </p:nvSpPr>
        <p:spPr>
          <a:xfrm>
            <a:off x="291223" y="6505967"/>
            <a:ext cx="7296584" cy="2433173"/>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600" b="0" i="0" kern="1200" cap="none" spc="0" baseline="0" dirty="0" smtClean="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all" spc="300" baseline="0">
                <a:solidFill>
                  <a:schemeClr val="accent6"/>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00" baseline="0">
                <a:solidFill>
                  <a:srgbClr val="0070C0"/>
                </a:solidFill>
                <a:latin typeface="Lato" panose="020F0502020204030203" pitchFamily="34" charset="77"/>
                <a:ea typeface="+mn-ea"/>
                <a:cs typeface="+mn-cs"/>
              </a:defRPr>
            </a:lvl3pPr>
            <a:lvl4pPr marL="914400" indent="-335264" algn="l" defTabSz="1341056" rtl="0" eaLnBrk="1" latinLnBrk="0" hangingPunct="1">
              <a:lnSpc>
                <a:spcPct val="120000"/>
              </a:lnSpc>
              <a:spcBef>
                <a:spcPts val="600"/>
              </a:spcBef>
              <a:buClr>
                <a:srgbClr val="0070C0"/>
              </a:buClr>
              <a:buFont typeface="Wingdings" pitchFamily="2" charset="2"/>
              <a:buChar char="ü"/>
              <a:defRPr sz="1600" b="0" i="0" kern="1200">
                <a:solidFill>
                  <a:schemeClr val="accent4">
                    <a:lumMod val="25000"/>
                  </a:schemeClr>
                </a:solidFill>
                <a:latin typeface="Lato" panose="020F0502020204030203" pitchFamily="34" charset="77"/>
                <a:ea typeface="+mn-ea"/>
                <a:cs typeface="+mn-cs"/>
              </a:defRPr>
            </a:lvl4pPr>
            <a:lvl5pPr marL="914400" indent="-335264" algn="l" defTabSz="1341056" rtl="0" eaLnBrk="1" latinLnBrk="0" hangingPunct="1">
              <a:lnSpc>
                <a:spcPct val="120000"/>
              </a:lnSpc>
              <a:spcBef>
                <a:spcPts val="600"/>
              </a:spcBef>
              <a:buClr>
                <a:srgbClr val="0070C0"/>
              </a:buClr>
              <a:buFont typeface="Zapf Dingbats"/>
              <a:buChar char="➝"/>
              <a:defRPr sz="16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a:lnSpc>
                <a:spcPct val="125000"/>
              </a:lnSpc>
              <a:spcAft>
                <a:spcPts val="0"/>
              </a:spcAft>
            </a:pPr>
            <a:r>
              <a:rPr lang="en-US" sz="1400" dirty="0">
                <a:solidFill>
                  <a:srgbClr val="0070C0"/>
                </a:solidFill>
              </a:rPr>
              <a:t>The FROSCH Travel Portal is a seamless gateway for travelers, travel arrangers, and travel managers to access travel-related tools, resources, and information.</a:t>
            </a:r>
          </a:p>
          <a:p>
            <a:pPr marL="407686" lvl="3" indent="-285750">
              <a:buBlip>
                <a:blip r:embed="rId2"/>
              </a:buBlip>
            </a:pPr>
            <a:r>
              <a:rPr lang="en-US" sz="1400" dirty="0"/>
              <a:t>Secure access to update traveler profiles</a:t>
            </a:r>
          </a:p>
          <a:p>
            <a:pPr marL="407686" lvl="3" indent="-285750">
              <a:buBlip>
                <a:blip r:embed="rId2"/>
              </a:buBlip>
            </a:pPr>
            <a:r>
              <a:rPr lang="en-GB" sz="1400" dirty="0"/>
              <a:t>Seamless online booking tool access via </a:t>
            </a:r>
            <a:r>
              <a:rPr lang="en-GB" sz="1400" dirty="0" err="1"/>
              <a:t>SSO</a:t>
            </a:r>
            <a:endParaRPr lang="en-US" sz="1400" dirty="0"/>
          </a:p>
          <a:p>
            <a:pPr marL="407686" lvl="3" indent="-285750">
              <a:buBlip>
                <a:blip r:embed="rId2"/>
              </a:buBlip>
            </a:pPr>
            <a:r>
              <a:rPr lang="en-US" sz="1400" dirty="0"/>
              <a:t>Contact information for FROSCH Travel Team</a:t>
            </a:r>
          </a:p>
          <a:p>
            <a:pPr marL="407686" lvl="3" indent="-285750">
              <a:buBlip>
                <a:blip r:embed="rId2"/>
              </a:buBlip>
            </a:pPr>
            <a:r>
              <a:rPr lang="en-US" sz="1400" dirty="0"/>
              <a:t>Integrated dashboard for past, present &amp; future itineraries and invoices</a:t>
            </a:r>
          </a:p>
          <a:p>
            <a:pPr marL="407686" lvl="3" indent="-285750">
              <a:buBlip>
                <a:blip r:embed="rId2"/>
              </a:buBlip>
            </a:pPr>
            <a:r>
              <a:rPr lang="en-US" sz="1400" dirty="0"/>
              <a:t>Links to additional travel tools, including airline check-in sites, Seat Guru, and more</a:t>
            </a:r>
          </a:p>
          <a:p>
            <a:pPr marL="407686" lvl="3" indent="-285750">
              <a:buBlip>
                <a:blip r:embed="rId2"/>
              </a:buBlip>
            </a:pPr>
            <a:r>
              <a:rPr lang="en-US" sz="1400" dirty="0"/>
              <a:t>Travel alerts &amp; other duty of health resources via GuideMe</a:t>
            </a:r>
          </a:p>
          <a:p>
            <a:pPr marL="407686" lvl="3" indent="-285750">
              <a:buBlip>
                <a:blip r:embed="rId2"/>
              </a:buBlip>
            </a:pPr>
            <a:r>
              <a:rPr lang="en-US" sz="1400" dirty="0"/>
              <a:t>Resources, including training materials, FAQs, and policies</a:t>
            </a:r>
            <a:endParaRPr lang="en-US" dirty="0"/>
          </a:p>
          <a:p>
            <a:endParaRPr lang="en-US" dirty="0"/>
          </a:p>
          <a:p>
            <a:endParaRPr lang="en-US" dirty="0"/>
          </a:p>
          <a:p>
            <a:endParaRPr lang="en-US"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6D22AADD-4D3F-67E6-7D15-067206E26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49" y="9500838"/>
            <a:ext cx="1881982" cy="388425"/>
          </a:xfrm>
          <a:prstGeom prst="rect">
            <a:avLst/>
          </a:prstGeom>
        </p:spPr>
      </p:pic>
      <p:pic>
        <p:nvPicPr>
          <p:cNvPr id="15" name="Picture 14" descr="A computer with a screen on&#10;&#10;Description automatically generated">
            <a:extLst>
              <a:ext uri="{FF2B5EF4-FFF2-40B4-BE49-F238E27FC236}">
                <a16:creationId xmlns:a16="http://schemas.microsoft.com/office/drawing/2014/main" id="{3248C34F-687F-13B0-8DA3-32101D5EF459}"/>
              </a:ext>
            </a:extLst>
          </p:cNvPr>
          <p:cNvPicPr>
            <a:picLocks noChangeAspect="1"/>
          </p:cNvPicPr>
          <p:nvPr/>
        </p:nvPicPr>
        <p:blipFill rotWithShape="1">
          <a:blip r:embed="rId4">
            <a:extLst>
              <a:ext uri="{28A0092B-C50C-407E-A947-70E740481C1C}">
                <a14:useLocalDpi xmlns:a14="http://schemas.microsoft.com/office/drawing/2010/main" val="0"/>
              </a:ext>
            </a:extLst>
          </a:blip>
          <a:srcRect l="-23" t="15265" r="23" b="3764"/>
          <a:stretch/>
        </p:blipFill>
        <p:spPr>
          <a:xfrm>
            <a:off x="12340" y="3062816"/>
            <a:ext cx="7772400" cy="3376951"/>
          </a:xfrm>
          <a:prstGeom prst="rect">
            <a:avLst/>
          </a:prstGeom>
        </p:spPr>
      </p:pic>
    </p:spTree>
    <p:extLst>
      <p:ext uri="{BB962C8B-B14F-4D97-AF65-F5344CB8AC3E}">
        <p14:creationId xmlns:p14="http://schemas.microsoft.com/office/powerpoint/2010/main" val="2978494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158DD0-5654-6644-843D-318E1C5E7683}"/>
              </a:ext>
            </a:extLst>
          </p:cNvPr>
          <p:cNvSpPr>
            <a:spLocks noGrp="1"/>
          </p:cNvSpPr>
          <p:nvPr>
            <p:ph sz="quarter" idx="12"/>
          </p:nvPr>
        </p:nvSpPr>
        <p:spPr>
          <a:xfrm>
            <a:off x="-1" y="1333412"/>
            <a:ext cx="4426527" cy="2371573"/>
          </a:xfrm>
        </p:spPr>
        <p:txBody>
          <a:bodyPr>
            <a:normAutofit/>
          </a:bodyPr>
          <a:lstStyle/>
          <a:p>
            <a:pPr lvl="3"/>
            <a:r>
              <a:rPr lang="en-US" dirty="0"/>
              <a:t>Select your desired flights from options presented.</a:t>
            </a:r>
          </a:p>
          <a:p>
            <a:pPr lvl="4"/>
            <a:r>
              <a:rPr lang="en-US" dirty="0"/>
              <a:t>If your flight selections are outside of your corporate travel policy, you may be asked to select a reason that closest explains why you are out of policy.</a:t>
            </a:r>
          </a:p>
          <a:p>
            <a:pPr lvl="3"/>
            <a:r>
              <a:rPr lang="en-US" dirty="0"/>
              <a:t>You may modify or narrow your search using the options at the top of the page. You can also sort the results by price or schedule.</a:t>
            </a:r>
          </a:p>
          <a:p>
            <a:pPr lvl="4"/>
            <a:r>
              <a:rPr lang="en-US" dirty="0"/>
              <a:t>Preferred airlines will be indicated as such in the search result.</a:t>
            </a:r>
          </a:p>
        </p:txBody>
      </p:sp>
      <p:sp>
        <p:nvSpPr>
          <p:cNvPr id="16" name="Content Placeholder 3">
            <a:extLst>
              <a:ext uri="{FF2B5EF4-FFF2-40B4-BE49-F238E27FC236}">
                <a16:creationId xmlns:a16="http://schemas.microsoft.com/office/drawing/2014/main" id="{84704B7B-B5CF-3F44-AEC7-F5446AB00F97}"/>
              </a:ext>
            </a:extLst>
          </p:cNvPr>
          <p:cNvSpPr txBox="1">
            <a:spLocks/>
          </p:cNvSpPr>
          <p:nvPr/>
        </p:nvSpPr>
        <p:spPr>
          <a:xfrm>
            <a:off x="0" y="7098176"/>
            <a:ext cx="4426526" cy="2705171"/>
          </a:xfrm>
          <a:prstGeom prst="rect">
            <a:avLst/>
          </a:prstGeom>
        </p:spPr>
        <p:txBody>
          <a:bodyPr vert="horz" lIns="91440" tIns="45720" rIns="91440" bIns="45720" rtlCol="0">
            <a:norm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On the next page, select your car rental. </a:t>
            </a:r>
          </a:p>
          <a:p>
            <a:pPr lvl="4"/>
            <a:r>
              <a:rPr lang="en-US" dirty="0"/>
              <a:t>Refine your search using the table at the top of the page.</a:t>
            </a:r>
          </a:p>
          <a:p>
            <a:pPr lvl="4"/>
            <a:r>
              <a:rPr lang="en-US" dirty="0"/>
              <a:t>Any car rental options that offer a negotiated rate for your company will be indicated as such.</a:t>
            </a:r>
          </a:p>
          <a:p>
            <a:pPr lvl="3"/>
            <a:r>
              <a:rPr lang="en-US" dirty="0"/>
              <a:t>Review the mileage and rate information for each option presented. Click on the orange Select button next to car rental you’d like to choose. </a:t>
            </a:r>
          </a:p>
          <a:p>
            <a:pPr lvl="3"/>
            <a:r>
              <a:rPr lang="en-US" dirty="0"/>
              <a:t>Click Continue.</a:t>
            </a:r>
          </a:p>
        </p:txBody>
      </p:sp>
      <p:sp>
        <p:nvSpPr>
          <p:cNvPr id="33" name="Content Placeholder 3">
            <a:extLst>
              <a:ext uri="{FF2B5EF4-FFF2-40B4-BE49-F238E27FC236}">
                <a16:creationId xmlns:a16="http://schemas.microsoft.com/office/drawing/2014/main" id="{E365CEAB-64A5-F942-A426-9E2C9F486F14}"/>
              </a:ext>
            </a:extLst>
          </p:cNvPr>
          <p:cNvSpPr txBox="1">
            <a:spLocks/>
          </p:cNvSpPr>
          <p:nvPr/>
        </p:nvSpPr>
        <p:spPr>
          <a:xfrm>
            <a:off x="0" y="4017330"/>
            <a:ext cx="4426526" cy="2870988"/>
          </a:xfrm>
          <a:prstGeom prst="rect">
            <a:avLst/>
          </a:prstGeom>
        </p:spPr>
        <p:txBody>
          <a:bodyPr vert="horz" lIns="91440" tIns="45720" rIns="91440" bIns="45720" rtlCol="0">
            <a:norm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On the next page, select your hotel. </a:t>
            </a:r>
          </a:p>
          <a:p>
            <a:pPr lvl="4"/>
            <a:r>
              <a:rPr lang="en-US" dirty="0"/>
              <a:t>Refine your search using the button in the top right corner.</a:t>
            </a:r>
          </a:p>
          <a:p>
            <a:pPr lvl="4"/>
            <a:r>
              <a:rPr lang="en-US" dirty="0"/>
              <a:t>Any hotel options that offer a negotiated rate for your company will be indicated as such.</a:t>
            </a:r>
          </a:p>
          <a:p>
            <a:pPr lvl="3"/>
            <a:r>
              <a:rPr lang="en-US" dirty="0"/>
              <a:t>Click on your preferred hotel and then click the orange Select button next to the room category you’d like to choose. Use the tabs to find out more details about hotel or view photos. </a:t>
            </a:r>
          </a:p>
          <a:p>
            <a:pPr lvl="3"/>
            <a:r>
              <a:rPr lang="en-US" dirty="0"/>
              <a:t>Review the hotel and click Continue.</a:t>
            </a:r>
          </a:p>
          <a:p>
            <a:pPr lvl="3"/>
            <a:endParaRPr lang="en-US" dirty="0"/>
          </a:p>
        </p:txBody>
      </p:sp>
      <p:sp>
        <p:nvSpPr>
          <p:cNvPr id="2" name="Title 1">
            <a:extLst>
              <a:ext uri="{FF2B5EF4-FFF2-40B4-BE49-F238E27FC236}">
                <a16:creationId xmlns:a16="http://schemas.microsoft.com/office/drawing/2014/main" id="{CC648A8B-BC60-8841-9566-B17CE1DDB6D2}"/>
              </a:ext>
            </a:extLst>
          </p:cNvPr>
          <p:cNvSpPr>
            <a:spLocks noGrp="1"/>
          </p:cNvSpPr>
          <p:nvPr>
            <p:ph type="title"/>
          </p:nvPr>
        </p:nvSpPr>
        <p:spPr/>
        <p:txBody>
          <a:bodyPr/>
          <a:lstStyle/>
          <a:p>
            <a:r>
              <a:rPr lang="en-US" dirty="0"/>
              <a:t>How to Book Online in Deem: Select</a:t>
            </a:r>
          </a:p>
        </p:txBody>
      </p:sp>
      <p:sp>
        <p:nvSpPr>
          <p:cNvPr id="7" name="Oval 6">
            <a:extLst>
              <a:ext uri="{FF2B5EF4-FFF2-40B4-BE49-F238E27FC236}">
                <a16:creationId xmlns:a16="http://schemas.microsoft.com/office/drawing/2014/main" id="{71C890FA-7DD3-804D-A88D-D3A2D5B1F317}"/>
              </a:ext>
            </a:extLst>
          </p:cNvPr>
          <p:cNvSpPr/>
          <p:nvPr/>
        </p:nvSpPr>
        <p:spPr>
          <a:xfrm>
            <a:off x="334433" y="7058935"/>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8" name="Rectangle 7">
            <a:extLst>
              <a:ext uri="{FF2B5EF4-FFF2-40B4-BE49-F238E27FC236}">
                <a16:creationId xmlns:a16="http://schemas.microsoft.com/office/drawing/2014/main" id="{890B2243-4ED8-324F-BA7B-86A06BF8537B}"/>
              </a:ext>
            </a:extLst>
          </p:cNvPr>
          <p:cNvSpPr/>
          <p:nvPr/>
        </p:nvSpPr>
        <p:spPr>
          <a:xfrm>
            <a:off x="363745" y="7055542"/>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7</a:t>
            </a:r>
            <a:endParaRPr lang="en-US" b="1" dirty="0">
              <a:solidFill>
                <a:srgbClr val="0070C0"/>
              </a:solidFill>
              <a:latin typeface="Lato" panose="020F0502020204030203" pitchFamily="34" charset="77"/>
            </a:endParaRPr>
          </a:p>
        </p:txBody>
      </p:sp>
      <p:sp>
        <p:nvSpPr>
          <p:cNvPr id="11" name="Oval 10">
            <a:extLst>
              <a:ext uri="{FF2B5EF4-FFF2-40B4-BE49-F238E27FC236}">
                <a16:creationId xmlns:a16="http://schemas.microsoft.com/office/drawing/2014/main" id="{3B4474EE-1C13-EC4A-9BC7-C885912CC49D}"/>
              </a:ext>
            </a:extLst>
          </p:cNvPr>
          <p:cNvSpPr/>
          <p:nvPr/>
        </p:nvSpPr>
        <p:spPr>
          <a:xfrm>
            <a:off x="334432" y="1305488"/>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2" name="Rectangle 11">
            <a:extLst>
              <a:ext uri="{FF2B5EF4-FFF2-40B4-BE49-F238E27FC236}">
                <a16:creationId xmlns:a16="http://schemas.microsoft.com/office/drawing/2014/main" id="{5B63D3BF-D849-044C-821B-18758D37742C}"/>
              </a:ext>
            </a:extLst>
          </p:cNvPr>
          <p:cNvSpPr/>
          <p:nvPr/>
        </p:nvSpPr>
        <p:spPr>
          <a:xfrm>
            <a:off x="363744" y="1302095"/>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5</a:t>
            </a:r>
            <a:endParaRPr lang="en-US" b="1" dirty="0">
              <a:solidFill>
                <a:srgbClr val="0070C0"/>
              </a:solidFill>
              <a:latin typeface="Lato" panose="020F0502020204030203" pitchFamily="34" charset="77"/>
            </a:endParaRPr>
          </a:p>
        </p:txBody>
      </p:sp>
      <p:sp>
        <p:nvSpPr>
          <p:cNvPr id="13" name="Oval 12">
            <a:extLst>
              <a:ext uri="{FF2B5EF4-FFF2-40B4-BE49-F238E27FC236}">
                <a16:creationId xmlns:a16="http://schemas.microsoft.com/office/drawing/2014/main" id="{1CFECE34-1B52-8945-B8A8-5D3A7BC73705}"/>
              </a:ext>
            </a:extLst>
          </p:cNvPr>
          <p:cNvSpPr/>
          <p:nvPr/>
        </p:nvSpPr>
        <p:spPr>
          <a:xfrm>
            <a:off x="334432" y="3986187"/>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4" name="Rectangle 13">
            <a:extLst>
              <a:ext uri="{FF2B5EF4-FFF2-40B4-BE49-F238E27FC236}">
                <a16:creationId xmlns:a16="http://schemas.microsoft.com/office/drawing/2014/main" id="{F86CE0D6-9395-5740-A326-20E9E55D65AD}"/>
              </a:ext>
            </a:extLst>
          </p:cNvPr>
          <p:cNvSpPr/>
          <p:nvPr/>
        </p:nvSpPr>
        <p:spPr>
          <a:xfrm>
            <a:off x="363744" y="3981666"/>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6</a:t>
            </a:r>
            <a:endParaRPr lang="en-US" b="1" dirty="0">
              <a:solidFill>
                <a:srgbClr val="0070C0"/>
              </a:solidFill>
              <a:latin typeface="Lato" panose="020F0502020204030203" pitchFamily="34" charset="77"/>
            </a:endParaRPr>
          </a:p>
        </p:txBody>
      </p:sp>
      <p:pic>
        <p:nvPicPr>
          <p:cNvPr id="31" name="Picture 30" descr="Graphical user interface, application&#10;&#10;Description automatically generated">
            <a:extLst>
              <a:ext uri="{FF2B5EF4-FFF2-40B4-BE49-F238E27FC236}">
                <a16:creationId xmlns:a16="http://schemas.microsoft.com/office/drawing/2014/main" id="{83A227A7-4C7E-944E-B41A-075910D30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959" y="1380344"/>
            <a:ext cx="2647697" cy="2870988"/>
          </a:xfrm>
          <a:prstGeom prst="rect">
            <a:avLst/>
          </a:prstGeom>
          <a:ln w="38100">
            <a:solidFill>
              <a:schemeClr val="accent1"/>
            </a:solidFill>
          </a:ln>
          <a:effectLst>
            <a:outerShdw blurRad="50800" dist="38100" dir="2700000" algn="tl" rotWithShape="0">
              <a:prstClr val="black">
                <a:alpha val="40000"/>
              </a:prstClr>
            </a:outerShdw>
          </a:effectLst>
        </p:spPr>
      </p:pic>
      <p:pic>
        <p:nvPicPr>
          <p:cNvPr id="34" name="Picture 33" descr="Graphical user interface, map&#10;&#10;Description automatically generated">
            <a:extLst>
              <a:ext uri="{FF2B5EF4-FFF2-40B4-BE49-F238E27FC236}">
                <a16:creationId xmlns:a16="http://schemas.microsoft.com/office/drawing/2014/main" id="{FA08E7C2-7872-7E4E-90A8-57329F788A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0958" y="4461190"/>
            <a:ext cx="2647697" cy="1851687"/>
          </a:xfrm>
          <a:prstGeom prst="rect">
            <a:avLst/>
          </a:prstGeom>
          <a:ln w="38100">
            <a:solidFill>
              <a:schemeClr val="accent1"/>
            </a:solidFill>
          </a:ln>
          <a:effectLst>
            <a:outerShdw blurRad="50800" dist="38100" dir="2700000" algn="tl" rotWithShape="0">
              <a:prstClr val="black">
                <a:alpha val="40000"/>
              </a:prstClr>
            </a:outerShdw>
          </a:effectLst>
        </p:spPr>
      </p:pic>
      <p:pic>
        <p:nvPicPr>
          <p:cNvPr id="36" name="Picture 35" descr="Graphical user interface, application&#10;&#10;Description automatically generated">
            <a:extLst>
              <a:ext uri="{FF2B5EF4-FFF2-40B4-BE49-F238E27FC236}">
                <a16:creationId xmlns:a16="http://schemas.microsoft.com/office/drawing/2014/main" id="{4D01957C-5FCB-0F40-BCAF-8963CB3BA5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038"/>
          <a:stretch/>
        </p:blipFill>
        <p:spPr>
          <a:xfrm>
            <a:off x="4760958" y="6522735"/>
            <a:ext cx="2651760" cy="2595518"/>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631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158DD0-5654-6644-843D-318E1C5E7683}"/>
              </a:ext>
            </a:extLst>
          </p:cNvPr>
          <p:cNvSpPr>
            <a:spLocks noGrp="1"/>
          </p:cNvSpPr>
          <p:nvPr>
            <p:ph sz="quarter" idx="12"/>
          </p:nvPr>
        </p:nvSpPr>
        <p:spPr>
          <a:xfrm>
            <a:off x="1" y="1304020"/>
            <a:ext cx="3522456" cy="3392043"/>
          </a:xfrm>
        </p:spPr>
        <p:txBody>
          <a:bodyPr>
            <a:normAutofit/>
          </a:bodyPr>
          <a:lstStyle/>
          <a:p>
            <a:pPr lvl="3"/>
            <a:r>
              <a:rPr lang="en-US" dirty="0"/>
              <a:t>On the next page, Review Trip, review your itinerary details carefully, including any applicable fare rules and other restrictions.</a:t>
            </a:r>
          </a:p>
          <a:p>
            <a:pPr lvl="3"/>
            <a:r>
              <a:rPr lang="en-US" dirty="0"/>
              <a:t>You may select your seats by clicking the orange Select Seats link under your flight selection. </a:t>
            </a:r>
          </a:p>
          <a:p>
            <a:pPr lvl="3"/>
            <a:r>
              <a:rPr lang="en-US" dirty="0"/>
              <a:t>You may put your trip on Hold, Change your trip, or Start Over. If you put your trip on Hold, you will receive an email similar to the screenshot on the right. </a:t>
            </a:r>
          </a:p>
        </p:txBody>
      </p:sp>
      <p:sp>
        <p:nvSpPr>
          <p:cNvPr id="18" name="Content Placeholder 3">
            <a:extLst>
              <a:ext uri="{FF2B5EF4-FFF2-40B4-BE49-F238E27FC236}">
                <a16:creationId xmlns:a16="http://schemas.microsoft.com/office/drawing/2014/main" id="{6F1D023B-D7A3-CF4B-BD99-9C6A43566005}"/>
              </a:ext>
            </a:extLst>
          </p:cNvPr>
          <p:cNvSpPr txBox="1">
            <a:spLocks/>
          </p:cNvSpPr>
          <p:nvPr/>
        </p:nvSpPr>
        <p:spPr>
          <a:xfrm>
            <a:off x="0" y="4311390"/>
            <a:ext cx="3657600" cy="3213212"/>
          </a:xfrm>
          <a:prstGeom prst="rect">
            <a:avLst/>
          </a:prstGeom>
        </p:spPr>
        <p:txBody>
          <a:bodyPr vert="horz" lIns="91440" tIns="45720" rIns="91440" bIns="45720" rtlCol="0">
            <a:norm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To finalize your booking, click Continue. On the next page:</a:t>
            </a:r>
          </a:p>
          <a:p>
            <a:pPr lvl="4"/>
            <a:r>
              <a:rPr lang="en-US" dirty="0"/>
              <a:t>Give your trip a nickname for your reference. </a:t>
            </a:r>
          </a:p>
          <a:p>
            <a:pPr lvl="4"/>
            <a:r>
              <a:rPr lang="en-US" dirty="0"/>
              <a:t>Verify your personal information.</a:t>
            </a:r>
          </a:p>
          <a:p>
            <a:pPr lvl="4"/>
            <a:r>
              <a:rPr lang="en-US" dirty="0"/>
              <a:t>Use a personal credit card for all air travel reservations and hotel guarantee.</a:t>
            </a:r>
          </a:p>
          <a:p>
            <a:pPr lvl="4"/>
            <a:r>
              <a:rPr lang="en-US" dirty="0"/>
              <a:t>Select or enter the required information to complete your travel booking.  </a:t>
            </a:r>
          </a:p>
          <a:p>
            <a:pPr lvl="3"/>
            <a:r>
              <a:rPr lang="en-US" dirty="0"/>
              <a:t>Click Purchase, then OK on the pop-up window.</a:t>
            </a:r>
          </a:p>
          <a:p>
            <a:pPr lvl="3"/>
            <a:endParaRPr lang="en-US" dirty="0"/>
          </a:p>
        </p:txBody>
      </p:sp>
      <p:sp>
        <p:nvSpPr>
          <p:cNvPr id="19" name="Content Placeholder 3">
            <a:extLst>
              <a:ext uri="{FF2B5EF4-FFF2-40B4-BE49-F238E27FC236}">
                <a16:creationId xmlns:a16="http://schemas.microsoft.com/office/drawing/2014/main" id="{A3D6CF1B-89F0-B240-BF62-8E870046068B}"/>
              </a:ext>
            </a:extLst>
          </p:cNvPr>
          <p:cNvSpPr txBox="1">
            <a:spLocks/>
          </p:cNvSpPr>
          <p:nvPr/>
        </p:nvSpPr>
        <p:spPr>
          <a:xfrm>
            <a:off x="0" y="7496720"/>
            <a:ext cx="3657600" cy="2154933"/>
          </a:xfrm>
          <a:prstGeom prst="rect">
            <a:avLst/>
          </a:prstGeom>
        </p:spPr>
        <p:txBody>
          <a:bodyPr vert="horz" lIns="91440" tIns="45720" rIns="91440" bIns="45720" rtlCol="0">
            <a:norm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Your Trip Summary will contain your record locator. </a:t>
            </a:r>
          </a:p>
          <a:p>
            <a:pPr lvl="3"/>
            <a:r>
              <a:rPr lang="en-US" dirty="0"/>
              <a:t>Scroll to the bottom and select Done.</a:t>
            </a:r>
          </a:p>
          <a:p>
            <a:pPr lvl="4"/>
            <a:r>
              <a:rPr lang="en-US" dirty="0"/>
              <a:t>You will receive a confirmation email from Deem immediately after you book, confirming your reservation was received and is being sent to FROSCH to process. </a:t>
            </a:r>
          </a:p>
          <a:p>
            <a:pPr lvl="3"/>
            <a:endParaRPr lang="en-US" dirty="0"/>
          </a:p>
          <a:p>
            <a:pPr lvl="3"/>
            <a:endParaRPr lang="en-US" dirty="0"/>
          </a:p>
        </p:txBody>
      </p:sp>
      <p:sp>
        <p:nvSpPr>
          <p:cNvPr id="2" name="Title 1">
            <a:extLst>
              <a:ext uri="{FF2B5EF4-FFF2-40B4-BE49-F238E27FC236}">
                <a16:creationId xmlns:a16="http://schemas.microsoft.com/office/drawing/2014/main" id="{CC648A8B-BC60-8841-9566-B17CE1DDB6D2}"/>
              </a:ext>
            </a:extLst>
          </p:cNvPr>
          <p:cNvSpPr>
            <a:spLocks noGrp="1"/>
          </p:cNvSpPr>
          <p:nvPr>
            <p:ph type="title"/>
          </p:nvPr>
        </p:nvSpPr>
        <p:spPr/>
        <p:txBody>
          <a:bodyPr/>
          <a:lstStyle/>
          <a:p>
            <a:r>
              <a:rPr lang="en-US" dirty="0"/>
              <a:t>How to Book Online in Deem: Book</a:t>
            </a:r>
          </a:p>
        </p:txBody>
      </p:sp>
      <p:sp>
        <p:nvSpPr>
          <p:cNvPr id="7" name="Oval 6">
            <a:extLst>
              <a:ext uri="{FF2B5EF4-FFF2-40B4-BE49-F238E27FC236}">
                <a16:creationId xmlns:a16="http://schemas.microsoft.com/office/drawing/2014/main" id="{71C890FA-7DD3-804D-A88D-D3A2D5B1F317}"/>
              </a:ext>
            </a:extLst>
          </p:cNvPr>
          <p:cNvSpPr/>
          <p:nvPr/>
        </p:nvSpPr>
        <p:spPr>
          <a:xfrm>
            <a:off x="334433" y="7457479"/>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8" name="Rectangle 7">
            <a:extLst>
              <a:ext uri="{FF2B5EF4-FFF2-40B4-BE49-F238E27FC236}">
                <a16:creationId xmlns:a16="http://schemas.microsoft.com/office/drawing/2014/main" id="{890B2243-4ED8-324F-BA7B-86A06BF8537B}"/>
              </a:ext>
            </a:extLst>
          </p:cNvPr>
          <p:cNvSpPr/>
          <p:nvPr/>
        </p:nvSpPr>
        <p:spPr>
          <a:xfrm>
            <a:off x="297965" y="7454086"/>
            <a:ext cx="428024" cy="338554"/>
          </a:xfrm>
          <a:prstGeom prst="rect">
            <a:avLst/>
          </a:prstGeom>
        </p:spPr>
        <p:txBody>
          <a:bodyPr wrap="square">
            <a:spAutoFit/>
          </a:bodyPr>
          <a:lstStyle/>
          <a:p>
            <a:r>
              <a:rPr lang="en-US" sz="1600" b="1" dirty="0">
                <a:solidFill>
                  <a:srgbClr val="0070C0"/>
                </a:solidFill>
                <a:latin typeface="Lato" panose="020F0502020204030203" pitchFamily="34" charset="77"/>
              </a:rPr>
              <a:t>10</a:t>
            </a:r>
            <a:endParaRPr lang="en-US" b="1" dirty="0">
              <a:solidFill>
                <a:srgbClr val="0070C0"/>
              </a:solidFill>
              <a:latin typeface="Lato" panose="020F0502020204030203" pitchFamily="34" charset="77"/>
            </a:endParaRPr>
          </a:p>
        </p:txBody>
      </p:sp>
      <p:sp>
        <p:nvSpPr>
          <p:cNvPr id="11" name="Oval 10">
            <a:extLst>
              <a:ext uri="{FF2B5EF4-FFF2-40B4-BE49-F238E27FC236}">
                <a16:creationId xmlns:a16="http://schemas.microsoft.com/office/drawing/2014/main" id="{3B4474EE-1C13-EC4A-9BC7-C885912CC49D}"/>
              </a:ext>
            </a:extLst>
          </p:cNvPr>
          <p:cNvSpPr/>
          <p:nvPr/>
        </p:nvSpPr>
        <p:spPr>
          <a:xfrm>
            <a:off x="334432" y="1276096"/>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2" name="Rectangle 11">
            <a:extLst>
              <a:ext uri="{FF2B5EF4-FFF2-40B4-BE49-F238E27FC236}">
                <a16:creationId xmlns:a16="http://schemas.microsoft.com/office/drawing/2014/main" id="{5B63D3BF-D849-044C-821B-18758D37742C}"/>
              </a:ext>
            </a:extLst>
          </p:cNvPr>
          <p:cNvSpPr/>
          <p:nvPr/>
        </p:nvSpPr>
        <p:spPr>
          <a:xfrm>
            <a:off x="363744" y="1272703"/>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8</a:t>
            </a:r>
            <a:endParaRPr lang="en-US" b="1" dirty="0">
              <a:solidFill>
                <a:srgbClr val="0070C0"/>
              </a:solidFill>
              <a:latin typeface="Lato" panose="020F0502020204030203" pitchFamily="34" charset="77"/>
            </a:endParaRPr>
          </a:p>
        </p:txBody>
      </p:sp>
      <p:sp>
        <p:nvSpPr>
          <p:cNvPr id="13" name="Oval 12">
            <a:extLst>
              <a:ext uri="{FF2B5EF4-FFF2-40B4-BE49-F238E27FC236}">
                <a16:creationId xmlns:a16="http://schemas.microsoft.com/office/drawing/2014/main" id="{1CFECE34-1B52-8945-B8A8-5D3A7BC73705}"/>
              </a:ext>
            </a:extLst>
          </p:cNvPr>
          <p:cNvSpPr/>
          <p:nvPr/>
        </p:nvSpPr>
        <p:spPr>
          <a:xfrm>
            <a:off x="334432" y="4280247"/>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4" name="Rectangle 13">
            <a:extLst>
              <a:ext uri="{FF2B5EF4-FFF2-40B4-BE49-F238E27FC236}">
                <a16:creationId xmlns:a16="http://schemas.microsoft.com/office/drawing/2014/main" id="{F86CE0D6-9395-5740-A326-20E9E55D65AD}"/>
              </a:ext>
            </a:extLst>
          </p:cNvPr>
          <p:cNvSpPr/>
          <p:nvPr/>
        </p:nvSpPr>
        <p:spPr>
          <a:xfrm>
            <a:off x="276481" y="4275726"/>
            <a:ext cx="486712" cy="338554"/>
          </a:xfrm>
          <a:prstGeom prst="rect">
            <a:avLst/>
          </a:prstGeom>
        </p:spPr>
        <p:txBody>
          <a:bodyPr wrap="square">
            <a:spAutoFit/>
          </a:bodyPr>
          <a:lstStyle/>
          <a:p>
            <a:pPr algn="ctr"/>
            <a:r>
              <a:rPr lang="en-US" sz="1600" b="1" dirty="0">
                <a:solidFill>
                  <a:srgbClr val="0070C0"/>
                </a:solidFill>
                <a:latin typeface="Lato" panose="020F0502020204030203" pitchFamily="34" charset="77"/>
              </a:rPr>
              <a:t>9</a:t>
            </a:r>
            <a:endParaRPr lang="en-US" b="1" dirty="0">
              <a:solidFill>
                <a:srgbClr val="0070C0"/>
              </a:solidFill>
              <a:latin typeface="Lato" panose="020F0502020204030203" pitchFamily="34" charset="77"/>
            </a:endParaRPr>
          </a:p>
        </p:txBody>
      </p:sp>
      <p:pic>
        <p:nvPicPr>
          <p:cNvPr id="9" name="Picture 8">
            <a:extLst>
              <a:ext uri="{FF2B5EF4-FFF2-40B4-BE49-F238E27FC236}">
                <a16:creationId xmlns:a16="http://schemas.microsoft.com/office/drawing/2014/main" id="{62F8B646-B3EB-CD4E-821B-CB834DC7DE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6200" y="5601080"/>
            <a:ext cx="3522456" cy="3010747"/>
          </a:xfrm>
          <a:prstGeom prst="rect">
            <a:avLst/>
          </a:prstGeom>
          <a:ln w="38100">
            <a:solidFill>
              <a:schemeClr val="accent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EE8026FD-68EA-2446-ABC8-B68C2876A3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86199" y="1691788"/>
            <a:ext cx="3522457" cy="3015255"/>
          </a:xfrm>
          <a:prstGeom prst="rect">
            <a:avLst/>
          </a:prstGeom>
          <a:ln w="38100">
            <a:solidFill>
              <a:schemeClr val="accent1"/>
            </a:solidFill>
          </a:ln>
          <a:effectLst>
            <a:outerShdw blurRad="50800" dist="38100" dir="2700000" algn="tl" rotWithShape="0">
              <a:prstClr val="black">
                <a:alpha val="40000"/>
              </a:prstClr>
            </a:outerShdw>
          </a:effectLst>
        </p:spPr>
      </p:pic>
      <p:sp>
        <p:nvSpPr>
          <p:cNvPr id="21" name="Content Placeholder 3">
            <a:extLst>
              <a:ext uri="{FF2B5EF4-FFF2-40B4-BE49-F238E27FC236}">
                <a16:creationId xmlns:a16="http://schemas.microsoft.com/office/drawing/2014/main" id="{C78F4DB9-43AD-4441-9CE4-707E70630CE0}"/>
              </a:ext>
            </a:extLst>
          </p:cNvPr>
          <p:cNvSpPr txBox="1">
            <a:spLocks/>
          </p:cNvSpPr>
          <p:nvPr/>
        </p:nvSpPr>
        <p:spPr>
          <a:xfrm>
            <a:off x="0" y="9247792"/>
            <a:ext cx="6923314" cy="2154933"/>
          </a:xfrm>
          <a:prstGeom prst="rect">
            <a:avLst/>
          </a:prstGeom>
        </p:spPr>
        <p:txBody>
          <a:bodyPr vert="horz" lIns="91440" tIns="45720" rIns="91440" bIns="45720" rtlCol="0">
            <a:norm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4"/>
            <a:r>
              <a:rPr lang="en-US" dirty="0"/>
              <a:t>Your final itinerary will be sent once the reservation has been ticketed and will contain your ticket number and all supplier confirmation codes.</a:t>
            </a:r>
          </a:p>
          <a:p>
            <a:pPr lvl="3"/>
            <a:endParaRPr lang="en-US" dirty="0"/>
          </a:p>
          <a:p>
            <a:pPr lvl="3"/>
            <a:endParaRPr lang="en-US" dirty="0"/>
          </a:p>
        </p:txBody>
      </p:sp>
    </p:spTree>
    <p:extLst>
      <p:ext uri="{BB962C8B-B14F-4D97-AF65-F5344CB8AC3E}">
        <p14:creationId xmlns:p14="http://schemas.microsoft.com/office/powerpoint/2010/main" val="192972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5">
            <a:extLst>
              <a:ext uri="{FF2B5EF4-FFF2-40B4-BE49-F238E27FC236}">
                <a16:creationId xmlns:a16="http://schemas.microsoft.com/office/drawing/2014/main" id="{E814F140-9ECB-FA4A-9EBA-A22330D61791}"/>
              </a:ext>
            </a:extLst>
          </p:cNvPr>
          <p:cNvSpPr txBox="1">
            <a:spLocks/>
          </p:cNvSpPr>
          <p:nvPr/>
        </p:nvSpPr>
        <p:spPr>
          <a:xfrm>
            <a:off x="-1" y="4041721"/>
            <a:ext cx="3166902"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Navigate to the </a:t>
            </a:r>
            <a:r>
              <a:rPr lang="en-US" b="1" dirty="0">
                <a:hlinkClick r:id="rId3"/>
              </a:rPr>
              <a:t>FROSCH Travel Portal</a:t>
            </a:r>
            <a:r>
              <a:rPr lang="en-US" dirty="0"/>
              <a:t>. </a:t>
            </a:r>
          </a:p>
          <a:p>
            <a:pPr lvl="3"/>
            <a:r>
              <a:rPr lang="en-US" dirty="0"/>
              <a:t>Click on the “View Invoice Itineraries” tab in your Travel Portal.</a:t>
            </a:r>
          </a:p>
          <a:p>
            <a:pPr lvl="4"/>
            <a:r>
              <a:rPr lang="en-US" dirty="0"/>
              <a:t>Use the tabs to toggle between In Progress, Upcoming, Completed, &amp; Cancelled itineraries. </a:t>
            </a:r>
          </a:p>
          <a:p>
            <a:pPr lvl="4"/>
            <a:endParaRPr lang="en-US" dirty="0"/>
          </a:p>
        </p:txBody>
      </p:sp>
      <p:sp>
        <p:nvSpPr>
          <p:cNvPr id="17" name="Content Placeholder 5">
            <a:extLst>
              <a:ext uri="{FF2B5EF4-FFF2-40B4-BE49-F238E27FC236}">
                <a16:creationId xmlns:a16="http://schemas.microsoft.com/office/drawing/2014/main" id="{017EAF3B-347A-4D4C-AE64-FE21BBCD2199}"/>
              </a:ext>
            </a:extLst>
          </p:cNvPr>
          <p:cNvSpPr txBox="1">
            <a:spLocks/>
          </p:cNvSpPr>
          <p:nvPr/>
        </p:nvSpPr>
        <p:spPr>
          <a:xfrm>
            <a:off x="-1" y="6197092"/>
            <a:ext cx="3166902"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Search using the various fields. Click on Advanced Search to search by Ticket or Invoice Number, or Issue Date.</a:t>
            </a:r>
          </a:p>
          <a:p>
            <a:pPr lvl="3"/>
            <a:r>
              <a:rPr lang="en-US" dirty="0"/>
              <a:t>Click on the “Record Locator” to access Itinerary details. </a:t>
            </a:r>
          </a:p>
          <a:p>
            <a:pPr lvl="3"/>
            <a:r>
              <a:rPr lang="en-US" dirty="0"/>
              <a:t>Click on the envelope icon to email the itinerary to an email address as an HTML email, attached PDF or calendar reminder. </a:t>
            </a:r>
          </a:p>
          <a:p>
            <a:pPr lvl="3"/>
            <a:r>
              <a:rPr lang="en-US" dirty="0"/>
              <a:t>To view a corresponding invoice, click on the “View Invoice” icon. </a:t>
            </a:r>
          </a:p>
          <a:p>
            <a:pPr lvl="3"/>
            <a:endParaRPr lang="en-US" dirty="0"/>
          </a:p>
        </p:txBody>
      </p:sp>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How to Access Itineraries &amp; Invoices</a:t>
            </a:r>
          </a:p>
        </p:txBody>
      </p:sp>
      <p:sp>
        <p:nvSpPr>
          <p:cNvPr id="39" name="Content Placeholder 5">
            <a:extLst>
              <a:ext uri="{FF2B5EF4-FFF2-40B4-BE49-F238E27FC236}">
                <a16:creationId xmlns:a16="http://schemas.microsoft.com/office/drawing/2014/main" id="{2DDB25A6-62AD-1849-95CE-1E0D932AEF44}"/>
              </a:ext>
            </a:extLst>
          </p:cNvPr>
          <p:cNvSpPr txBox="1">
            <a:spLocks/>
          </p:cNvSpPr>
          <p:nvPr/>
        </p:nvSpPr>
        <p:spPr>
          <a:xfrm>
            <a:off x="250249" y="1119260"/>
            <a:ext cx="7300118" cy="1009085"/>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600" b="0" i="0" kern="1200" cap="none" spc="0" baseline="0" dirty="0" smtClean="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 typeface="Wingdings" pitchFamily="2" charset="2"/>
              <a:buChar char="ü"/>
              <a:defRPr sz="16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Font typeface="Zapf Dingbats"/>
              <a:buChar char="➝"/>
              <a:defRPr sz="16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1"/>
            <a:r>
              <a:rPr lang="en-US" sz="1800" dirty="0"/>
              <a:t>Past to present, find everything you are looking for in Itineraries.</a:t>
            </a:r>
          </a:p>
          <a:p>
            <a:br>
              <a:rPr lang="en-US" sz="1400" dirty="0"/>
            </a:br>
            <a:r>
              <a:rPr lang="en-US" sz="1400" dirty="0"/>
              <a:t>Your FROSCH Itinerary will include important details about your upcoming trip, including:</a:t>
            </a:r>
          </a:p>
        </p:txBody>
      </p:sp>
      <p:sp>
        <p:nvSpPr>
          <p:cNvPr id="42" name="TextBox 41">
            <a:extLst>
              <a:ext uri="{FF2B5EF4-FFF2-40B4-BE49-F238E27FC236}">
                <a16:creationId xmlns:a16="http://schemas.microsoft.com/office/drawing/2014/main" id="{BE06C489-D9FF-6244-AA77-B52C101C1372}"/>
              </a:ext>
            </a:extLst>
          </p:cNvPr>
          <p:cNvSpPr txBox="1"/>
          <p:nvPr/>
        </p:nvSpPr>
        <p:spPr>
          <a:xfrm>
            <a:off x="250249" y="3587487"/>
            <a:ext cx="7084316" cy="324448"/>
          </a:xfrm>
          <a:prstGeom prst="rect">
            <a:avLst/>
          </a:prstGeom>
          <a:noFill/>
        </p:spPr>
        <p:txBody>
          <a:bodyPr wrap="square">
            <a:spAutoFit/>
          </a:bodyPr>
          <a:lstStyle/>
          <a:p>
            <a:pPr>
              <a:lnSpc>
                <a:spcPct val="120000"/>
              </a:lnSpc>
            </a:pPr>
            <a:r>
              <a:rPr lang="en-US" sz="1400" b="1" cap="all" spc="150" dirty="0">
                <a:solidFill>
                  <a:schemeClr val="accent5"/>
                </a:solidFill>
                <a:latin typeface="Lato" panose="020F0502020204030203" pitchFamily="34" charset="77"/>
              </a:rPr>
              <a:t>Access past &amp; present itineraries from the travel portal</a:t>
            </a:r>
          </a:p>
        </p:txBody>
      </p:sp>
      <p:sp>
        <p:nvSpPr>
          <p:cNvPr id="44" name="TextBox 43">
            <a:extLst>
              <a:ext uri="{FF2B5EF4-FFF2-40B4-BE49-F238E27FC236}">
                <a16:creationId xmlns:a16="http://schemas.microsoft.com/office/drawing/2014/main" id="{CF016C4A-6A57-3249-90AD-238A3C001C35}"/>
              </a:ext>
            </a:extLst>
          </p:cNvPr>
          <p:cNvSpPr txBox="1"/>
          <p:nvPr/>
        </p:nvSpPr>
        <p:spPr>
          <a:xfrm>
            <a:off x="231632" y="2128345"/>
            <a:ext cx="7315200" cy="1384995"/>
          </a:xfrm>
          <a:prstGeom prst="rect">
            <a:avLst/>
          </a:prstGeom>
          <a:noFill/>
        </p:spPr>
        <p:txBody>
          <a:bodyPr wrap="square" numCol="2">
            <a:spAutoFit/>
          </a:bodyPr>
          <a:lstStyle/>
          <a:p>
            <a:pPr marL="285750" indent="-285750">
              <a:lnSpc>
                <a:spcPct val="120000"/>
              </a:lnSpc>
              <a:buClr>
                <a:srgbClr val="0070C0"/>
              </a:buClr>
              <a:buBlip>
                <a:blip r:embed="rId4"/>
              </a:buBlip>
            </a:pPr>
            <a:r>
              <a:rPr lang="en-US" sz="1400" dirty="0">
                <a:solidFill>
                  <a:schemeClr val="accent4">
                    <a:lumMod val="25000"/>
                  </a:schemeClr>
                </a:solidFill>
                <a:latin typeface="Lato" panose="020F0502020204030203" pitchFamily="34" charset="77"/>
              </a:rPr>
              <a:t>Agency Record Locator</a:t>
            </a:r>
          </a:p>
          <a:p>
            <a:pPr marL="285750" indent="-285750">
              <a:lnSpc>
                <a:spcPct val="120000"/>
              </a:lnSpc>
              <a:buClr>
                <a:srgbClr val="0070C0"/>
              </a:buClr>
              <a:buBlip>
                <a:blip r:embed="rId4"/>
              </a:buBlip>
            </a:pPr>
            <a:r>
              <a:rPr lang="en-US" sz="1400" dirty="0">
                <a:solidFill>
                  <a:schemeClr val="accent4">
                    <a:lumMod val="25000"/>
                  </a:schemeClr>
                </a:solidFill>
                <a:latin typeface="Lato" panose="020F0502020204030203" pitchFamily="34" charset="77"/>
              </a:rPr>
              <a:t>FROSCH 24/7 Contact Information</a:t>
            </a:r>
          </a:p>
          <a:p>
            <a:pPr marL="285750" indent="-285750">
              <a:lnSpc>
                <a:spcPct val="120000"/>
              </a:lnSpc>
              <a:buClr>
                <a:srgbClr val="0070C0"/>
              </a:buClr>
              <a:buBlip>
                <a:blip r:embed="rId4"/>
              </a:buBlip>
            </a:pPr>
            <a:r>
              <a:rPr lang="en-US" sz="1400" dirty="0">
                <a:solidFill>
                  <a:schemeClr val="accent4">
                    <a:lumMod val="25000"/>
                  </a:schemeClr>
                </a:solidFill>
                <a:latin typeface="Lato" panose="020F0502020204030203" pitchFamily="34" charset="77"/>
              </a:rPr>
              <a:t>Company-Specific Tracking (client </a:t>
            </a:r>
            <a:br>
              <a:rPr lang="en-US" sz="1400" dirty="0">
                <a:solidFill>
                  <a:schemeClr val="accent4">
                    <a:lumMod val="25000"/>
                  </a:schemeClr>
                </a:solidFill>
                <a:latin typeface="Lato" panose="020F0502020204030203" pitchFamily="34" charset="77"/>
              </a:rPr>
            </a:br>
            <a:r>
              <a:rPr lang="en-US" sz="1400" dirty="0">
                <a:solidFill>
                  <a:schemeClr val="accent4">
                    <a:lumMod val="25000"/>
                  </a:schemeClr>
                </a:solidFill>
                <a:latin typeface="Lato" panose="020F0502020204030203" pitchFamily="34" charset="77"/>
              </a:rPr>
              <a:t>matter numbers, department, etc.)</a:t>
            </a:r>
            <a:br>
              <a:rPr lang="en-US" sz="1400" dirty="0">
                <a:solidFill>
                  <a:schemeClr val="accent4">
                    <a:lumMod val="25000"/>
                  </a:schemeClr>
                </a:solidFill>
                <a:latin typeface="Lato" panose="020F0502020204030203" pitchFamily="34" charset="77"/>
              </a:rPr>
            </a:br>
            <a:endParaRPr lang="en-US" sz="1400" dirty="0">
              <a:solidFill>
                <a:schemeClr val="accent4">
                  <a:lumMod val="25000"/>
                </a:schemeClr>
              </a:solidFill>
              <a:latin typeface="Lato" panose="020F0502020204030203" pitchFamily="34" charset="77"/>
            </a:endParaRPr>
          </a:p>
          <a:p>
            <a:pPr marL="285750" indent="-285750">
              <a:lnSpc>
                <a:spcPct val="120000"/>
              </a:lnSpc>
              <a:buClr>
                <a:srgbClr val="0070C0"/>
              </a:buClr>
              <a:buBlip>
                <a:blip r:embed="rId4"/>
              </a:buBlip>
            </a:pPr>
            <a:r>
              <a:rPr lang="en-US" sz="1400" dirty="0">
                <a:solidFill>
                  <a:schemeClr val="accent4">
                    <a:lumMod val="25000"/>
                  </a:schemeClr>
                </a:solidFill>
                <a:latin typeface="Lato" panose="020F0502020204030203" pitchFamily="34" charset="77"/>
              </a:rPr>
              <a:t>Links to Check-In, Boarding Pass Info, &amp; Baggage Policies</a:t>
            </a:r>
          </a:p>
          <a:p>
            <a:pPr marL="285750" indent="-285750">
              <a:lnSpc>
                <a:spcPct val="120000"/>
              </a:lnSpc>
              <a:buClr>
                <a:srgbClr val="0070C0"/>
              </a:buClr>
              <a:buBlip>
                <a:blip r:embed="rId4"/>
              </a:buBlip>
            </a:pPr>
            <a:r>
              <a:rPr lang="en-US" sz="1400" dirty="0">
                <a:solidFill>
                  <a:schemeClr val="accent4">
                    <a:lumMod val="25000"/>
                  </a:schemeClr>
                </a:solidFill>
                <a:latin typeface="Lato" panose="020F0502020204030203" pitchFamily="34" charset="77"/>
              </a:rPr>
              <a:t>Satisfaction Survey Link</a:t>
            </a:r>
          </a:p>
          <a:p>
            <a:pPr marL="285750" indent="-285750">
              <a:lnSpc>
                <a:spcPct val="120000"/>
              </a:lnSpc>
              <a:buClr>
                <a:srgbClr val="0070C0"/>
              </a:buClr>
              <a:buBlip>
                <a:blip r:embed="rId4"/>
              </a:buBlip>
            </a:pPr>
            <a:r>
              <a:rPr lang="en-US" sz="1400" dirty="0">
                <a:solidFill>
                  <a:schemeClr val="accent4">
                    <a:lumMod val="25000"/>
                  </a:schemeClr>
                </a:solidFill>
                <a:latin typeface="Lato" panose="020F0502020204030203" pitchFamily="34" charset="77"/>
              </a:rPr>
              <a:t>Travel Advice</a:t>
            </a:r>
          </a:p>
        </p:txBody>
      </p:sp>
      <p:sp>
        <p:nvSpPr>
          <p:cNvPr id="48" name="Oval 47">
            <a:extLst>
              <a:ext uri="{FF2B5EF4-FFF2-40B4-BE49-F238E27FC236}">
                <a16:creationId xmlns:a16="http://schemas.microsoft.com/office/drawing/2014/main" id="{16845F65-6B28-4D49-97B5-F6A98406B521}"/>
              </a:ext>
            </a:extLst>
          </p:cNvPr>
          <p:cNvSpPr/>
          <p:nvPr/>
        </p:nvSpPr>
        <p:spPr>
          <a:xfrm>
            <a:off x="334432" y="4023542"/>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49" name="Rectangle 48">
            <a:extLst>
              <a:ext uri="{FF2B5EF4-FFF2-40B4-BE49-F238E27FC236}">
                <a16:creationId xmlns:a16="http://schemas.microsoft.com/office/drawing/2014/main" id="{A764B769-99AB-0640-AAF7-6F5D5DE3913B}"/>
              </a:ext>
            </a:extLst>
          </p:cNvPr>
          <p:cNvSpPr/>
          <p:nvPr/>
        </p:nvSpPr>
        <p:spPr>
          <a:xfrm>
            <a:off x="363744" y="4020149"/>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1</a:t>
            </a:r>
            <a:endParaRPr lang="en-US" b="1" dirty="0">
              <a:solidFill>
                <a:srgbClr val="0070C0"/>
              </a:solidFill>
              <a:latin typeface="Lato" panose="020F0502020204030203" pitchFamily="34" charset="77"/>
            </a:endParaRPr>
          </a:p>
        </p:txBody>
      </p:sp>
      <p:sp>
        <p:nvSpPr>
          <p:cNvPr id="51" name="Oval 50">
            <a:extLst>
              <a:ext uri="{FF2B5EF4-FFF2-40B4-BE49-F238E27FC236}">
                <a16:creationId xmlns:a16="http://schemas.microsoft.com/office/drawing/2014/main" id="{0E136CD7-F1DC-8148-9734-5CDED8FC996F}"/>
              </a:ext>
            </a:extLst>
          </p:cNvPr>
          <p:cNvSpPr/>
          <p:nvPr/>
        </p:nvSpPr>
        <p:spPr>
          <a:xfrm>
            <a:off x="334432" y="6182226"/>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52" name="Rectangle 51">
            <a:extLst>
              <a:ext uri="{FF2B5EF4-FFF2-40B4-BE49-F238E27FC236}">
                <a16:creationId xmlns:a16="http://schemas.microsoft.com/office/drawing/2014/main" id="{96AA2174-0284-014A-BF48-E6B22831FCA1}"/>
              </a:ext>
            </a:extLst>
          </p:cNvPr>
          <p:cNvSpPr/>
          <p:nvPr/>
        </p:nvSpPr>
        <p:spPr>
          <a:xfrm>
            <a:off x="363744" y="6177705"/>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2</a:t>
            </a:r>
            <a:endParaRPr lang="en-US" b="1" dirty="0">
              <a:solidFill>
                <a:srgbClr val="0070C0"/>
              </a:solidFill>
              <a:latin typeface="Lato" panose="020F0502020204030203" pitchFamily="34" charset="77"/>
            </a:endParaRPr>
          </a:p>
        </p:txBody>
      </p:sp>
      <p:pic>
        <p:nvPicPr>
          <p:cNvPr id="6" name="Picture 5" descr="A computer with a screen on&#10;&#10;Description automatically generated">
            <a:extLst>
              <a:ext uri="{FF2B5EF4-FFF2-40B4-BE49-F238E27FC236}">
                <a16:creationId xmlns:a16="http://schemas.microsoft.com/office/drawing/2014/main" id="{0BF9F548-7803-767A-3997-F370821C1E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0079" y="3393957"/>
            <a:ext cx="10491966" cy="6994643"/>
          </a:xfrm>
          <a:prstGeom prst="rect">
            <a:avLst/>
          </a:prstGeom>
        </p:spPr>
      </p:pic>
    </p:spTree>
    <p:extLst>
      <p:ext uri="{BB962C8B-B14F-4D97-AF65-F5344CB8AC3E}">
        <p14:creationId xmlns:p14="http://schemas.microsoft.com/office/powerpoint/2010/main" val="61123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How to Add Trips to Your Calendar</a:t>
            </a:r>
          </a:p>
        </p:txBody>
      </p:sp>
      <p:sp>
        <p:nvSpPr>
          <p:cNvPr id="39" name="Content Placeholder 5">
            <a:extLst>
              <a:ext uri="{FF2B5EF4-FFF2-40B4-BE49-F238E27FC236}">
                <a16:creationId xmlns:a16="http://schemas.microsoft.com/office/drawing/2014/main" id="{2DDB25A6-62AD-1849-95CE-1E0D932AEF44}"/>
              </a:ext>
            </a:extLst>
          </p:cNvPr>
          <p:cNvSpPr txBox="1">
            <a:spLocks/>
          </p:cNvSpPr>
          <p:nvPr/>
        </p:nvSpPr>
        <p:spPr>
          <a:xfrm>
            <a:off x="250249" y="1119260"/>
            <a:ext cx="7300118" cy="1009085"/>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600" b="0" i="0" kern="1200" cap="none" spc="0" baseline="0" dirty="0" smtClean="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 typeface="Wingdings" pitchFamily="2" charset="2"/>
              <a:buChar char="ü"/>
              <a:defRPr sz="16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Font typeface="Zapf Dingbats"/>
              <a:buChar char="➝"/>
              <a:defRPr sz="16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1"/>
            <a:r>
              <a:rPr lang="en-US" sz="1800" dirty="0"/>
              <a:t>Travelers and travel arrangers can seamlessly integrate travel details into their calendar. </a:t>
            </a:r>
          </a:p>
          <a:p>
            <a:br>
              <a:rPr lang="en-US" sz="1400" dirty="0"/>
            </a:br>
            <a:r>
              <a:rPr lang="en-US" sz="1400" dirty="0"/>
              <a:t>FROSCH itineraries support calendar integration via calendar files (with .</a:t>
            </a:r>
            <a:r>
              <a:rPr lang="en-US" sz="1400" dirty="0" err="1"/>
              <a:t>ics</a:t>
            </a:r>
            <a:r>
              <a:rPr lang="en-US" sz="1400" dirty="0"/>
              <a:t> file extension) attached to the trip email confirmation. This standard file format is supported by Microsoft Outlook, Google Calendar, Apple Calendar, and more. In addition to a PDF of the itinerary, your trip email confirmation includes a separate .</a:t>
            </a:r>
            <a:r>
              <a:rPr lang="en-US" sz="1400" dirty="0" err="1"/>
              <a:t>ics</a:t>
            </a:r>
            <a:r>
              <a:rPr lang="en-US" sz="1400" dirty="0"/>
              <a:t> calendar file for each booking. </a:t>
            </a:r>
          </a:p>
        </p:txBody>
      </p:sp>
      <p:sp>
        <p:nvSpPr>
          <p:cNvPr id="18" name="Content Placeholder 5">
            <a:extLst>
              <a:ext uri="{FF2B5EF4-FFF2-40B4-BE49-F238E27FC236}">
                <a16:creationId xmlns:a16="http://schemas.microsoft.com/office/drawing/2014/main" id="{E8A37349-B7BF-9940-8831-0393DFE2195D}"/>
              </a:ext>
            </a:extLst>
          </p:cNvPr>
          <p:cNvSpPr txBox="1">
            <a:spLocks/>
          </p:cNvSpPr>
          <p:nvPr/>
        </p:nvSpPr>
        <p:spPr>
          <a:xfrm>
            <a:off x="-2" y="3808108"/>
            <a:ext cx="4545681"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In your trip confirmation email from FROSCH, double-click on the .</a:t>
            </a:r>
            <a:r>
              <a:rPr lang="en-US" dirty="0" err="1"/>
              <a:t>ics</a:t>
            </a:r>
            <a:r>
              <a:rPr lang="en-US" dirty="0"/>
              <a:t> file attachment.</a:t>
            </a:r>
          </a:p>
          <a:p>
            <a:pPr lvl="3"/>
            <a:r>
              <a:rPr lang="en-US" dirty="0"/>
              <a:t>Click Yes to confirm in the pop-up window. </a:t>
            </a:r>
          </a:p>
          <a:p>
            <a:pPr lvl="4"/>
            <a:r>
              <a:rPr lang="en-US" dirty="0"/>
              <a:t>If you can not find your trip confirmation email, navigate to your FROSCH Travel Portal and click on </a:t>
            </a:r>
            <a:r>
              <a:rPr lang="en-US"/>
              <a:t>the “View Invoice Itineraries” </a:t>
            </a:r>
            <a:r>
              <a:rPr lang="en-US" dirty="0"/>
              <a:t>tab. Search for your trip and click on the envelope icon associated with it. Enter your email address and check PDF and Calendar Attachment.</a:t>
            </a:r>
          </a:p>
        </p:txBody>
      </p:sp>
      <p:sp>
        <p:nvSpPr>
          <p:cNvPr id="21" name="Content Placeholder 5">
            <a:extLst>
              <a:ext uri="{FF2B5EF4-FFF2-40B4-BE49-F238E27FC236}">
                <a16:creationId xmlns:a16="http://schemas.microsoft.com/office/drawing/2014/main" id="{5A89A4B6-B3C0-C944-A570-FFA29E469C50}"/>
              </a:ext>
            </a:extLst>
          </p:cNvPr>
          <p:cNvSpPr txBox="1">
            <a:spLocks/>
          </p:cNvSpPr>
          <p:nvPr/>
        </p:nvSpPr>
        <p:spPr>
          <a:xfrm>
            <a:off x="-1" y="5970230"/>
            <a:ext cx="4675910"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Review the reservation’s information and click Save &amp; Close.</a:t>
            </a:r>
          </a:p>
          <a:p>
            <a:pPr lvl="4"/>
            <a:r>
              <a:rPr lang="en-US" dirty="0"/>
              <a:t>The reservation will be added to your main calendar. </a:t>
            </a:r>
          </a:p>
        </p:txBody>
      </p:sp>
      <p:sp>
        <p:nvSpPr>
          <p:cNvPr id="42" name="TextBox 41">
            <a:extLst>
              <a:ext uri="{FF2B5EF4-FFF2-40B4-BE49-F238E27FC236}">
                <a16:creationId xmlns:a16="http://schemas.microsoft.com/office/drawing/2014/main" id="{BE06C489-D9FF-6244-AA77-B52C101C1372}"/>
              </a:ext>
            </a:extLst>
          </p:cNvPr>
          <p:cNvSpPr txBox="1"/>
          <p:nvPr/>
        </p:nvSpPr>
        <p:spPr>
          <a:xfrm>
            <a:off x="250249" y="3325673"/>
            <a:ext cx="7084316" cy="324448"/>
          </a:xfrm>
          <a:prstGeom prst="rect">
            <a:avLst/>
          </a:prstGeom>
          <a:noFill/>
        </p:spPr>
        <p:txBody>
          <a:bodyPr wrap="square">
            <a:spAutoFit/>
          </a:bodyPr>
          <a:lstStyle/>
          <a:p>
            <a:pPr>
              <a:lnSpc>
                <a:spcPct val="120000"/>
              </a:lnSpc>
            </a:pPr>
            <a:r>
              <a:rPr lang="en-US" sz="1400" b="1" cap="all" spc="150" dirty="0">
                <a:solidFill>
                  <a:schemeClr val="accent5"/>
                </a:solidFill>
                <a:latin typeface="Lato" panose="020F0502020204030203" pitchFamily="34" charset="77"/>
              </a:rPr>
              <a:t>HOW TO ADD AN ITINERARY TO YOUR OUTLOOK CALENDAR </a:t>
            </a:r>
          </a:p>
        </p:txBody>
      </p:sp>
      <p:sp>
        <p:nvSpPr>
          <p:cNvPr id="48" name="Oval 47">
            <a:extLst>
              <a:ext uri="{FF2B5EF4-FFF2-40B4-BE49-F238E27FC236}">
                <a16:creationId xmlns:a16="http://schemas.microsoft.com/office/drawing/2014/main" id="{16845F65-6B28-4D49-97B5-F6A98406B521}"/>
              </a:ext>
            </a:extLst>
          </p:cNvPr>
          <p:cNvSpPr/>
          <p:nvPr/>
        </p:nvSpPr>
        <p:spPr>
          <a:xfrm>
            <a:off x="334432" y="3761728"/>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49" name="Rectangle 48">
            <a:extLst>
              <a:ext uri="{FF2B5EF4-FFF2-40B4-BE49-F238E27FC236}">
                <a16:creationId xmlns:a16="http://schemas.microsoft.com/office/drawing/2014/main" id="{A764B769-99AB-0640-AAF7-6F5D5DE3913B}"/>
              </a:ext>
            </a:extLst>
          </p:cNvPr>
          <p:cNvSpPr/>
          <p:nvPr/>
        </p:nvSpPr>
        <p:spPr>
          <a:xfrm>
            <a:off x="363744" y="3758335"/>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1</a:t>
            </a:r>
            <a:endParaRPr lang="en-US" b="1" dirty="0">
              <a:solidFill>
                <a:srgbClr val="0070C0"/>
              </a:solidFill>
              <a:latin typeface="Lato" panose="020F0502020204030203" pitchFamily="34" charset="77"/>
            </a:endParaRPr>
          </a:p>
        </p:txBody>
      </p:sp>
      <p:sp>
        <p:nvSpPr>
          <p:cNvPr id="51" name="Oval 50">
            <a:extLst>
              <a:ext uri="{FF2B5EF4-FFF2-40B4-BE49-F238E27FC236}">
                <a16:creationId xmlns:a16="http://schemas.microsoft.com/office/drawing/2014/main" id="{0E136CD7-F1DC-8148-9734-5CDED8FC996F}"/>
              </a:ext>
            </a:extLst>
          </p:cNvPr>
          <p:cNvSpPr/>
          <p:nvPr/>
        </p:nvSpPr>
        <p:spPr>
          <a:xfrm>
            <a:off x="334432" y="5945050"/>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52" name="Rectangle 51">
            <a:extLst>
              <a:ext uri="{FF2B5EF4-FFF2-40B4-BE49-F238E27FC236}">
                <a16:creationId xmlns:a16="http://schemas.microsoft.com/office/drawing/2014/main" id="{96AA2174-0284-014A-BF48-E6B22831FCA1}"/>
              </a:ext>
            </a:extLst>
          </p:cNvPr>
          <p:cNvSpPr/>
          <p:nvPr/>
        </p:nvSpPr>
        <p:spPr>
          <a:xfrm>
            <a:off x="363744" y="5940529"/>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2</a:t>
            </a:r>
            <a:endParaRPr lang="en-US" b="1" dirty="0">
              <a:solidFill>
                <a:srgbClr val="0070C0"/>
              </a:solidFill>
              <a:latin typeface="Lato" panose="020F0502020204030203" pitchFamily="34" charset="77"/>
            </a:endParaRPr>
          </a:p>
        </p:txBody>
      </p:sp>
      <p:sp>
        <p:nvSpPr>
          <p:cNvPr id="16" name="Oval 15">
            <a:extLst>
              <a:ext uri="{FF2B5EF4-FFF2-40B4-BE49-F238E27FC236}">
                <a16:creationId xmlns:a16="http://schemas.microsoft.com/office/drawing/2014/main" id="{7999FCE9-886D-6443-B7D7-9CA3B8F0B627}"/>
              </a:ext>
            </a:extLst>
          </p:cNvPr>
          <p:cNvSpPr/>
          <p:nvPr/>
        </p:nvSpPr>
        <p:spPr>
          <a:xfrm>
            <a:off x="334432" y="6986233"/>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7" name="Rectangle 16">
            <a:extLst>
              <a:ext uri="{FF2B5EF4-FFF2-40B4-BE49-F238E27FC236}">
                <a16:creationId xmlns:a16="http://schemas.microsoft.com/office/drawing/2014/main" id="{454DF899-9E4B-7949-84AD-425899438155}"/>
              </a:ext>
            </a:extLst>
          </p:cNvPr>
          <p:cNvSpPr/>
          <p:nvPr/>
        </p:nvSpPr>
        <p:spPr>
          <a:xfrm>
            <a:off x="363744" y="6981712"/>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3</a:t>
            </a:r>
            <a:endParaRPr lang="en-US" b="1" dirty="0">
              <a:solidFill>
                <a:srgbClr val="0070C0"/>
              </a:solidFill>
              <a:latin typeface="Lato" panose="020F0502020204030203" pitchFamily="34" charset="77"/>
            </a:endParaRPr>
          </a:p>
        </p:txBody>
      </p:sp>
      <p:sp>
        <p:nvSpPr>
          <p:cNvPr id="19" name="TextBox 18">
            <a:extLst>
              <a:ext uri="{FF2B5EF4-FFF2-40B4-BE49-F238E27FC236}">
                <a16:creationId xmlns:a16="http://schemas.microsoft.com/office/drawing/2014/main" id="{2A999D85-6821-C448-B60C-F850FCB29557}"/>
              </a:ext>
            </a:extLst>
          </p:cNvPr>
          <p:cNvSpPr txBox="1"/>
          <p:nvPr/>
        </p:nvSpPr>
        <p:spPr>
          <a:xfrm>
            <a:off x="334432" y="7574800"/>
            <a:ext cx="4157388" cy="2377574"/>
          </a:xfrm>
          <a:prstGeom prst="rect">
            <a:avLst/>
          </a:prstGeom>
          <a:solidFill>
            <a:srgbClr val="0070C0"/>
          </a:solidFill>
        </p:spPr>
        <p:txBody>
          <a:bodyPr wrap="square" lIns="137160" tIns="137160" rIns="137160" bIns="137160">
            <a:spAutoFit/>
          </a:bodyPr>
          <a:lstStyle/>
          <a:p>
            <a:r>
              <a:rPr lang="en-US" sz="1200" b="1" dirty="0">
                <a:solidFill>
                  <a:schemeClr val="bg1"/>
                </a:solidFill>
                <a:latin typeface="Lato" panose="020F0502020204030203" pitchFamily="34" charset="77"/>
              </a:rPr>
              <a:t>HOW WILL TRIP INFO BE DISPLAYED?</a:t>
            </a:r>
            <a:endParaRPr lang="en-US" sz="1200" dirty="0">
              <a:solidFill>
                <a:schemeClr val="bg1"/>
              </a:solidFill>
              <a:latin typeface="Lato" panose="020F0502020204030203" pitchFamily="34" charset="77"/>
            </a:endParaRPr>
          </a:p>
          <a:p>
            <a:pPr marL="171450" indent="-171450">
              <a:spcBef>
                <a:spcPts val="900"/>
              </a:spcBef>
              <a:buFont typeface="Arial" panose="020B0604020202020204" pitchFamily="34" charset="0"/>
              <a:buChar char="•"/>
            </a:pPr>
            <a:r>
              <a:rPr lang="en-US" sz="1050" dirty="0">
                <a:solidFill>
                  <a:schemeClr val="bg1"/>
                </a:solidFill>
                <a:latin typeface="Lato" panose="020F0502020204030203" pitchFamily="34" charset="77"/>
              </a:rPr>
              <a:t>Dates and times for calendar items are automatically converted to local times based on the device’s time zone.</a:t>
            </a:r>
          </a:p>
          <a:p>
            <a:pPr marL="171450" indent="-171450">
              <a:spcBef>
                <a:spcPts val="900"/>
              </a:spcBef>
              <a:buFont typeface="Arial" panose="020B0604020202020204" pitchFamily="34" charset="0"/>
              <a:buChar char="•"/>
            </a:pPr>
            <a:r>
              <a:rPr lang="en-US" sz="1050" dirty="0">
                <a:solidFill>
                  <a:schemeClr val="bg1"/>
                </a:solidFill>
                <a:latin typeface="Lato" panose="020F0502020204030203" pitchFamily="34" charset="77"/>
              </a:rPr>
              <a:t>If there is an air booking in the trip, the calendar item will display as “Busy” for the duration of the flight. </a:t>
            </a:r>
          </a:p>
          <a:p>
            <a:pPr marL="171450" indent="-171450">
              <a:spcBef>
                <a:spcPts val="900"/>
              </a:spcBef>
              <a:buFont typeface="Arial" panose="020B0604020202020204" pitchFamily="34" charset="0"/>
              <a:buChar char="•"/>
            </a:pPr>
            <a:r>
              <a:rPr lang="en-US" sz="1050" dirty="0">
                <a:solidFill>
                  <a:schemeClr val="bg1"/>
                </a:solidFill>
                <a:latin typeface="Lato" panose="020F0502020204030203" pitchFamily="34" charset="77"/>
              </a:rPr>
              <a:t>If there is a hotel booking, the calendar item will display as “Busy” between 3 PM and 6 PM local time for check-in events and between 9 AM and 11 AM for check-out events.</a:t>
            </a:r>
          </a:p>
          <a:p>
            <a:pPr marL="171450" indent="-171450">
              <a:spcBef>
                <a:spcPts val="900"/>
              </a:spcBef>
              <a:buFont typeface="Arial" panose="020B0604020202020204" pitchFamily="34" charset="0"/>
              <a:buChar char="•"/>
            </a:pPr>
            <a:r>
              <a:rPr lang="en-US" sz="1050" dirty="0">
                <a:solidFill>
                  <a:schemeClr val="bg1"/>
                </a:solidFill>
                <a:latin typeface="Lato" panose="020F0502020204030203" pitchFamily="34" charset="77"/>
              </a:rPr>
              <a:t>If there is a car booking, the calendar item will display as “Busy” for an hour at the scheduled pick-up and drop-off times. </a:t>
            </a:r>
          </a:p>
        </p:txBody>
      </p:sp>
      <p:sp>
        <p:nvSpPr>
          <p:cNvPr id="23" name="Content Placeholder 5">
            <a:extLst>
              <a:ext uri="{FF2B5EF4-FFF2-40B4-BE49-F238E27FC236}">
                <a16:creationId xmlns:a16="http://schemas.microsoft.com/office/drawing/2014/main" id="{E0A3DE36-7C28-B74D-8B7A-20478D6B749B}"/>
              </a:ext>
            </a:extLst>
          </p:cNvPr>
          <p:cNvSpPr txBox="1">
            <a:spLocks/>
          </p:cNvSpPr>
          <p:nvPr/>
        </p:nvSpPr>
        <p:spPr>
          <a:xfrm>
            <a:off x="-1" y="6981712"/>
            <a:ext cx="4157388"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Repeat steps 1 &amp; 2 to add more reservations.</a:t>
            </a:r>
          </a:p>
        </p:txBody>
      </p:sp>
      <p:pic>
        <p:nvPicPr>
          <p:cNvPr id="20" name="Picture 19">
            <a:extLst>
              <a:ext uri="{FF2B5EF4-FFF2-40B4-BE49-F238E27FC236}">
                <a16:creationId xmlns:a16="http://schemas.microsoft.com/office/drawing/2014/main" id="{EB60C576-B32C-2446-9D3D-03C6266FBC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909" y="3757541"/>
            <a:ext cx="2852928" cy="471205"/>
          </a:xfrm>
          <a:prstGeom prst="rect">
            <a:avLst/>
          </a:prstGeom>
          <a:ln w="38100" cap="flat" cmpd="sng" algn="ctr">
            <a:solidFill>
              <a:srgbClr val="4472C4"/>
            </a:solidFill>
            <a:prstDash val="solid"/>
            <a:round/>
            <a:headEnd type="none" w="med" len="med"/>
            <a:tailEnd type="none" w="med" len="med"/>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8C00277C-9FFF-5142-AE43-357A728735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909" y="4461197"/>
            <a:ext cx="2856726" cy="1229477"/>
          </a:xfrm>
          <a:prstGeom prst="rect">
            <a:avLst/>
          </a:prstGeom>
          <a:ln w="38100" cap="flat" cmpd="sng" algn="ctr">
            <a:solidFill>
              <a:srgbClr val="4472C4"/>
            </a:solidFill>
            <a:prstDash val="solid"/>
            <a:round/>
            <a:headEnd type="none" w="med" len="med"/>
            <a:tailEnd type="none" w="med" len="med"/>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EE969DFF-94B7-BF44-9EFD-8F179DBFE1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37734" b="31105"/>
          <a:stretch/>
        </p:blipFill>
        <p:spPr bwMode="auto">
          <a:xfrm>
            <a:off x="4675909" y="5923125"/>
            <a:ext cx="2856726" cy="1714704"/>
          </a:xfrm>
          <a:prstGeom prst="rect">
            <a:avLst/>
          </a:prstGeom>
          <a:ln w="38100" cap="flat" cmpd="sng" algn="ctr">
            <a:solidFill>
              <a:srgbClr val="4472C4"/>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8D66E22C-EEE3-1242-8EEE-0991721D2E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44786" b="50380"/>
          <a:stretch/>
        </p:blipFill>
        <p:spPr bwMode="auto">
          <a:xfrm>
            <a:off x="4690106" y="7870280"/>
            <a:ext cx="2856726" cy="1458915"/>
          </a:xfrm>
          <a:prstGeom prst="rect">
            <a:avLst/>
          </a:prstGeom>
          <a:ln w="38100" cap="flat" cmpd="sng" algn="ctr">
            <a:solidFill>
              <a:srgbClr val="4472C4"/>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36834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About FROSCH Global Travel Services</a:t>
            </a:r>
          </a:p>
        </p:txBody>
      </p:sp>
      <p:sp>
        <p:nvSpPr>
          <p:cNvPr id="39" name="Content Placeholder 5">
            <a:extLst>
              <a:ext uri="{FF2B5EF4-FFF2-40B4-BE49-F238E27FC236}">
                <a16:creationId xmlns:a16="http://schemas.microsoft.com/office/drawing/2014/main" id="{2DDB25A6-62AD-1849-95CE-1E0D932AEF44}"/>
              </a:ext>
            </a:extLst>
          </p:cNvPr>
          <p:cNvSpPr txBox="1">
            <a:spLocks/>
          </p:cNvSpPr>
          <p:nvPr/>
        </p:nvSpPr>
        <p:spPr>
          <a:xfrm>
            <a:off x="250249" y="1119260"/>
            <a:ext cx="7300118" cy="1009085"/>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600" b="0" i="0" kern="1200" cap="none" spc="0" baseline="0" dirty="0" smtClean="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 typeface="Wingdings" pitchFamily="2" charset="2"/>
              <a:buChar char="ü"/>
              <a:defRPr sz="16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Font typeface="Zapf Dingbats"/>
              <a:buChar char="➝"/>
              <a:defRPr sz="16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1"/>
            <a:r>
              <a:rPr lang="en-US" sz="1800" dirty="0"/>
              <a:t>FROSCH is the preeminent provider of business travel services.</a:t>
            </a:r>
          </a:p>
          <a:p>
            <a:br>
              <a:rPr lang="en-US" sz="1400" dirty="0"/>
            </a:br>
            <a:r>
              <a:rPr lang="en-US" sz="1400" dirty="0"/>
              <a:t>Founded in 1972, FROSCH is a full-service travel management company with locations across six continents. FROSCH utilizes our industry stature to ensure our clients receive the best possible travel experience. As a company, we aspire to define ourselves as the travel company of choice, to deliver industry-leading expertise and service to our customers while building on the tremendous pride our employees have in all they accomplish.</a:t>
            </a:r>
          </a:p>
        </p:txBody>
      </p:sp>
      <p:sp>
        <p:nvSpPr>
          <p:cNvPr id="20" name="Rectangle 19">
            <a:extLst>
              <a:ext uri="{FF2B5EF4-FFF2-40B4-BE49-F238E27FC236}">
                <a16:creationId xmlns:a16="http://schemas.microsoft.com/office/drawing/2014/main" id="{C617D482-908B-614C-8820-5E1AC5DC60C6}"/>
              </a:ext>
            </a:extLst>
          </p:cNvPr>
          <p:cNvSpPr/>
          <p:nvPr/>
        </p:nvSpPr>
        <p:spPr>
          <a:xfrm>
            <a:off x="36350" y="3569049"/>
            <a:ext cx="7772400" cy="4171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D3C9D64E-E989-EC4D-8A8C-F95F996FA4F4}"/>
              </a:ext>
            </a:extLst>
          </p:cNvPr>
          <p:cNvSpPr txBox="1"/>
          <p:nvPr/>
        </p:nvSpPr>
        <p:spPr>
          <a:xfrm>
            <a:off x="986114" y="3808623"/>
            <a:ext cx="2695549" cy="1600438"/>
          </a:xfrm>
          <a:prstGeom prst="rect">
            <a:avLst/>
          </a:prstGeom>
          <a:noFill/>
        </p:spPr>
        <p:txBody>
          <a:bodyPr wrap="square">
            <a:spAutoFit/>
          </a:bodyPr>
          <a:lstStyle/>
          <a:p>
            <a:r>
              <a:rPr lang="en-US" sz="1400" b="1" dirty="0">
                <a:solidFill>
                  <a:srgbClr val="0070C0"/>
                </a:solidFill>
                <a:latin typeface="Lato" panose="020F0502020204030203" pitchFamily="34" charset="77"/>
              </a:rPr>
              <a:t>NO CALL CENTERS, EVER.</a:t>
            </a:r>
            <a:br>
              <a:rPr lang="en-US" sz="1200" dirty="0">
                <a:solidFill>
                  <a:schemeClr val="accent4">
                    <a:lumMod val="10000"/>
                  </a:schemeClr>
                </a:solidFill>
                <a:latin typeface="Lato" panose="020F0502020204030203" pitchFamily="34" charset="77"/>
              </a:rPr>
            </a:br>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Florida Institute of Technology Inc has been assigned a team of Travel Advisors who have been trained on your corporate policies, procedures and culture. The team will become personally familiar with all travelers.</a:t>
            </a:r>
          </a:p>
        </p:txBody>
      </p:sp>
      <p:sp>
        <p:nvSpPr>
          <p:cNvPr id="22" name="TextBox 21">
            <a:extLst>
              <a:ext uri="{FF2B5EF4-FFF2-40B4-BE49-F238E27FC236}">
                <a16:creationId xmlns:a16="http://schemas.microsoft.com/office/drawing/2014/main" id="{F21B281F-8D0C-C440-BCC9-3A460E2B342B}"/>
              </a:ext>
            </a:extLst>
          </p:cNvPr>
          <p:cNvSpPr txBox="1"/>
          <p:nvPr/>
        </p:nvSpPr>
        <p:spPr>
          <a:xfrm>
            <a:off x="986114" y="5785352"/>
            <a:ext cx="2695549" cy="1631216"/>
          </a:xfrm>
          <a:prstGeom prst="rect">
            <a:avLst/>
          </a:prstGeom>
          <a:noFill/>
        </p:spPr>
        <p:txBody>
          <a:bodyPr wrap="square">
            <a:spAutoFit/>
          </a:bodyPr>
          <a:lstStyle/>
          <a:p>
            <a:r>
              <a:rPr lang="en-US" sz="1400" b="1" dirty="0">
                <a:solidFill>
                  <a:srgbClr val="0070C0"/>
                </a:solidFill>
                <a:latin typeface="Lato" panose="020F0502020204030203" pitchFamily="34" charset="77"/>
              </a:rPr>
              <a:t>IN-HOUSE AFTER-HOURS</a:t>
            </a:r>
          </a:p>
          <a:p>
            <a:endParaRPr lang="en-US" sz="1400" dirty="0">
              <a:latin typeface="Lato" panose="020F0502020204030203" pitchFamily="34" charset="77"/>
            </a:endParaRPr>
          </a:p>
          <a:p>
            <a:r>
              <a:rPr lang="en-US" sz="1200" dirty="0">
                <a:solidFill>
                  <a:schemeClr val="accent4">
                    <a:lumMod val="10000"/>
                  </a:schemeClr>
                </a:solidFill>
                <a:latin typeface="Lato" panose="020F0502020204030203" pitchFamily="34" charset="77"/>
              </a:rPr>
              <a:t>You’ll reach a FROSCH Travel Advisor any time of day, any day of the year. Even in an emergency situation, you can rest assured that your calls will not be routed </a:t>
            </a:r>
            <a:r>
              <a:rPr lang="en-US" sz="1200">
                <a:solidFill>
                  <a:schemeClr val="accent4">
                    <a:lumMod val="10000"/>
                  </a:schemeClr>
                </a:solidFill>
                <a:latin typeface="Lato" panose="020F0502020204030203" pitchFamily="34" charset="77"/>
              </a:rPr>
              <a:t>to call </a:t>
            </a:r>
            <a:r>
              <a:rPr lang="en-US" sz="1200" dirty="0">
                <a:solidFill>
                  <a:schemeClr val="accent4">
                    <a:lumMod val="10000"/>
                  </a:schemeClr>
                </a:solidFill>
                <a:latin typeface="Lato" panose="020F0502020204030203" pitchFamily="34" charset="77"/>
              </a:rPr>
              <a:t>centers or third-party contractors.</a:t>
            </a:r>
          </a:p>
        </p:txBody>
      </p:sp>
      <p:sp>
        <p:nvSpPr>
          <p:cNvPr id="23" name="Oval 22">
            <a:extLst>
              <a:ext uri="{FF2B5EF4-FFF2-40B4-BE49-F238E27FC236}">
                <a16:creationId xmlns:a16="http://schemas.microsoft.com/office/drawing/2014/main" id="{26F3640F-67EB-4D4D-A775-F6E9C55F7914}"/>
              </a:ext>
            </a:extLst>
          </p:cNvPr>
          <p:cNvSpPr/>
          <p:nvPr/>
        </p:nvSpPr>
        <p:spPr>
          <a:xfrm>
            <a:off x="322952" y="3799540"/>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25" name="Oval 24">
            <a:extLst>
              <a:ext uri="{FF2B5EF4-FFF2-40B4-BE49-F238E27FC236}">
                <a16:creationId xmlns:a16="http://schemas.microsoft.com/office/drawing/2014/main" id="{84443339-764A-8740-BD33-2D0633B2F042}"/>
              </a:ext>
            </a:extLst>
          </p:cNvPr>
          <p:cNvSpPr/>
          <p:nvPr/>
        </p:nvSpPr>
        <p:spPr>
          <a:xfrm>
            <a:off x="322952" y="5775096"/>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27" name="TextBox 26">
            <a:extLst>
              <a:ext uri="{FF2B5EF4-FFF2-40B4-BE49-F238E27FC236}">
                <a16:creationId xmlns:a16="http://schemas.microsoft.com/office/drawing/2014/main" id="{B559AA50-AE91-214F-9D42-841D25CD243F}"/>
              </a:ext>
            </a:extLst>
          </p:cNvPr>
          <p:cNvSpPr txBox="1"/>
          <p:nvPr/>
        </p:nvSpPr>
        <p:spPr>
          <a:xfrm>
            <a:off x="4680784" y="3808623"/>
            <a:ext cx="2841367" cy="1600438"/>
          </a:xfrm>
          <a:prstGeom prst="rect">
            <a:avLst/>
          </a:prstGeom>
          <a:noFill/>
        </p:spPr>
        <p:txBody>
          <a:bodyPr wrap="square">
            <a:spAutoFit/>
          </a:bodyPr>
          <a:lstStyle/>
          <a:p>
            <a:r>
              <a:rPr lang="en-US" sz="1400" b="1" dirty="0">
                <a:solidFill>
                  <a:srgbClr val="0070C0"/>
                </a:solidFill>
                <a:latin typeface="Lato" panose="020F0502020204030203" pitchFamily="34" charset="77"/>
              </a:rPr>
              <a:t>TRUE EXPERTS IN TRAVEL</a:t>
            </a:r>
            <a:endParaRPr lang="en-US" sz="1400" dirty="0">
              <a:latin typeface="Lato" panose="020F0502020204030203" pitchFamily="34" charset="77"/>
            </a:endParaRPr>
          </a:p>
          <a:p>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Our Travel Advisors are some of the savviest in the industry; familiar with creating complex global itineraries, utilizing creative ticketing to ensure lowest cost airfares, and servicing the most VIP of clients.</a:t>
            </a:r>
            <a:endParaRPr lang="en-US" sz="1400" dirty="0">
              <a:latin typeface="Lato" panose="020F0502020204030203" pitchFamily="34" charset="77"/>
            </a:endParaRPr>
          </a:p>
        </p:txBody>
      </p:sp>
      <p:sp>
        <p:nvSpPr>
          <p:cNvPr id="28" name="TextBox 27">
            <a:extLst>
              <a:ext uri="{FF2B5EF4-FFF2-40B4-BE49-F238E27FC236}">
                <a16:creationId xmlns:a16="http://schemas.microsoft.com/office/drawing/2014/main" id="{F19CD05D-966B-3043-908B-12F7C568D4D0}"/>
              </a:ext>
            </a:extLst>
          </p:cNvPr>
          <p:cNvSpPr txBox="1"/>
          <p:nvPr/>
        </p:nvSpPr>
        <p:spPr>
          <a:xfrm>
            <a:off x="4680784" y="5785352"/>
            <a:ext cx="2768664" cy="1600438"/>
          </a:xfrm>
          <a:prstGeom prst="rect">
            <a:avLst/>
          </a:prstGeom>
          <a:noFill/>
        </p:spPr>
        <p:txBody>
          <a:bodyPr wrap="square">
            <a:spAutoFit/>
          </a:bodyPr>
          <a:lstStyle/>
          <a:p>
            <a:r>
              <a:rPr lang="en-US" sz="1400" b="1" dirty="0">
                <a:solidFill>
                  <a:srgbClr val="0070C0"/>
                </a:solidFill>
                <a:latin typeface="Lato" panose="020F0502020204030203" pitchFamily="34" charset="77"/>
              </a:rPr>
              <a:t>SERVICE EXCELLENCE</a:t>
            </a:r>
            <a:br>
              <a:rPr lang="en-US" sz="1200" dirty="0">
                <a:solidFill>
                  <a:schemeClr val="accent4">
                    <a:lumMod val="10000"/>
                  </a:schemeClr>
                </a:solidFill>
                <a:latin typeface="Lato" panose="020F0502020204030203" pitchFamily="34" charset="77"/>
              </a:rPr>
            </a:br>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Our goal is to respond as quickly as possible and deliver the unexpected, a FROSCH core value, at every touch point. We aim to answer the phone within five rings and respond to email in less than fifteen minutes.</a:t>
            </a:r>
          </a:p>
        </p:txBody>
      </p:sp>
      <p:sp>
        <p:nvSpPr>
          <p:cNvPr id="29" name="Oval 28">
            <a:extLst>
              <a:ext uri="{FF2B5EF4-FFF2-40B4-BE49-F238E27FC236}">
                <a16:creationId xmlns:a16="http://schemas.microsoft.com/office/drawing/2014/main" id="{5B2D3985-0B77-8F4F-B0C7-E7D9140202E6}"/>
              </a:ext>
            </a:extLst>
          </p:cNvPr>
          <p:cNvSpPr/>
          <p:nvPr/>
        </p:nvSpPr>
        <p:spPr>
          <a:xfrm>
            <a:off x="4017622" y="3799540"/>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30" name="Oval 29">
            <a:extLst>
              <a:ext uri="{FF2B5EF4-FFF2-40B4-BE49-F238E27FC236}">
                <a16:creationId xmlns:a16="http://schemas.microsoft.com/office/drawing/2014/main" id="{604E3C5F-7F21-E540-A3B5-BA2D764A1607}"/>
              </a:ext>
            </a:extLst>
          </p:cNvPr>
          <p:cNvSpPr/>
          <p:nvPr/>
        </p:nvSpPr>
        <p:spPr>
          <a:xfrm>
            <a:off x="4017622" y="5775096"/>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33" name="TextBox 32">
            <a:extLst>
              <a:ext uri="{FF2B5EF4-FFF2-40B4-BE49-F238E27FC236}">
                <a16:creationId xmlns:a16="http://schemas.microsoft.com/office/drawing/2014/main" id="{6FDD89B9-7A35-BD49-823E-B9B3839B286D}"/>
              </a:ext>
            </a:extLst>
          </p:cNvPr>
          <p:cNvSpPr txBox="1"/>
          <p:nvPr/>
        </p:nvSpPr>
        <p:spPr>
          <a:xfrm>
            <a:off x="322951" y="7884291"/>
            <a:ext cx="7199199" cy="1879425"/>
          </a:xfrm>
          <a:prstGeom prst="rect">
            <a:avLst/>
          </a:prstGeom>
          <a:noFill/>
        </p:spPr>
        <p:txBody>
          <a:bodyPr wrap="square">
            <a:spAutoFit/>
          </a:bodyPr>
          <a:lstStyle/>
          <a:p>
            <a:pPr>
              <a:lnSpc>
                <a:spcPct val="120000"/>
              </a:lnSpc>
            </a:pPr>
            <a:r>
              <a:rPr lang="en-US" sz="1400" b="1" dirty="0">
                <a:solidFill>
                  <a:schemeClr val="accent5"/>
                </a:solidFill>
                <a:latin typeface="Lato" panose="020F0502020204030203" pitchFamily="34" charset="77"/>
              </a:rPr>
              <a:t>INTERESTED IN PERSONAL TRAVEL?</a:t>
            </a:r>
          </a:p>
          <a:p>
            <a:pPr>
              <a:lnSpc>
                <a:spcPct val="120000"/>
              </a:lnSpc>
            </a:pPr>
            <a:endParaRPr lang="en-US" sz="1200" dirty="0">
              <a:solidFill>
                <a:schemeClr val="accent4">
                  <a:lumMod val="10000"/>
                </a:schemeClr>
              </a:solidFill>
              <a:latin typeface="Lato" panose="020F0502020204030203" pitchFamily="34" charset="77"/>
            </a:endParaRPr>
          </a:p>
          <a:p>
            <a:pPr>
              <a:lnSpc>
                <a:spcPct val="120000"/>
              </a:lnSpc>
            </a:pPr>
            <a:r>
              <a:rPr lang="en-US" sz="1200" dirty="0">
                <a:solidFill>
                  <a:schemeClr val="accent4">
                    <a:lumMod val="25000"/>
                  </a:schemeClr>
                </a:solidFill>
                <a:latin typeface="Lato" panose="020F0502020204030203" pitchFamily="34" charset="77"/>
                <a:ea typeface="+mj-ea"/>
                <a:cs typeface="+mj-cs"/>
              </a:rPr>
              <a:t>Our team of Luxury Travel Advisors have spent years cultivating first-hand knowledge of destinations and experiences around the world. Coupled with our global portfolio of partners that help unlock extras, let FROSCH afford you the exclusive access and benefits necessary for the vacation of your dreams. Get inspired with our first-hand experiences on </a:t>
            </a:r>
            <a:r>
              <a:rPr lang="en-US" sz="1200" dirty="0">
                <a:solidFill>
                  <a:schemeClr val="accent4">
                    <a:lumMod val="25000"/>
                  </a:schemeClr>
                </a:solidFill>
                <a:latin typeface="Lato" panose="020F0502020204030203" pitchFamily="34" charset="77"/>
                <a:ea typeface="+mj-ea"/>
                <a:cs typeface="+mj-cs"/>
                <a:hlinkClick r:id="rId2"/>
              </a:rPr>
              <a:t>www.froschluxurytravel.com</a:t>
            </a:r>
            <a:r>
              <a:rPr lang="en-US" sz="1200" dirty="0">
                <a:solidFill>
                  <a:schemeClr val="accent4">
                    <a:lumMod val="25000"/>
                  </a:schemeClr>
                </a:solidFill>
                <a:latin typeface="Lato" panose="020F0502020204030203" pitchFamily="34" charset="77"/>
                <a:ea typeface="+mj-ea"/>
                <a:cs typeface="+mj-cs"/>
              </a:rPr>
              <a:t>.</a:t>
            </a:r>
          </a:p>
          <a:p>
            <a:pPr>
              <a:lnSpc>
                <a:spcPct val="120000"/>
              </a:lnSpc>
            </a:pPr>
            <a:endParaRPr lang="en-US" sz="1200" dirty="0">
              <a:solidFill>
                <a:schemeClr val="accent4">
                  <a:lumMod val="25000"/>
                </a:schemeClr>
              </a:solidFill>
              <a:latin typeface="Lato" panose="020F0502020204030203" pitchFamily="34" charset="77"/>
              <a:ea typeface="+mj-ea"/>
              <a:cs typeface="+mj-cs"/>
            </a:endParaRPr>
          </a:p>
          <a:p>
            <a:pPr>
              <a:lnSpc>
                <a:spcPct val="120000"/>
              </a:lnSpc>
            </a:pPr>
            <a:r>
              <a:rPr lang="en-US" sz="1200" b="1" dirty="0">
                <a:solidFill>
                  <a:srgbClr val="0070C0"/>
                </a:solidFill>
                <a:latin typeface="Lato" panose="020F0502020204030203" pitchFamily="34" charset="77"/>
                <a:ea typeface="+mj-ea"/>
                <a:cs typeface="+mj-cs"/>
              </a:rPr>
              <a:t>Email </a:t>
            </a:r>
            <a:r>
              <a:rPr lang="en-US" sz="1200" b="1" dirty="0">
                <a:solidFill>
                  <a:srgbClr val="0070C0"/>
                </a:solidFill>
                <a:latin typeface="Lato" panose="020F0502020204030203" pitchFamily="34" charset="77"/>
                <a:ea typeface="+mj-ea"/>
                <a:cs typeface="+mj-cs"/>
                <a:hlinkClick r:id="rId3">
                  <a:extLst>
                    <a:ext uri="{A12FA001-AC4F-418D-AE19-62706E023703}">
                      <ahyp:hlinkClr xmlns:ahyp="http://schemas.microsoft.com/office/drawing/2018/hyperlinkcolor" val="tx"/>
                    </a:ext>
                  </a:extLst>
                </a:hlinkClick>
              </a:rPr>
              <a:t>froschleisure@frosch.com</a:t>
            </a:r>
            <a:r>
              <a:rPr lang="en-US" sz="1200" b="1" dirty="0">
                <a:solidFill>
                  <a:srgbClr val="0070C0"/>
                </a:solidFill>
                <a:latin typeface="Lato" panose="020F0502020204030203" pitchFamily="34" charset="77"/>
                <a:ea typeface="+mj-ea"/>
                <a:cs typeface="+mj-cs"/>
              </a:rPr>
              <a:t> to book your next dream journey!</a:t>
            </a:r>
          </a:p>
        </p:txBody>
      </p:sp>
      <p:pic>
        <p:nvPicPr>
          <p:cNvPr id="3" name="Graphic 2" descr="Badge Cross outline">
            <a:extLst>
              <a:ext uri="{FF2B5EF4-FFF2-40B4-BE49-F238E27FC236}">
                <a16:creationId xmlns:a16="http://schemas.microsoft.com/office/drawing/2014/main" id="{5976F225-590A-FC4B-CB83-EF0946AEC2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7837" y="3859494"/>
            <a:ext cx="427791" cy="427791"/>
          </a:xfrm>
          <a:prstGeom prst="rect">
            <a:avLst/>
          </a:prstGeom>
        </p:spPr>
      </p:pic>
      <p:pic>
        <p:nvPicPr>
          <p:cNvPr id="6" name="Graphic 5" descr="Ribbon outline">
            <a:extLst>
              <a:ext uri="{FF2B5EF4-FFF2-40B4-BE49-F238E27FC236}">
                <a16:creationId xmlns:a16="http://schemas.microsoft.com/office/drawing/2014/main" id="{B1A5193A-C8ED-CE28-5F08-C09F8453A0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73404" y="3859494"/>
            <a:ext cx="441548" cy="441548"/>
          </a:xfrm>
          <a:prstGeom prst="rect">
            <a:avLst/>
          </a:prstGeom>
        </p:spPr>
      </p:pic>
      <p:pic>
        <p:nvPicPr>
          <p:cNvPr id="8" name="Graphic 7" descr="Group outline">
            <a:extLst>
              <a:ext uri="{FF2B5EF4-FFF2-40B4-BE49-F238E27FC236}">
                <a16:creationId xmlns:a16="http://schemas.microsoft.com/office/drawing/2014/main" id="{22A2BC60-5593-7467-2811-EDF1B70032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3808" y="5843344"/>
            <a:ext cx="421820" cy="421820"/>
          </a:xfrm>
          <a:prstGeom prst="rect">
            <a:avLst/>
          </a:prstGeom>
        </p:spPr>
      </p:pic>
      <p:grpSp>
        <p:nvGrpSpPr>
          <p:cNvPr id="13" name="Group 12">
            <a:extLst>
              <a:ext uri="{FF2B5EF4-FFF2-40B4-BE49-F238E27FC236}">
                <a16:creationId xmlns:a16="http://schemas.microsoft.com/office/drawing/2014/main" id="{6FB85940-5813-3E10-3011-149DED95A712}"/>
              </a:ext>
            </a:extLst>
          </p:cNvPr>
          <p:cNvGrpSpPr/>
          <p:nvPr/>
        </p:nvGrpSpPr>
        <p:grpSpPr>
          <a:xfrm>
            <a:off x="4100045" y="5785352"/>
            <a:ext cx="393471" cy="434709"/>
            <a:chOff x="4100045" y="5785352"/>
            <a:chExt cx="393471" cy="434709"/>
          </a:xfrm>
        </p:grpSpPr>
        <p:pic>
          <p:nvPicPr>
            <p:cNvPr id="10" name="Graphic 9" descr="Rating 3 Star with solid fill">
              <a:extLst>
                <a:ext uri="{FF2B5EF4-FFF2-40B4-BE49-F238E27FC236}">
                  <a16:creationId xmlns:a16="http://schemas.microsoft.com/office/drawing/2014/main" id="{EBE274B8-009B-2FCD-12A4-D887F87BC9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00045" y="5785352"/>
              <a:ext cx="393471" cy="393471"/>
            </a:xfrm>
            <a:prstGeom prst="rect">
              <a:avLst/>
            </a:prstGeom>
          </p:spPr>
        </p:pic>
        <p:pic>
          <p:nvPicPr>
            <p:cNvPr id="12" name="Graphic 11" descr="Star with solid fill">
              <a:extLst>
                <a:ext uri="{FF2B5EF4-FFF2-40B4-BE49-F238E27FC236}">
                  <a16:creationId xmlns:a16="http://schemas.microsoft.com/office/drawing/2014/main" id="{B7D8D164-D076-B170-2486-E99AE626BF5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66081" y="6071432"/>
              <a:ext cx="148629" cy="148629"/>
            </a:xfrm>
            <a:prstGeom prst="rect">
              <a:avLst/>
            </a:prstGeom>
          </p:spPr>
        </p:pic>
        <p:pic>
          <p:nvPicPr>
            <p:cNvPr id="34" name="Graphic 33" descr="Star with solid fill">
              <a:extLst>
                <a:ext uri="{FF2B5EF4-FFF2-40B4-BE49-F238E27FC236}">
                  <a16:creationId xmlns:a16="http://schemas.microsoft.com/office/drawing/2014/main" id="{B9B12B64-DC95-6A7C-49E7-95EA43ED886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69921" y="6071432"/>
              <a:ext cx="148629" cy="148629"/>
            </a:xfrm>
            <a:prstGeom prst="rect">
              <a:avLst/>
            </a:prstGeom>
          </p:spPr>
        </p:pic>
      </p:grpSp>
    </p:spTree>
    <p:extLst>
      <p:ext uri="{BB962C8B-B14F-4D97-AF65-F5344CB8AC3E}">
        <p14:creationId xmlns:p14="http://schemas.microsoft.com/office/powerpoint/2010/main" val="2708162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You’ll travel better with us.</a:t>
            </a:r>
          </a:p>
        </p:txBody>
      </p:sp>
      <p:sp>
        <p:nvSpPr>
          <p:cNvPr id="39" name="Content Placeholder 5">
            <a:extLst>
              <a:ext uri="{FF2B5EF4-FFF2-40B4-BE49-F238E27FC236}">
                <a16:creationId xmlns:a16="http://schemas.microsoft.com/office/drawing/2014/main" id="{2DDB25A6-62AD-1849-95CE-1E0D932AEF44}"/>
              </a:ext>
            </a:extLst>
          </p:cNvPr>
          <p:cNvSpPr txBox="1">
            <a:spLocks/>
          </p:cNvSpPr>
          <p:nvPr/>
        </p:nvSpPr>
        <p:spPr>
          <a:xfrm>
            <a:off x="250249" y="1119260"/>
            <a:ext cx="7300118" cy="1009085"/>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600" b="0" i="0" kern="1200" cap="none" spc="0" baseline="0" dirty="0" smtClean="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 typeface="Wingdings" pitchFamily="2" charset="2"/>
              <a:buChar char="ü"/>
              <a:defRPr sz="16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Font typeface="Zapf Dingbats"/>
              <a:buChar char="➝"/>
              <a:defRPr sz="16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1"/>
            <a:r>
              <a:rPr lang="en-US" sz="1800" dirty="0"/>
              <a:t>Simply by booking with FROSCH, you’ll enjoy the following benefits. </a:t>
            </a:r>
          </a:p>
          <a:p>
            <a:br>
              <a:rPr lang="en-US" sz="1200" dirty="0"/>
            </a:br>
            <a:r>
              <a:rPr lang="en-US" sz="1400" dirty="0"/>
              <a:t>FROSCH’s unique global technology solutions enable our Travel Advisors to service you locally, in your language and currency, while accessing global fares in over 50 markets. Our technology ensures the lowest applicable fare and availability, while the content is secured based on Florida Institute of Technology Inc’s travel policy. </a:t>
            </a:r>
            <a:endParaRPr lang="en-US" sz="1200" dirty="0"/>
          </a:p>
        </p:txBody>
      </p:sp>
      <p:sp>
        <p:nvSpPr>
          <p:cNvPr id="20" name="Rectangle 19">
            <a:extLst>
              <a:ext uri="{FF2B5EF4-FFF2-40B4-BE49-F238E27FC236}">
                <a16:creationId xmlns:a16="http://schemas.microsoft.com/office/drawing/2014/main" id="{C617D482-908B-614C-8820-5E1AC5DC60C6}"/>
              </a:ext>
            </a:extLst>
          </p:cNvPr>
          <p:cNvSpPr/>
          <p:nvPr/>
        </p:nvSpPr>
        <p:spPr>
          <a:xfrm>
            <a:off x="0" y="2971539"/>
            <a:ext cx="7772400" cy="3757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D3C9D64E-E989-EC4D-8A8C-F95F996FA4F4}"/>
              </a:ext>
            </a:extLst>
          </p:cNvPr>
          <p:cNvSpPr txBox="1"/>
          <p:nvPr/>
        </p:nvSpPr>
        <p:spPr>
          <a:xfrm>
            <a:off x="1070871" y="3264122"/>
            <a:ext cx="6440745" cy="1046440"/>
          </a:xfrm>
          <a:prstGeom prst="rect">
            <a:avLst/>
          </a:prstGeom>
          <a:noFill/>
        </p:spPr>
        <p:txBody>
          <a:bodyPr wrap="square">
            <a:spAutoFit/>
          </a:bodyPr>
          <a:lstStyle/>
          <a:p>
            <a:r>
              <a:rPr lang="en-US" sz="1400" b="1" dirty="0">
                <a:solidFill>
                  <a:srgbClr val="0070C0"/>
                </a:solidFill>
                <a:latin typeface="Lato" panose="020F0502020204030203" pitchFamily="34" charset="77"/>
              </a:rPr>
              <a:t>AIRLINE RELATIONSHIPS</a:t>
            </a:r>
          </a:p>
          <a:p>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FROSCH has negotiated direct agreements with the world’s leading airlines, including the One World, Sky Team and Star Alliance, resulting in up-front discounts and complementary upgrades when traveling internationally, based on availability.</a:t>
            </a:r>
          </a:p>
        </p:txBody>
      </p:sp>
      <p:sp>
        <p:nvSpPr>
          <p:cNvPr id="22" name="TextBox 21">
            <a:extLst>
              <a:ext uri="{FF2B5EF4-FFF2-40B4-BE49-F238E27FC236}">
                <a16:creationId xmlns:a16="http://schemas.microsoft.com/office/drawing/2014/main" id="{F21B281F-8D0C-C440-BCC9-3A460E2B342B}"/>
              </a:ext>
            </a:extLst>
          </p:cNvPr>
          <p:cNvSpPr txBox="1"/>
          <p:nvPr/>
        </p:nvSpPr>
        <p:spPr>
          <a:xfrm>
            <a:off x="1070869" y="5721683"/>
            <a:ext cx="6440747" cy="892552"/>
          </a:xfrm>
          <a:prstGeom prst="rect">
            <a:avLst/>
          </a:prstGeom>
          <a:noFill/>
        </p:spPr>
        <p:txBody>
          <a:bodyPr wrap="square">
            <a:spAutoFit/>
          </a:bodyPr>
          <a:lstStyle/>
          <a:p>
            <a:r>
              <a:rPr lang="en-US" sz="1400" b="1" dirty="0">
                <a:solidFill>
                  <a:srgbClr val="0070C0"/>
                </a:solidFill>
                <a:latin typeface="Lato" panose="020F0502020204030203" pitchFamily="34" charset="77"/>
              </a:rPr>
              <a:t>CAR PROGRAMS</a:t>
            </a:r>
          </a:p>
          <a:p>
            <a:endParaRPr lang="en-US" sz="1400" dirty="0">
              <a:latin typeface="Lato" panose="020F0502020204030203" pitchFamily="34" charset="77"/>
            </a:endParaRPr>
          </a:p>
          <a:p>
            <a:r>
              <a:rPr lang="en-US" sz="1200" dirty="0">
                <a:solidFill>
                  <a:schemeClr val="accent4">
                    <a:lumMod val="10000"/>
                  </a:schemeClr>
                </a:solidFill>
                <a:latin typeface="Lato" panose="020F0502020204030203" pitchFamily="34" charset="77"/>
              </a:rPr>
              <a:t>FROSCH has negotiated agreements with the industry’s leading car rental and black car service companies.</a:t>
            </a:r>
          </a:p>
        </p:txBody>
      </p:sp>
      <p:sp>
        <p:nvSpPr>
          <p:cNvPr id="23" name="Oval 22">
            <a:extLst>
              <a:ext uri="{FF2B5EF4-FFF2-40B4-BE49-F238E27FC236}">
                <a16:creationId xmlns:a16="http://schemas.microsoft.com/office/drawing/2014/main" id="{26F3640F-67EB-4D4D-A775-F6E9C55F7914}"/>
              </a:ext>
            </a:extLst>
          </p:cNvPr>
          <p:cNvSpPr/>
          <p:nvPr/>
        </p:nvSpPr>
        <p:spPr>
          <a:xfrm>
            <a:off x="329493" y="3146065"/>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25" name="Oval 24">
            <a:extLst>
              <a:ext uri="{FF2B5EF4-FFF2-40B4-BE49-F238E27FC236}">
                <a16:creationId xmlns:a16="http://schemas.microsoft.com/office/drawing/2014/main" id="{84443339-764A-8740-BD33-2D0633B2F042}"/>
              </a:ext>
            </a:extLst>
          </p:cNvPr>
          <p:cNvSpPr/>
          <p:nvPr/>
        </p:nvSpPr>
        <p:spPr>
          <a:xfrm>
            <a:off x="329493" y="5581738"/>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27" name="TextBox 26">
            <a:extLst>
              <a:ext uri="{FF2B5EF4-FFF2-40B4-BE49-F238E27FC236}">
                <a16:creationId xmlns:a16="http://schemas.microsoft.com/office/drawing/2014/main" id="{B559AA50-AE91-214F-9D42-841D25CD243F}"/>
              </a:ext>
            </a:extLst>
          </p:cNvPr>
          <p:cNvSpPr txBox="1"/>
          <p:nvPr/>
        </p:nvSpPr>
        <p:spPr>
          <a:xfrm>
            <a:off x="1070871" y="4533163"/>
            <a:ext cx="6525557" cy="1046440"/>
          </a:xfrm>
          <a:prstGeom prst="rect">
            <a:avLst/>
          </a:prstGeom>
          <a:noFill/>
        </p:spPr>
        <p:txBody>
          <a:bodyPr wrap="square">
            <a:spAutoFit/>
          </a:bodyPr>
          <a:lstStyle/>
          <a:p>
            <a:r>
              <a:rPr lang="en-US" sz="1400" b="1" dirty="0">
                <a:solidFill>
                  <a:srgbClr val="0070C0"/>
                </a:solidFill>
                <a:latin typeface="Lato" panose="020F0502020204030203" pitchFamily="34" charset="77"/>
              </a:rPr>
              <a:t>HOTEL DISCOUNTS</a:t>
            </a:r>
            <a:endParaRPr lang="en-US" sz="1200" dirty="0">
              <a:solidFill>
                <a:schemeClr val="accent4">
                  <a:lumMod val="10000"/>
                </a:schemeClr>
              </a:solidFill>
              <a:latin typeface="Lato" panose="020F0502020204030203" pitchFamily="34" charset="77"/>
            </a:endParaRPr>
          </a:p>
          <a:p>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As a FROSCH client, you’ll enjoy discounted rates and complementary amenities at hotels around the world, with the FROSCH Hotel Collection, ABC Corporate Services, and Florida Institute of Technology Inc’s own preferred hotel directory, if applicable.</a:t>
            </a:r>
            <a:endParaRPr lang="en-US" sz="1400" dirty="0">
              <a:latin typeface="Lato" panose="020F0502020204030203" pitchFamily="34" charset="77"/>
            </a:endParaRPr>
          </a:p>
        </p:txBody>
      </p:sp>
      <p:sp>
        <p:nvSpPr>
          <p:cNvPr id="29" name="Oval 28">
            <a:extLst>
              <a:ext uri="{FF2B5EF4-FFF2-40B4-BE49-F238E27FC236}">
                <a16:creationId xmlns:a16="http://schemas.microsoft.com/office/drawing/2014/main" id="{5B2D3985-0B77-8F4F-B0C7-E7D9140202E6}"/>
              </a:ext>
            </a:extLst>
          </p:cNvPr>
          <p:cNvSpPr/>
          <p:nvPr/>
        </p:nvSpPr>
        <p:spPr>
          <a:xfrm>
            <a:off x="329493" y="4362180"/>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19" name="Picture 18" descr="Word&#10;&#10;Description automatically generated">
            <a:extLst>
              <a:ext uri="{FF2B5EF4-FFF2-40B4-BE49-F238E27FC236}">
                <a16:creationId xmlns:a16="http://schemas.microsoft.com/office/drawing/2014/main" id="{5CB1ED01-0E63-0144-B7BB-227ED71DF2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7191" y="6726561"/>
            <a:ext cx="2883068" cy="1922045"/>
          </a:xfrm>
          <a:prstGeom prst="rect">
            <a:avLst/>
          </a:prstGeom>
        </p:spPr>
      </p:pic>
      <p:pic>
        <p:nvPicPr>
          <p:cNvPr id="34" name="Picture 33" descr="A picture containing text, electronics, computer, dark&#10;&#10;Description automatically generated">
            <a:extLst>
              <a:ext uri="{FF2B5EF4-FFF2-40B4-BE49-F238E27FC236}">
                <a16:creationId xmlns:a16="http://schemas.microsoft.com/office/drawing/2014/main" id="{573DAAD6-9A8A-8143-8117-483A51EC4E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7071" y="6881963"/>
            <a:ext cx="3895632" cy="2597088"/>
          </a:xfrm>
          <a:prstGeom prst="rect">
            <a:avLst/>
          </a:prstGeom>
        </p:spPr>
      </p:pic>
      <p:sp>
        <p:nvSpPr>
          <p:cNvPr id="35" name="TextBox 34">
            <a:extLst>
              <a:ext uri="{FF2B5EF4-FFF2-40B4-BE49-F238E27FC236}">
                <a16:creationId xmlns:a16="http://schemas.microsoft.com/office/drawing/2014/main" id="{BD72B22E-4777-B24C-8781-F61972235337}"/>
              </a:ext>
            </a:extLst>
          </p:cNvPr>
          <p:cNvSpPr txBox="1"/>
          <p:nvPr/>
        </p:nvSpPr>
        <p:spPr>
          <a:xfrm>
            <a:off x="380053" y="6936588"/>
            <a:ext cx="3895632" cy="1657826"/>
          </a:xfrm>
          <a:prstGeom prst="rect">
            <a:avLst/>
          </a:prstGeom>
          <a:noFill/>
        </p:spPr>
        <p:txBody>
          <a:bodyPr wrap="square">
            <a:spAutoFit/>
          </a:bodyPr>
          <a:lstStyle/>
          <a:p>
            <a:pPr>
              <a:lnSpc>
                <a:spcPct val="120000"/>
              </a:lnSpc>
            </a:pPr>
            <a:r>
              <a:rPr lang="en-US" sz="1400" b="1" dirty="0">
                <a:solidFill>
                  <a:schemeClr val="accent5"/>
                </a:solidFill>
                <a:latin typeface="Lato" panose="020F0502020204030203" pitchFamily="34" charset="77"/>
              </a:rPr>
              <a:t>SIGN UP FOR COMMUNICATIONS! </a:t>
            </a:r>
          </a:p>
          <a:p>
            <a:pPr>
              <a:lnSpc>
                <a:spcPct val="120000"/>
              </a:lnSpc>
            </a:pPr>
            <a:endParaRPr lang="en-US" sz="1200" dirty="0">
              <a:solidFill>
                <a:schemeClr val="accent4">
                  <a:lumMod val="10000"/>
                </a:schemeClr>
              </a:solidFill>
              <a:latin typeface="Lato" panose="020F0502020204030203" pitchFamily="34" charset="77"/>
            </a:endParaRPr>
          </a:p>
          <a:p>
            <a:pPr>
              <a:lnSpc>
                <a:spcPct val="120000"/>
              </a:lnSpc>
            </a:pPr>
            <a:r>
              <a:rPr lang="en-US" sz="1200" dirty="0">
                <a:solidFill>
                  <a:schemeClr val="accent4">
                    <a:lumMod val="25000"/>
                  </a:schemeClr>
                </a:solidFill>
                <a:latin typeface="Lato" panose="020F0502020204030203" pitchFamily="34" charset="77"/>
                <a:ea typeface="+mj-ea"/>
                <a:cs typeface="+mj-cs"/>
              </a:rPr>
              <a:t>We’re dedicated to keeping you informed. Whether it’s Florida Institute of Technology Inc’s customized Travel Portal, traveler training, or our publications, we strive to keep our travelers informed about not only their travel program, but the travel industry itself.</a:t>
            </a:r>
          </a:p>
        </p:txBody>
      </p:sp>
      <p:pic>
        <p:nvPicPr>
          <p:cNvPr id="5" name="Graphic 4" descr="Airplane outline">
            <a:extLst>
              <a:ext uri="{FF2B5EF4-FFF2-40B4-BE49-F238E27FC236}">
                <a16:creationId xmlns:a16="http://schemas.microsoft.com/office/drawing/2014/main" id="{793ABE78-5C83-0D45-927F-1B83570A07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0052" y="3196624"/>
            <a:ext cx="457200" cy="457200"/>
          </a:xfrm>
          <a:prstGeom prst="rect">
            <a:avLst/>
          </a:prstGeom>
        </p:spPr>
      </p:pic>
      <p:pic>
        <p:nvPicPr>
          <p:cNvPr id="7" name="Graphic 6" descr="Sleep outline">
            <a:extLst>
              <a:ext uri="{FF2B5EF4-FFF2-40B4-BE49-F238E27FC236}">
                <a16:creationId xmlns:a16="http://schemas.microsoft.com/office/drawing/2014/main" id="{4D1E8AB6-6DCE-634C-9C48-9CEF2E2152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0052" y="4401656"/>
            <a:ext cx="457200" cy="457200"/>
          </a:xfrm>
          <a:prstGeom prst="rect">
            <a:avLst/>
          </a:prstGeom>
        </p:spPr>
      </p:pic>
      <p:pic>
        <p:nvPicPr>
          <p:cNvPr id="9" name="Graphic 8" descr="Car outline">
            <a:extLst>
              <a:ext uri="{FF2B5EF4-FFF2-40B4-BE49-F238E27FC236}">
                <a16:creationId xmlns:a16="http://schemas.microsoft.com/office/drawing/2014/main" id="{2A796A8B-6DF4-5046-92D1-DF072362D2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7987" y="5618133"/>
            <a:ext cx="481329" cy="481329"/>
          </a:xfrm>
          <a:prstGeom prst="rect">
            <a:avLst/>
          </a:prstGeom>
        </p:spPr>
      </p:pic>
      <p:sp>
        <p:nvSpPr>
          <p:cNvPr id="37" name="TextBox 36">
            <a:extLst>
              <a:ext uri="{FF2B5EF4-FFF2-40B4-BE49-F238E27FC236}">
                <a16:creationId xmlns:a16="http://schemas.microsoft.com/office/drawing/2014/main" id="{4907762A-F815-6C46-AA5E-362F2AEE22E6}"/>
              </a:ext>
            </a:extLst>
          </p:cNvPr>
          <p:cNvSpPr txBox="1"/>
          <p:nvPr/>
        </p:nvSpPr>
        <p:spPr>
          <a:xfrm>
            <a:off x="380052" y="8627583"/>
            <a:ext cx="4881265" cy="734496"/>
          </a:xfrm>
          <a:prstGeom prst="rect">
            <a:avLst/>
          </a:prstGeom>
          <a:noFill/>
        </p:spPr>
        <p:txBody>
          <a:bodyPr wrap="square">
            <a:spAutoFit/>
          </a:bodyPr>
          <a:lstStyle/>
          <a:p>
            <a:pPr>
              <a:lnSpc>
                <a:spcPct val="120000"/>
              </a:lnSpc>
            </a:pPr>
            <a:r>
              <a:rPr lang="en-US" sz="1200" dirty="0">
                <a:solidFill>
                  <a:schemeClr val="accent4">
                    <a:lumMod val="25000"/>
                  </a:schemeClr>
                </a:solidFill>
                <a:latin typeface="Lato" panose="020F0502020204030203" pitchFamily="34" charset="77"/>
                <a:ea typeface="+mj-ea"/>
                <a:cs typeface="+mj-cs"/>
              </a:rPr>
              <a:t>Click </a:t>
            </a:r>
            <a:r>
              <a:rPr lang="en-US" sz="1200" b="1" dirty="0">
                <a:solidFill>
                  <a:schemeClr val="accent4">
                    <a:lumMod val="25000"/>
                  </a:schemeClr>
                </a:solidFill>
                <a:latin typeface="Lato" panose="020F0502020204030203" pitchFamily="34" charset="77"/>
                <a:ea typeface="+mj-ea"/>
                <a:cs typeface="+mj-cs"/>
                <a:hlinkClick r:id="rId10"/>
              </a:rPr>
              <a:t>HERE</a:t>
            </a:r>
            <a:r>
              <a:rPr lang="en-US" sz="1200" dirty="0">
                <a:solidFill>
                  <a:schemeClr val="accent4">
                    <a:lumMod val="25000"/>
                  </a:schemeClr>
                </a:solidFill>
                <a:latin typeface="Lato" panose="020F0502020204030203" pitchFamily="34" charset="77"/>
                <a:ea typeface="+mj-ea"/>
                <a:cs typeface="+mj-cs"/>
              </a:rPr>
              <a:t> to sign up for email communications from FROSCH. Choose to receive our daily travel bulletin, travel alerts, monthly digital magazine, vacation offers, and more. </a:t>
            </a:r>
          </a:p>
        </p:txBody>
      </p:sp>
    </p:spTree>
    <p:extLst>
      <p:ext uri="{BB962C8B-B14F-4D97-AF65-F5344CB8AC3E}">
        <p14:creationId xmlns:p14="http://schemas.microsoft.com/office/powerpoint/2010/main" val="356729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ell phones&#10;&#10;Description automatically generated">
            <a:extLst>
              <a:ext uri="{FF2B5EF4-FFF2-40B4-BE49-F238E27FC236}">
                <a16:creationId xmlns:a16="http://schemas.microsoft.com/office/drawing/2014/main" id="{453C3403-61FA-49FA-14B2-E51033B0D8CF}"/>
              </a:ext>
            </a:extLst>
          </p:cNvPr>
          <p:cNvPicPr>
            <a:picLocks noChangeAspect="1"/>
          </p:cNvPicPr>
          <p:nvPr/>
        </p:nvPicPr>
        <p:blipFill rotWithShape="1">
          <a:blip r:embed="rId2">
            <a:extLst>
              <a:ext uri="{28A0092B-C50C-407E-A947-70E740481C1C}">
                <a14:useLocalDpi xmlns:a14="http://schemas.microsoft.com/office/drawing/2010/main" val="0"/>
              </a:ext>
            </a:extLst>
          </a:blip>
          <a:srcRect t="10924"/>
          <a:stretch/>
        </p:blipFill>
        <p:spPr>
          <a:xfrm>
            <a:off x="0" y="2614110"/>
            <a:ext cx="7778886" cy="4619404"/>
          </a:xfrm>
          <a:prstGeom prst="rect">
            <a:avLst/>
          </a:prstGeom>
        </p:spPr>
      </p:pic>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a:xfrm>
            <a:off x="231632" y="255053"/>
            <a:ext cx="7315200" cy="532158"/>
          </a:xfrm>
        </p:spPr>
        <p:txBody>
          <a:bodyPr/>
          <a:lstStyle/>
          <a:p>
            <a:r>
              <a:rPr lang="en-US" dirty="0">
                <a:latin typeface="Lato" panose="020F0502020204030203" pitchFamily="34" charset="0"/>
                <a:ea typeface="Lato" panose="020F0502020204030203" pitchFamily="34" charset="0"/>
                <a:cs typeface="Lato" panose="020F0502020204030203" pitchFamily="34" charset="0"/>
              </a:rPr>
              <a:t>Obex for Business</a:t>
            </a:r>
          </a:p>
        </p:txBody>
      </p:sp>
      <p:sp>
        <p:nvSpPr>
          <p:cNvPr id="10" name="Content Placeholder 9">
            <a:extLst>
              <a:ext uri="{FF2B5EF4-FFF2-40B4-BE49-F238E27FC236}">
                <a16:creationId xmlns:a16="http://schemas.microsoft.com/office/drawing/2014/main" id="{53595301-5C12-008E-DF65-54DD464FAAD6}"/>
              </a:ext>
            </a:extLst>
          </p:cNvPr>
          <p:cNvSpPr>
            <a:spLocks noGrp="1"/>
          </p:cNvSpPr>
          <p:nvPr>
            <p:ph sz="quarter" idx="11"/>
          </p:nvPr>
        </p:nvSpPr>
        <p:spPr>
          <a:xfrm>
            <a:off x="231775" y="1232778"/>
            <a:ext cx="7300119" cy="1324182"/>
          </a:xfrm>
        </p:spPr>
        <p:txBody>
          <a:bodyPr>
            <a:normAutofit lnSpcReduction="10000"/>
          </a:bodyPr>
          <a:lstStyle/>
          <a:p>
            <a:pPr lvl="1"/>
            <a:r>
              <a:rPr lang="en-US" dirty="0"/>
              <a:t>The smarter way to travel.</a:t>
            </a:r>
          </a:p>
          <a:p>
            <a:r>
              <a:rPr lang="en-US" dirty="0" err="1"/>
              <a:t>Obex</a:t>
            </a:r>
            <a:r>
              <a:rPr lang="en-US" dirty="0"/>
              <a:t> for Business™ is a powerful mobile application created to better manage your business travel. Access past, present, and future trips and contact your Travel Advisor to make changes with a single tap. </a:t>
            </a:r>
          </a:p>
          <a:p>
            <a:pPr lvl="1"/>
            <a:endParaRPr lang="en-US" dirty="0"/>
          </a:p>
          <a:p>
            <a:endParaRPr lang="en-US" dirty="0"/>
          </a:p>
        </p:txBody>
      </p:sp>
      <p:sp>
        <p:nvSpPr>
          <p:cNvPr id="37" name="TextBox 36">
            <a:extLst>
              <a:ext uri="{FF2B5EF4-FFF2-40B4-BE49-F238E27FC236}">
                <a16:creationId xmlns:a16="http://schemas.microsoft.com/office/drawing/2014/main" id="{005706D9-AA21-7544-95E5-25A2C5AF1A95}"/>
              </a:ext>
            </a:extLst>
          </p:cNvPr>
          <p:cNvSpPr txBox="1"/>
          <p:nvPr/>
        </p:nvSpPr>
        <p:spPr>
          <a:xfrm>
            <a:off x="322652" y="7386124"/>
            <a:ext cx="7133444" cy="2546284"/>
          </a:xfrm>
          <a:prstGeom prst="rect">
            <a:avLst/>
          </a:prstGeom>
          <a:noFill/>
        </p:spPr>
        <p:txBody>
          <a:bodyPr wrap="square" numCol="2" spcCol="274320">
            <a:noAutofit/>
          </a:bodyPr>
          <a:lstStyle/>
          <a:p>
            <a:pPr>
              <a:lnSpc>
                <a:spcPct val="120000"/>
              </a:lnSpc>
            </a:pPr>
            <a:r>
              <a:rPr lang="en-US" sz="1200" b="1" cap="all" spc="150" dirty="0">
                <a:solidFill>
                  <a:schemeClr val="accent5"/>
                </a:solidFill>
                <a:latin typeface="Lato" panose="020F0502020204030203" pitchFamily="34" charset="77"/>
              </a:rPr>
              <a:t>Easy access to booking details</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Automatically updates with all relevant bookings with the newest trips at the top</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Find details at a glance: traveler names, dates, destination, type(s) of reservations</a:t>
            </a:r>
          </a:p>
          <a:p>
            <a:pPr marL="171450" indent="-171450">
              <a:lnSpc>
                <a:spcPct val="120000"/>
              </a:lnSpc>
              <a:buClr>
                <a:schemeClr val="accent1"/>
              </a:buClr>
              <a:buBlip>
                <a:blip r:embed="rId3"/>
              </a:buBlip>
            </a:pPr>
            <a:endParaRPr lang="en-US" sz="1200" dirty="0">
              <a:solidFill>
                <a:schemeClr val="accent4">
                  <a:lumMod val="25000"/>
                </a:schemeClr>
              </a:solidFill>
              <a:latin typeface="Lato" panose="020F0502020204030203" pitchFamily="34" charset="77"/>
            </a:endParaRPr>
          </a:p>
          <a:p>
            <a:pPr>
              <a:lnSpc>
                <a:spcPct val="120000"/>
              </a:lnSpc>
            </a:pPr>
            <a:r>
              <a:rPr lang="en-US" sz="1200" b="1" cap="all" spc="150" dirty="0">
                <a:solidFill>
                  <a:schemeClr val="accent5"/>
                </a:solidFill>
                <a:latin typeface="Lato" panose="020F0502020204030203" pitchFamily="34" charset="77"/>
              </a:rPr>
              <a:t>STREAMLINED SUPPORT with a tap</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Text, email or call your Travel Advisor with the pink contact button on the bottom-right</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Smart technology will notify advisor of the trip you’re inquiring about</a:t>
            </a:r>
          </a:p>
          <a:p>
            <a:pPr>
              <a:lnSpc>
                <a:spcPct val="120000"/>
              </a:lnSpc>
            </a:pPr>
            <a:r>
              <a:rPr lang="en-US" sz="1200" b="1" cap="all" spc="150" dirty="0">
                <a:solidFill>
                  <a:schemeClr val="accent5"/>
                </a:solidFill>
                <a:latin typeface="Lato" panose="020F0502020204030203" pitchFamily="34" charset="77"/>
              </a:rPr>
              <a:t>Do more right from the app</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Update your traveler profile by tapping the icon in the top-right of the Trips timeline and selecting My Profile</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Tap More to Book Online with Deem</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Check-in for flights, find hotel and car reservation details</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Turn on SMS Flight Notifications in Settings</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Order an Uber from the airport to your hotel</a:t>
            </a:r>
          </a:p>
          <a:p>
            <a:pPr marL="171450" indent="-171450">
              <a:lnSpc>
                <a:spcPct val="120000"/>
              </a:lnSpc>
              <a:buClr>
                <a:schemeClr val="accent1"/>
              </a:buClr>
              <a:buBlip>
                <a:blip r:embed="rId3"/>
              </a:buBlip>
            </a:pPr>
            <a:r>
              <a:rPr lang="en-US" sz="1200" dirty="0">
                <a:solidFill>
                  <a:schemeClr val="accent4">
                    <a:lumMod val="25000"/>
                  </a:schemeClr>
                </a:solidFill>
                <a:latin typeface="Lato" panose="020F0502020204030203" pitchFamily="34" charset="77"/>
              </a:rPr>
              <a:t>Purchase lounge access through LoungeBuddy</a:t>
            </a:r>
          </a:p>
        </p:txBody>
      </p:sp>
      <p:sp>
        <p:nvSpPr>
          <p:cNvPr id="8" name="Rectangle 7">
            <a:extLst>
              <a:ext uri="{FF2B5EF4-FFF2-40B4-BE49-F238E27FC236}">
                <a16:creationId xmlns:a16="http://schemas.microsoft.com/office/drawing/2014/main" id="{2B013D39-21B1-793C-9E96-DAD3A355DF37}"/>
              </a:ext>
            </a:extLst>
          </p:cNvPr>
          <p:cNvSpPr/>
          <p:nvPr/>
        </p:nvSpPr>
        <p:spPr>
          <a:xfrm>
            <a:off x="-118181" y="2477912"/>
            <a:ext cx="8015111" cy="21636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88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5">
            <a:extLst>
              <a:ext uri="{FF2B5EF4-FFF2-40B4-BE49-F238E27FC236}">
                <a16:creationId xmlns:a16="http://schemas.microsoft.com/office/drawing/2014/main" id="{C296DFE1-731B-534A-93A3-197A11EFFC2A}"/>
              </a:ext>
            </a:extLst>
          </p:cNvPr>
          <p:cNvSpPr txBox="1">
            <a:spLocks/>
          </p:cNvSpPr>
          <p:nvPr/>
        </p:nvSpPr>
        <p:spPr>
          <a:xfrm>
            <a:off x="-1" y="2159223"/>
            <a:ext cx="3886202"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Search for Obex in the Apple Appstore and Obex for Business in the Google </a:t>
            </a:r>
            <a:r>
              <a:rPr lang="en-US" dirty="0" err="1"/>
              <a:t>PlayStore</a:t>
            </a:r>
            <a:r>
              <a:rPr lang="en-US" dirty="0"/>
              <a:t>.</a:t>
            </a:r>
          </a:p>
          <a:p>
            <a:pPr lvl="3"/>
            <a:r>
              <a:rPr lang="en-US" dirty="0"/>
              <a:t>Download and install the app to your Apple or Android mobile device. </a:t>
            </a:r>
          </a:p>
        </p:txBody>
      </p:sp>
      <p:sp>
        <p:nvSpPr>
          <p:cNvPr id="25" name="Content Placeholder 5">
            <a:extLst>
              <a:ext uri="{FF2B5EF4-FFF2-40B4-BE49-F238E27FC236}">
                <a16:creationId xmlns:a16="http://schemas.microsoft.com/office/drawing/2014/main" id="{A03D6AAA-AD1E-624E-BA00-B088ADDE2572}"/>
              </a:ext>
            </a:extLst>
          </p:cNvPr>
          <p:cNvSpPr txBox="1">
            <a:spLocks/>
          </p:cNvSpPr>
          <p:nvPr/>
        </p:nvSpPr>
        <p:spPr>
          <a:xfrm>
            <a:off x="-1" y="3414614"/>
            <a:ext cx="4197320"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Click through the three welcome messages. If your company has SSO enabled, enter your Florida Institute of Technology Inc email address in the Username or Code field on the Login screen and click Continue. </a:t>
            </a:r>
          </a:p>
          <a:p>
            <a:pPr lvl="3"/>
            <a:r>
              <a:rPr lang="en-US" dirty="0"/>
              <a:t>If your company does not have </a:t>
            </a:r>
            <a:r>
              <a:rPr lang="en-US" dirty="0" err="1"/>
              <a:t>SSO</a:t>
            </a:r>
            <a:r>
              <a:rPr lang="en-US" dirty="0"/>
              <a:t> enabled, click the Sign-Up link. On the next screen, enter your Florida Institute of Technology Inc email address, as well as First &amp; Last Name. Click Sign-Up. </a:t>
            </a:r>
          </a:p>
        </p:txBody>
      </p:sp>
      <p:sp>
        <p:nvSpPr>
          <p:cNvPr id="27" name="Content Placeholder 5">
            <a:extLst>
              <a:ext uri="{FF2B5EF4-FFF2-40B4-BE49-F238E27FC236}">
                <a16:creationId xmlns:a16="http://schemas.microsoft.com/office/drawing/2014/main" id="{29AC275B-1A38-8B4A-9674-25F3B93019A3}"/>
              </a:ext>
            </a:extLst>
          </p:cNvPr>
          <p:cNvSpPr txBox="1">
            <a:spLocks/>
          </p:cNvSpPr>
          <p:nvPr/>
        </p:nvSpPr>
        <p:spPr>
          <a:xfrm>
            <a:off x="-1" y="5449598"/>
            <a:ext cx="4197320"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After logging in for the first time, you will be prompted to enter your mobile phone number. </a:t>
            </a:r>
          </a:p>
          <a:p>
            <a:pPr lvl="3"/>
            <a:r>
              <a:rPr lang="en-US" dirty="0"/>
              <a:t>A text message will be sent to the number with a verification code; enter your verification code in the app to finalize your set up.</a:t>
            </a:r>
          </a:p>
        </p:txBody>
      </p:sp>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dirty="0">
                <a:latin typeface="Lato" panose="020F0502020204030203" pitchFamily="34" charset="77"/>
              </a:rPr>
              <a:t>How to Download &amp; Register for Obex</a:t>
            </a:r>
            <a:endParaRPr lang="en-US" spc="0" dirty="0">
              <a:latin typeface="Lato" panose="020F0502020204030203" pitchFamily="34" charset="77"/>
            </a:endParaRPr>
          </a:p>
        </p:txBody>
      </p:sp>
      <p:sp>
        <p:nvSpPr>
          <p:cNvPr id="39" name="Content Placeholder 5">
            <a:extLst>
              <a:ext uri="{FF2B5EF4-FFF2-40B4-BE49-F238E27FC236}">
                <a16:creationId xmlns:a16="http://schemas.microsoft.com/office/drawing/2014/main" id="{2DDB25A6-62AD-1849-95CE-1E0D932AEF44}"/>
              </a:ext>
            </a:extLst>
          </p:cNvPr>
          <p:cNvSpPr txBox="1">
            <a:spLocks/>
          </p:cNvSpPr>
          <p:nvPr/>
        </p:nvSpPr>
        <p:spPr>
          <a:xfrm>
            <a:off x="250249" y="1119260"/>
            <a:ext cx="7300118" cy="1009085"/>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600" b="0" i="0" kern="1200" cap="none" spc="0" baseline="0" dirty="0" smtClean="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 typeface="Wingdings" pitchFamily="2" charset="2"/>
              <a:buChar char="ü"/>
              <a:defRPr sz="16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Font typeface="Zapf Dingbats"/>
              <a:buChar char="➝"/>
              <a:defRPr sz="16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1"/>
            <a:r>
              <a:rPr lang="en-US" sz="1800" dirty="0"/>
              <a:t>Download the smartphone app for Apple or Android devices.</a:t>
            </a:r>
          </a:p>
        </p:txBody>
      </p:sp>
      <p:sp>
        <p:nvSpPr>
          <p:cNvPr id="42" name="TextBox 41">
            <a:extLst>
              <a:ext uri="{FF2B5EF4-FFF2-40B4-BE49-F238E27FC236}">
                <a16:creationId xmlns:a16="http://schemas.microsoft.com/office/drawing/2014/main" id="{BE06C489-D9FF-6244-AA77-B52C101C1372}"/>
              </a:ext>
            </a:extLst>
          </p:cNvPr>
          <p:cNvSpPr txBox="1"/>
          <p:nvPr/>
        </p:nvSpPr>
        <p:spPr>
          <a:xfrm>
            <a:off x="250249" y="1687049"/>
            <a:ext cx="7084316" cy="324448"/>
          </a:xfrm>
          <a:prstGeom prst="rect">
            <a:avLst/>
          </a:prstGeom>
          <a:noFill/>
        </p:spPr>
        <p:txBody>
          <a:bodyPr wrap="square">
            <a:spAutoFit/>
          </a:bodyPr>
          <a:lstStyle/>
          <a:p>
            <a:pPr>
              <a:lnSpc>
                <a:spcPct val="120000"/>
              </a:lnSpc>
            </a:pPr>
            <a:r>
              <a:rPr lang="en-US" sz="1400" b="1" cap="all" spc="150" dirty="0">
                <a:solidFill>
                  <a:schemeClr val="accent5"/>
                </a:solidFill>
                <a:latin typeface="Lato" panose="020F0502020204030203" pitchFamily="34" charset="77"/>
              </a:rPr>
              <a:t>First-time login instructions</a:t>
            </a:r>
          </a:p>
        </p:txBody>
      </p:sp>
      <p:sp>
        <p:nvSpPr>
          <p:cNvPr id="48" name="Oval 47">
            <a:extLst>
              <a:ext uri="{FF2B5EF4-FFF2-40B4-BE49-F238E27FC236}">
                <a16:creationId xmlns:a16="http://schemas.microsoft.com/office/drawing/2014/main" id="{16845F65-6B28-4D49-97B5-F6A98406B521}"/>
              </a:ext>
            </a:extLst>
          </p:cNvPr>
          <p:cNvSpPr/>
          <p:nvPr/>
        </p:nvSpPr>
        <p:spPr>
          <a:xfrm>
            <a:off x="334432" y="2151116"/>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49" name="Rectangle 48">
            <a:extLst>
              <a:ext uri="{FF2B5EF4-FFF2-40B4-BE49-F238E27FC236}">
                <a16:creationId xmlns:a16="http://schemas.microsoft.com/office/drawing/2014/main" id="{A764B769-99AB-0640-AAF7-6F5D5DE3913B}"/>
              </a:ext>
            </a:extLst>
          </p:cNvPr>
          <p:cNvSpPr/>
          <p:nvPr/>
        </p:nvSpPr>
        <p:spPr>
          <a:xfrm>
            <a:off x="363744" y="2147723"/>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1</a:t>
            </a:r>
            <a:endParaRPr lang="en-US" b="1" dirty="0">
              <a:solidFill>
                <a:srgbClr val="0070C0"/>
              </a:solidFill>
              <a:latin typeface="Lato" panose="020F0502020204030203" pitchFamily="34" charset="77"/>
            </a:endParaRPr>
          </a:p>
        </p:txBody>
      </p:sp>
      <p:sp>
        <p:nvSpPr>
          <p:cNvPr id="35" name="Oval 34">
            <a:extLst>
              <a:ext uri="{FF2B5EF4-FFF2-40B4-BE49-F238E27FC236}">
                <a16:creationId xmlns:a16="http://schemas.microsoft.com/office/drawing/2014/main" id="{8B195FB3-53CB-C44A-95CB-256FB4C09543}"/>
              </a:ext>
            </a:extLst>
          </p:cNvPr>
          <p:cNvSpPr/>
          <p:nvPr/>
        </p:nvSpPr>
        <p:spPr>
          <a:xfrm>
            <a:off x="334432" y="3381594"/>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36" name="Rectangle 35">
            <a:extLst>
              <a:ext uri="{FF2B5EF4-FFF2-40B4-BE49-F238E27FC236}">
                <a16:creationId xmlns:a16="http://schemas.microsoft.com/office/drawing/2014/main" id="{DF9C14C8-C3D9-C546-ACCA-1D25C8CE5D08}"/>
              </a:ext>
            </a:extLst>
          </p:cNvPr>
          <p:cNvSpPr/>
          <p:nvPr/>
        </p:nvSpPr>
        <p:spPr>
          <a:xfrm>
            <a:off x="363744" y="3378201"/>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2</a:t>
            </a:r>
            <a:endParaRPr lang="en-US" b="1" dirty="0">
              <a:solidFill>
                <a:srgbClr val="0070C0"/>
              </a:solidFill>
              <a:latin typeface="Lato" panose="020F0502020204030203" pitchFamily="34" charset="77"/>
            </a:endParaRPr>
          </a:p>
        </p:txBody>
      </p:sp>
      <p:sp>
        <p:nvSpPr>
          <p:cNvPr id="29" name="Oval 28">
            <a:extLst>
              <a:ext uri="{FF2B5EF4-FFF2-40B4-BE49-F238E27FC236}">
                <a16:creationId xmlns:a16="http://schemas.microsoft.com/office/drawing/2014/main" id="{C45EC5AA-1D07-F448-8C66-2116992ABF74}"/>
              </a:ext>
            </a:extLst>
          </p:cNvPr>
          <p:cNvSpPr/>
          <p:nvPr/>
        </p:nvSpPr>
        <p:spPr>
          <a:xfrm>
            <a:off x="334432" y="5404787"/>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37" name="Rectangle 36">
            <a:extLst>
              <a:ext uri="{FF2B5EF4-FFF2-40B4-BE49-F238E27FC236}">
                <a16:creationId xmlns:a16="http://schemas.microsoft.com/office/drawing/2014/main" id="{CCC8D635-64DA-8042-A4B9-96A4D3341ED1}"/>
              </a:ext>
            </a:extLst>
          </p:cNvPr>
          <p:cNvSpPr/>
          <p:nvPr/>
        </p:nvSpPr>
        <p:spPr>
          <a:xfrm>
            <a:off x="363744" y="5401394"/>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3</a:t>
            </a:r>
            <a:endParaRPr lang="en-US" b="1" dirty="0">
              <a:solidFill>
                <a:srgbClr val="0070C0"/>
              </a:solidFill>
              <a:latin typeface="Lato" panose="020F0502020204030203" pitchFamily="34" charset="77"/>
            </a:endParaRPr>
          </a:p>
        </p:txBody>
      </p:sp>
      <p:sp>
        <p:nvSpPr>
          <p:cNvPr id="23" name="TextBox 22">
            <a:extLst>
              <a:ext uri="{FF2B5EF4-FFF2-40B4-BE49-F238E27FC236}">
                <a16:creationId xmlns:a16="http://schemas.microsoft.com/office/drawing/2014/main" id="{167B81D5-031D-BF44-ADAF-6BFD4AAD6737}"/>
              </a:ext>
            </a:extLst>
          </p:cNvPr>
          <p:cNvSpPr txBox="1"/>
          <p:nvPr/>
        </p:nvSpPr>
        <p:spPr>
          <a:xfrm>
            <a:off x="250249" y="9491434"/>
            <a:ext cx="6065717" cy="324448"/>
          </a:xfrm>
          <a:prstGeom prst="rect">
            <a:avLst/>
          </a:prstGeom>
          <a:noFill/>
        </p:spPr>
        <p:txBody>
          <a:bodyPr wrap="square">
            <a:spAutoFit/>
          </a:bodyPr>
          <a:lstStyle/>
          <a:p>
            <a:pPr>
              <a:lnSpc>
                <a:spcPct val="120000"/>
              </a:lnSpc>
            </a:pPr>
            <a:r>
              <a:rPr lang="en-US" sz="1400" b="1" cap="all" spc="150" dirty="0">
                <a:solidFill>
                  <a:schemeClr val="accent1"/>
                </a:solidFill>
                <a:latin typeface="Lato" panose="020F0502020204030203" pitchFamily="34" charset="77"/>
                <a:hlinkClick r:id="rId3"/>
              </a:rPr>
              <a:t>CLICK HERE FOR A SHORT TRAINING VIDEO</a:t>
            </a:r>
            <a:endParaRPr lang="en-US" sz="1200" b="1" dirty="0">
              <a:solidFill>
                <a:schemeClr val="accent1"/>
              </a:solidFill>
              <a:latin typeface="Lato" panose="020F0502020204030203" pitchFamily="34" charset="77"/>
              <a:ea typeface="+mj-ea"/>
              <a:cs typeface="+mj-cs"/>
            </a:endParaRPr>
          </a:p>
        </p:txBody>
      </p:sp>
      <p:sp>
        <p:nvSpPr>
          <p:cNvPr id="18" name="Rectangle 17">
            <a:extLst>
              <a:ext uri="{FF2B5EF4-FFF2-40B4-BE49-F238E27FC236}">
                <a16:creationId xmlns:a16="http://schemas.microsoft.com/office/drawing/2014/main" id="{0A791421-17F0-C249-8758-D531AB219EB5}"/>
              </a:ext>
            </a:extLst>
          </p:cNvPr>
          <p:cNvSpPr/>
          <p:nvPr/>
        </p:nvSpPr>
        <p:spPr>
          <a:xfrm>
            <a:off x="14108" y="6824866"/>
            <a:ext cx="7772400" cy="25775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571F13B-D466-4041-9C50-67B5DC909F60}"/>
              </a:ext>
            </a:extLst>
          </p:cNvPr>
          <p:cNvSpPr txBox="1"/>
          <p:nvPr/>
        </p:nvSpPr>
        <p:spPr>
          <a:xfrm>
            <a:off x="357785" y="7023336"/>
            <a:ext cx="3240650" cy="1460913"/>
          </a:xfrm>
          <a:prstGeom prst="rect">
            <a:avLst/>
          </a:prstGeom>
          <a:noFill/>
        </p:spPr>
        <p:txBody>
          <a:bodyPr wrap="square" lIns="45720" rIns="45720">
            <a:spAutoFit/>
          </a:bodyPr>
          <a:lstStyle/>
          <a:p>
            <a:pPr>
              <a:lnSpc>
                <a:spcPct val="130000"/>
              </a:lnSpc>
            </a:pPr>
            <a:r>
              <a:rPr lang="en-US" sz="1400" b="1" dirty="0">
                <a:solidFill>
                  <a:schemeClr val="accent5"/>
                </a:solidFill>
                <a:latin typeface="Lato" panose="020F0502020204030203" pitchFamily="34" charset="77"/>
              </a:rPr>
              <a:t>To take advantage of the app integrations, simply download and login to app. From the trip timeline, you’ll be able to access it with a single tap. </a:t>
            </a:r>
          </a:p>
          <a:p>
            <a:pPr>
              <a:lnSpc>
                <a:spcPct val="130000"/>
              </a:lnSpc>
            </a:pPr>
            <a:endParaRPr lang="en-US" sz="1400" b="1" dirty="0">
              <a:solidFill>
                <a:schemeClr val="accent5"/>
              </a:solidFill>
              <a:latin typeface="Lato" panose="020F0502020204030203" pitchFamily="34" charset="77"/>
            </a:endParaRPr>
          </a:p>
        </p:txBody>
      </p:sp>
      <p:sp>
        <p:nvSpPr>
          <p:cNvPr id="30" name="Rectangle 29">
            <a:extLst>
              <a:ext uri="{FF2B5EF4-FFF2-40B4-BE49-F238E27FC236}">
                <a16:creationId xmlns:a16="http://schemas.microsoft.com/office/drawing/2014/main" id="{C06198F8-9FDA-C442-9108-679CBBAACD1D}"/>
              </a:ext>
            </a:extLst>
          </p:cNvPr>
          <p:cNvSpPr/>
          <p:nvPr/>
        </p:nvSpPr>
        <p:spPr>
          <a:xfrm>
            <a:off x="4904622" y="8707054"/>
            <a:ext cx="2748204" cy="291298"/>
          </a:xfrm>
          <a:prstGeom prst="rect">
            <a:avLst/>
          </a:prstGeom>
        </p:spPr>
        <p:txBody>
          <a:bodyPr wrap="square">
            <a:spAutoFit/>
          </a:bodyPr>
          <a:lstStyle/>
          <a:p>
            <a:pPr>
              <a:lnSpc>
                <a:spcPct val="120000"/>
              </a:lnSpc>
              <a:spcAft>
                <a:spcPts val="600"/>
              </a:spcAft>
              <a:buClr>
                <a:srgbClr val="0070C0"/>
              </a:buClr>
            </a:pPr>
            <a:r>
              <a:rPr lang="en-US" sz="1200" dirty="0">
                <a:latin typeface="Lato" panose="020F0502020204030203" pitchFamily="34" charset="77"/>
              </a:rPr>
              <a:t>Request an Uber at the airport</a:t>
            </a:r>
          </a:p>
        </p:txBody>
      </p:sp>
      <p:sp>
        <p:nvSpPr>
          <p:cNvPr id="38" name="Rectangle 37">
            <a:extLst>
              <a:ext uri="{FF2B5EF4-FFF2-40B4-BE49-F238E27FC236}">
                <a16:creationId xmlns:a16="http://schemas.microsoft.com/office/drawing/2014/main" id="{22FE79F7-1933-6F47-BCEC-BA05A16433A0}"/>
              </a:ext>
            </a:extLst>
          </p:cNvPr>
          <p:cNvSpPr/>
          <p:nvPr/>
        </p:nvSpPr>
        <p:spPr>
          <a:xfrm>
            <a:off x="4922583" y="7956491"/>
            <a:ext cx="2730243" cy="291298"/>
          </a:xfrm>
          <a:prstGeom prst="rect">
            <a:avLst/>
          </a:prstGeom>
        </p:spPr>
        <p:txBody>
          <a:bodyPr wrap="square">
            <a:spAutoFit/>
          </a:bodyPr>
          <a:lstStyle/>
          <a:p>
            <a:pPr>
              <a:lnSpc>
                <a:spcPct val="120000"/>
              </a:lnSpc>
              <a:spcAft>
                <a:spcPts val="600"/>
              </a:spcAft>
              <a:buClr>
                <a:srgbClr val="0070C0"/>
              </a:buClr>
            </a:pPr>
            <a:r>
              <a:rPr lang="en-US" sz="1200" dirty="0" err="1">
                <a:latin typeface="Lato" panose="020F0502020204030203" pitchFamily="34" charset="77"/>
              </a:rPr>
              <a:t>VeriFLY</a:t>
            </a:r>
            <a:r>
              <a:rPr lang="en-US" sz="1200" dirty="0">
                <a:latin typeface="Lato" panose="020F0502020204030203" pitchFamily="34" charset="77"/>
              </a:rPr>
              <a:t> vaccine passport integration</a:t>
            </a:r>
          </a:p>
        </p:txBody>
      </p:sp>
      <p:sp>
        <p:nvSpPr>
          <p:cNvPr id="44" name="Oval 43">
            <a:extLst>
              <a:ext uri="{FF2B5EF4-FFF2-40B4-BE49-F238E27FC236}">
                <a16:creationId xmlns:a16="http://schemas.microsoft.com/office/drawing/2014/main" id="{52FAB4E0-8893-9E4A-AA6A-56261E806783}"/>
              </a:ext>
            </a:extLst>
          </p:cNvPr>
          <p:cNvSpPr/>
          <p:nvPr/>
        </p:nvSpPr>
        <p:spPr>
          <a:xfrm>
            <a:off x="4188740" y="8556932"/>
            <a:ext cx="645670" cy="6456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28" name="Picture 8">
            <a:extLst>
              <a:ext uri="{FF2B5EF4-FFF2-40B4-BE49-F238E27FC236}">
                <a16:creationId xmlns:a16="http://schemas.microsoft.com/office/drawing/2014/main" id="{BCD9EC34-E290-BF47-8DB8-1EAA126CBB7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90380" y="8803354"/>
            <a:ext cx="442391" cy="152826"/>
          </a:xfrm>
          <a:prstGeom prst="rect">
            <a:avLst/>
          </a:prstGeom>
          <a:noFill/>
          <a:extLst>
            <a:ext uri="{909E8E84-426E-40DD-AFC4-6F175D3DCCD1}">
              <a14:hiddenFill xmlns:a14="http://schemas.microsoft.com/office/drawing/2010/main">
                <a:solidFill>
                  <a:srgbClr val="FFFFFF"/>
                </a:solidFill>
              </a14:hiddenFill>
            </a:ext>
          </a:extLst>
        </p:spPr>
      </p:pic>
      <p:sp>
        <p:nvSpPr>
          <p:cNvPr id="45" name="Oval 44">
            <a:extLst>
              <a:ext uri="{FF2B5EF4-FFF2-40B4-BE49-F238E27FC236}">
                <a16:creationId xmlns:a16="http://schemas.microsoft.com/office/drawing/2014/main" id="{89179C83-3B99-9A40-A81E-7706890C0150}"/>
              </a:ext>
            </a:extLst>
          </p:cNvPr>
          <p:cNvSpPr/>
          <p:nvPr/>
        </p:nvSpPr>
        <p:spPr>
          <a:xfrm>
            <a:off x="4188740" y="7753793"/>
            <a:ext cx="645670" cy="6456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1026" name="Picture 2" descr="verifly-rgb-logo - Women And Drones">
            <a:extLst>
              <a:ext uri="{FF2B5EF4-FFF2-40B4-BE49-F238E27FC236}">
                <a16:creationId xmlns:a16="http://schemas.microsoft.com/office/drawing/2014/main" id="{D95EFA11-EB04-AB44-9CE1-42A0B1B166EF}"/>
              </a:ext>
            </a:extLst>
          </p:cNvPr>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4218980" y="7903074"/>
            <a:ext cx="580924" cy="387282"/>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AC60150B-BB40-EA45-8210-333292252CB5}"/>
              </a:ext>
            </a:extLst>
          </p:cNvPr>
          <p:cNvSpPr/>
          <p:nvPr/>
        </p:nvSpPr>
        <p:spPr>
          <a:xfrm>
            <a:off x="4920700" y="7137096"/>
            <a:ext cx="2413865" cy="291298"/>
          </a:xfrm>
          <a:prstGeom prst="rect">
            <a:avLst/>
          </a:prstGeom>
        </p:spPr>
        <p:txBody>
          <a:bodyPr wrap="square">
            <a:spAutoFit/>
          </a:bodyPr>
          <a:lstStyle/>
          <a:p>
            <a:pPr>
              <a:lnSpc>
                <a:spcPct val="120000"/>
              </a:lnSpc>
              <a:spcAft>
                <a:spcPts val="600"/>
              </a:spcAft>
              <a:buClr>
                <a:srgbClr val="0070C0"/>
              </a:buClr>
            </a:pPr>
            <a:r>
              <a:rPr lang="en-US" sz="1200" dirty="0">
                <a:latin typeface="Lato" panose="020F0502020204030203" pitchFamily="34" charset="77"/>
              </a:rPr>
              <a:t>Purchase airport lounge passes</a:t>
            </a:r>
          </a:p>
        </p:txBody>
      </p:sp>
      <p:sp>
        <p:nvSpPr>
          <p:cNvPr id="50" name="Oval 49">
            <a:extLst>
              <a:ext uri="{FF2B5EF4-FFF2-40B4-BE49-F238E27FC236}">
                <a16:creationId xmlns:a16="http://schemas.microsoft.com/office/drawing/2014/main" id="{F72E1340-AC6E-3143-8795-F50C1404D408}"/>
              </a:ext>
            </a:extLst>
          </p:cNvPr>
          <p:cNvSpPr/>
          <p:nvPr/>
        </p:nvSpPr>
        <p:spPr>
          <a:xfrm>
            <a:off x="4188740" y="6966694"/>
            <a:ext cx="645670" cy="6456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51" name="Picture 10" descr="LoungeBuddy, buy your lounge access and find information about lounges  worldwide - UPDATE | Premium-Flights.com">
            <a:extLst>
              <a:ext uri="{FF2B5EF4-FFF2-40B4-BE49-F238E27FC236}">
                <a16:creationId xmlns:a16="http://schemas.microsoft.com/office/drawing/2014/main" id="{DBD7D9B3-2843-9C47-A2D6-48B60C96AC1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39560" y="7242795"/>
            <a:ext cx="544030" cy="13735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C6A845A-D8CB-EE17-0862-D8D8416B6543}"/>
              </a:ext>
            </a:extLst>
          </p:cNvPr>
          <p:cNvGrpSpPr/>
          <p:nvPr/>
        </p:nvGrpSpPr>
        <p:grpSpPr>
          <a:xfrm>
            <a:off x="4071488" y="1476915"/>
            <a:ext cx="3700911" cy="5293004"/>
            <a:chOff x="4071489" y="1476915"/>
            <a:chExt cx="3379530" cy="4833368"/>
          </a:xfrm>
        </p:grpSpPr>
        <p:pic>
          <p:nvPicPr>
            <p:cNvPr id="9" name="Picture 8" descr="A window of an airplane&#10;&#10;Description automatically generated">
              <a:extLst>
                <a:ext uri="{FF2B5EF4-FFF2-40B4-BE49-F238E27FC236}">
                  <a16:creationId xmlns:a16="http://schemas.microsoft.com/office/drawing/2014/main" id="{8F69B764-99E7-D9CA-276E-F9AB78DF35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1489" y="1476915"/>
              <a:ext cx="2120900" cy="4178300"/>
            </a:xfrm>
            <a:prstGeom prst="rect">
              <a:avLst/>
            </a:prstGeom>
          </p:spPr>
        </p:pic>
        <p:pic>
          <p:nvPicPr>
            <p:cNvPr id="7" name="Picture 6" descr="A screen shot of a login page&#10;&#10;Description automatically generated">
              <a:extLst>
                <a:ext uri="{FF2B5EF4-FFF2-40B4-BE49-F238E27FC236}">
                  <a16:creationId xmlns:a16="http://schemas.microsoft.com/office/drawing/2014/main" id="{58FF6AED-5475-C02F-1DA3-65851483EE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4303" y="1731895"/>
              <a:ext cx="2120900" cy="4178300"/>
            </a:xfrm>
            <a:prstGeom prst="rect">
              <a:avLst/>
            </a:prstGeom>
          </p:spPr>
        </p:pic>
        <p:pic>
          <p:nvPicPr>
            <p:cNvPr id="5" name="Picture 4" descr="A screenshot of a sign up form&#10;&#10;Description automatically generated">
              <a:extLst>
                <a:ext uri="{FF2B5EF4-FFF2-40B4-BE49-F238E27FC236}">
                  <a16:creationId xmlns:a16="http://schemas.microsoft.com/office/drawing/2014/main" id="{9B619DF9-B325-8A07-2056-04102B95EA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0119" y="2131983"/>
              <a:ext cx="2120900" cy="4178300"/>
            </a:xfrm>
            <a:prstGeom prst="rect">
              <a:avLst/>
            </a:prstGeom>
          </p:spPr>
        </p:pic>
      </p:grpSp>
      <p:sp>
        <p:nvSpPr>
          <p:cNvPr id="2" name="Rectangle 1">
            <a:extLst>
              <a:ext uri="{FF2B5EF4-FFF2-40B4-BE49-F238E27FC236}">
                <a16:creationId xmlns:a16="http://schemas.microsoft.com/office/drawing/2014/main" id="{10A66859-D610-631D-0CA8-2B8C782B65D8}"/>
              </a:ext>
            </a:extLst>
          </p:cNvPr>
          <p:cNvSpPr/>
          <p:nvPr/>
        </p:nvSpPr>
        <p:spPr>
          <a:xfrm>
            <a:off x="1293356" y="8596589"/>
            <a:ext cx="1989769" cy="512897"/>
          </a:xfrm>
          <a:prstGeom prst="rect">
            <a:avLst/>
          </a:prstGeom>
        </p:spPr>
        <p:txBody>
          <a:bodyPr wrap="square">
            <a:spAutoFit/>
          </a:bodyPr>
          <a:lstStyle/>
          <a:p>
            <a:pPr>
              <a:lnSpc>
                <a:spcPct val="120000"/>
              </a:lnSpc>
              <a:spcAft>
                <a:spcPts val="600"/>
              </a:spcAft>
              <a:buClr>
                <a:srgbClr val="0070C0"/>
              </a:buClr>
            </a:pPr>
            <a:r>
              <a:rPr lang="en-US" sz="1200" dirty="0">
                <a:latin typeface="Lato" panose="020F0502020204030203" pitchFamily="34" charset="77"/>
              </a:rPr>
              <a:t>Book travel online with Deem</a:t>
            </a:r>
          </a:p>
        </p:txBody>
      </p:sp>
      <p:pic>
        <p:nvPicPr>
          <p:cNvPr id="6" name="Picture 2" descr="Deem on the App Store">
            <a:extLst>
              <a:ext uri="{FF2B5EF4-FFF2-40B4-BE49-F238E27FC236}">
                <a16:creationId xmlns:a16="http://schemas.microsoft.com/office/drawing/2014/main" id="{903C4E6D-0A67-771B-35E0-7BA6C3D5841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0363" t="12914" r="29704" b="11527"/>
          <a:stretch/>
        </p:blipFill>
        <p:spPr bwMode="auto">
          <a:xfrm>
            <a:off x="317084" y="8484249"/>
            <a:ext cx="771934" cy="76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333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cell phone on top of a book&#10;&#10;Description automatically generated">
            <a:extLst>
              <a:ext uri="{FF2B5EF4-FFF2-40B4-BE49-F238E27FC236}">
                <a16:creationId xmlns:a16="http://schemas.microsoft.com/office/drawing/2014/main" id="{D4122911-B654-34C5-9570-14898F84AC35}"/>
              </a:ext>
            </a:extLst>
          </p:cNvPr>
          <p:cNvPicPr>
            <a:picLocks noChangeAspect="1"/>
          </p:cNvPicPr>
          <p:nvPr/>
        </p:nvPicPr>
        <p:blipFill rotWithShape="1">
          <a:blip r:embed="rId2">
            <a:extLst>
              <a:ext uri="{28A0092B-C50C-407E-A947-70E740481C1C}">
                <a14:useLocalDpi xmlns:a14="http://schemas.microsoft.com/office/drawing/2010/main" val="0"/>
              </a:ext>
            </a:extLst>
          </a:blip>
          <a:srcRect l="21164" t="6032" b="56529"/>
          <a:stretch/>
        </p:blipFill>
        <p:spPr>
          <a:xfrm>
            <a:off x="0" y="1818504"/>
            <a:ext cx="7772400" cy="2460716"/>
          </a:xfrm>
          <a:prstGeom prst="rect">
            <a:avLst/>
          </a:prstGeom>
        </p:spPr>
      </p:pic>
      <p:sp>
        <p:nvSpPr>
          <p:cNvPr id="27" name="Rectangle 26">
            <a:extLst>
              <a:ext uri="{FF2B5EF4-FFF2-40B4-BE49-F238E27FC236}">
                <a16:creationId xmlns:a16="http://schemas.microsoft.com/office/drawing/2014/main" id="{D6CF397F-CBE8-BBD3-0FC4-08302E27D618}"/>
              </a:ext>
            </a:extLst>
          </p:cNvPr>
          <p:cNvSpPr/>
          <p:nvPr/>
        </p:nvSpPr>
        <p:spPr>
          <a:xfrm>
            <a:off x="-121358" y="4279220"/>
            <a:ext cx="8015111" cy="216362"/>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0D2F27-4902-EEFD-3478-AC06614C818B}"/>
              </a:ext>
            </a:extLst>
          </p:cNvPr>
          <p:cNvSpPr/>
          <p:nvPr/>
        </p:nvSpPr>
        <p:spPr>
          <a:xfrm>
            <a:off x="4531994" y="2254174"/>
            <a:ext cx="3014838" cy="7594418"/>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3E0FFD-776F-FC4D-9FEA-FE3F667A24AC}"/>
              </a:ext>
            </a:extLst>
          </p:cNvPr>
          <p:cNvSpPr>
            <a:spLocks noGrp="1"/>
          </p:cNvSpPr>
          <p:nvPr>
            <p:ph type="title"/>
          </p:nvPr>
        </p:nvSpPr>
        <p:spPr/>
        <p:txBody>
          <a:bodyPr/>
          <a:lstStyle/>
          <a:p>
            <a:r>
              <a:rPr lang="en-US" dirty="0" err="1">
                <a:latin typeface="Lato" panose="020F0502020204030203" pitchFamily="34" charset="0"/>
                <a:ea typeface="Lato" panose="020F0502020204030203" pitchFamily="34" charset="0"/>
                <a:cs typeface="Lato" panose="020F0502020204030203" pitchFamily="34" charset="0"/>
              </a:rPr>
              <a:t>GuideMe</a:t>
            </a:r>
            <a:r>
              <a:rPr lang="en-US" dirty="0">
                <a:latin typeface="Lato" panose="020F0502020204030203" pitchFamily="34" charset="0"/>
                <a:ea typeface="Lato" panose="020F0502020204030203" pitchFamily="34" charset="0"/>
                <a:cs typeface="Lato" panose="020F0502020204030203" pitchFamily="34" charset="0"/>
              </a:rPr>
              <a:t>: Travel Risk Information</a:t>
            </a:r>
          </a:p>
        </p:txBody>
      </p:sp>
      <p:sp>
        <p:nvSpPr>
          <p:cNvPr id="3" name="Content Placeholder 2">
            <a:extLst>
              <a:ext uri="{FF2B5EF4-FFF2-40B4-BE49-F238E27FC236}">
                <a16:creationId xmlns:a16="http://schemas.microsoft.com/office/drawing/2014/main" id="{2ADF353A-0617-264F-A936-EE225E54C167}"/>
              </a:ext>
            </a:extLst>
          </p:cNvPr>
          <p:cNvSpPr>
            <a:spLocks noGrp="1"/>
          </p:cNvSpPr>
          <p:nvPr>
            <p:ph sz="quarter" idx="11"/>
          </p:nvPr>
        </p:nvSpPr>
        <p:spPr>
          <a:xfrm>
            <a:off x="236140" y="1103905"/>
            <a:ext cx="7300119" cy="1221984"/>
          </a:xfrm>
        </p:spPr>
        <p:txBody>
          <a:bodyPr vert="horz" lIns="91440" tIns="45720" rIns="91440" bIns="45720" rtlCol="0" anchor="t">
            <a:noAutofit/>
          </a:bodyPr>
          <a:lstStyle/>
          <a:p>
            <a:pPr lvl="1"/>
            <a:r>
              <a:rPr lang="en-US" sz="1400" dirty="0">
                <a:latin typeface="Lato"/>
                <a:ea typeface="Lato"/>
                <a:cs typeface="Lato"/>
              </a:rPr>
              <a:t>FROSCH's </a:t>
            </a:r>
            <a:r>
              <a:rPr lang="en-US" sz="1400" dirty="0" err="1">
                <a:latin typeface="Lato"/>
                <a:ea typeface="Lato"/>
                <a:cs typeface="Lato"/>
              </a:rPr>
              <a:t>GuideMe</a:t>
            </a:r>
            <a:r>
              <a:rPr lang="en-US" sz="1400" dirty="0">
                <a:latin typeface="Lato"/>
                <a:ea typeface="Lato"/>
                <a:cs typeface="Lato"/>
              </a:rPr>
              <a:t> is designed to support business travelers with two essential tools: a comprehensive travel planning and a robust travel safety brief. </a:t>
            </a:r>
          </a:p>
        </p:txBody>
      </p:sp>
      <p:sp>
        <p:nvSpPr>
          <p:cNvPr id="20" name="Content Placeholder 2">
            <a:extLst>
              <a:ext uri="{FF2B5EF4-FFF2-40B4-BE49-F238E27FC236}">
                <a16:creationId xmlns:a16="http://schemas.microsoft.com/office/drawing/2014/main" id="{7D9BAD07-5981-E8DD-1BD2-5BB99E0E7029}"/>
              </a:ext>
            </a:extLst>
          </p:cNvPr>
          <p:cNvSpPr txBox="1">
            <a:spLocks/>
          </p:cNvSpPr>
          <p:nvPr/>
        </p:nvSpPr>
        <p:spPr>
          <a:xfrm>
            <a:off x="225568" y="4777640"/>
            <a:ext cx="4220926" cy="4981568"/>
          </a:xfrm>
          <a:prstGeom prst="rect">
            <a:avLst/>
          </a:prstGeom>
        </p:spPr>
        <p:txBody>
          <a:bodyPr vert="horz" lIns="91440" tIns="45720" rIns="91440" bIns="45720" rtlCol="0" anchor="t">
            <a:normAutofit fontScale="92500"/>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3"/>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1"/>
            <a:r>
              <a:rPr lang="en-US" sz="1600" dirty="0" err="1">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GuideMe</a:t>
            </a:r>
            <a:r>
              <a:rPr lang="en-US" sz="16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Travel Safety Briefs</a:t>
            </a:r>
          </a:p>
          <a:p>
            <a:pPr lvl="1"/>
            <a:r>
              <a:rPr lang="en-US" sz="1200" dirty="0">
                <a:latin typeface="Lato"/>
                <a:ea typeface="Lato"/>
                <a:cs typeface="Lato"/>
              </a:rPr>
              <a:t>Stay informed and protected with applicable travel advisories and alerts throughout your journey.</a:t>
            </a:r>
          </a:p>
          <a:p>
            <a:r>
              <a:rPr lang="en-US" sz="1300" dirty="0">
                <a:latin typeface="Lato" panose="020F0502020204030203" pitchFamily="34" charset="0"/>
                <a:ea typeface="Lato" panose="020F0502020204030203" pitchFamily="34" charset="0"/>
                <a:cs typeface="Lato" panose="020F0502020204030203" pitchFamily="34" charset="0"/>
              </a:rPr>
              <a:t>For each of your itineraries, you’ll receive a unique travel safety brief. Details within the brief are updated 24/7 and automatically refresh each time the brief is accessed. </a:t>
            </a:r>
          </a:p>
          <a:p>
            <a:r>
              <a:rPr lang="en-US" sz="1300" dirty="0">
                <a:latin typeface="Lato" panose="020F0502020204030203" pitchFamily="34" charset="0"/>
                <a:ea typeface="Lato" panose="020F0502020204030203" pitchFamily="34" charset="0"/>
                <a:cs typeface="Lato" panose="020F0502020204030203" pitchFamily="34" charset="0"/>
              </a:rPr>
              <a:t>Each communication includes risk details across ten </a:t>
            </a:r>
            <a:r>
              <a:rPr lang="en-US" sz="1300" dirty="0" err="1">
                <a:latin typeface="Lato" panose="020F0502020204030203" pitchFamily="34" charset="0"/>
                <a:ea typeface="Lato" panose="020F0502020204030203" pitchFamily="34" charset="0"/>
                <a:cs typeface="Lato" panose="020F0502020204030203" pitchFamily="34" charset="0"/>
              </a:rPr>
              <a:t>categoriesr</a:t>
            </a:r>
            <a:r>
              <a:rPr lang="en-US" sz="1300" dirty="0">
                <a:latin typeface="Lato" panose="020F0502020204030203" pitchFamily="34" charset="0"/>
                <a:ea typeface="Lato" panose="020F0502020204030203" pitchFamily="34" charset="0"/>
                <a:cs typeface="Lato" panose="020F0502020204030203" pitchFamily="34" charset="0"/>
              </a:rPr>
              <a:t> for each country on your itinerary, travel dates, the record locator number, and contact details for your FROSCH travel team. </a:t>
            </a:r>
          </a:p>
          <a:p>
            <a:pPr marL="228600" lvl="3" indent="-228600"/>
            <a:r>
              <a:rPr lang="en-US" sz="1300" dirty="0">
                <a:latin typeface="Lato" panose="020F0502020204030203" pitchFamily="34" charset="0"/>
                <a:ea typeface="Lato" panose="020F0502020204030203" pitchFamily="34" charset="0"/>
                <a:cs typeface="Lato" panose="020F0502020204030203" pitchFamily="34" charset="0"/>
              </a:rPr>
              <a:t>Itinerary: Access with a link at the top of each itinerary, titled “Your </a:t>
            </a:r>
            <a:r>
              <a:rPr lang="en-US" sz="1300" dirty="0" err="1">
                <a:latin typeface="Lato" panose="020F0502020204030203" pitchFamily="34" charset="0"/>
                <a:ea typeface="Lato" panose="020F0502020204030203" pitchFamily="34" charset="0"/>
                <a:cs typeface="Lato" panose="020F0502020204030203" pitchFamily="34" charset="0"/>
              </a:rPr>
              <a:t>GuideMe</a:t>
            </a:r>
            <a:r>
              <a:rPr lang="en-US" sz="1300" dirty="0">
                <a:latin typeface="Lato" panose="020F0502020204030203" pitchFamily="34" charset="0"/>
                <a:ea typeface="Lato" panose="020F0502020204030203" pitchFamily="34" charset="0"/>
                <a:cs typeface="Lato" panose="020F0502020204030203" pitchFamily="34" charset="0"/>
              </a:rPr>
              <a:t> Travel Safety Brief” or from the Travel Portal Itineraries &amp; Invoices tab</a:t>
            </a:r>
          </a:p>
          <a:p>
            <a:pPr marL="228600" lvl="3" indent="-228600"/>
            <a:r>
              <a:rPr lang="en-US" sz="1300" dirty="0">
                <a:latin typeface="Lato" panose="020F0502020204030203" pitchFamily="34" charset="0"/>
                <a:ea typeface="Lato" panose="020F0502020204030203" pitchFamily="34" charset="0"/>
                <a:cs typeface="Lato" panose="020F0502020204030203" pitchFamily="34" charset="0"/>
              </a:rPr>
              <a:t>Email &amp; SMS: 48 hours prior to the trip, travelers will receive a link to their travel safety brief link in an email and/or in a SMS message</a:t>
            </a:r>
          </a:p>
          <a:p>
            <a:pPr marL="228600" lvl="3" indent="-228600"/>
            <a:r>
              <a:rPr lang="en-US" sz="1300" dirty="0" err="1">
                <a:latin typeface="Lato" panose="020F0502020204030203" pitchFamily="34" charset="0"/>
                <a:ea typeface="Lato" panose="020F0502020204030203" pitchFamily="34" charset="0"/>
                <a:cs typeface="Lato" panose="020F0502020204030203" pitchFamily="34" charset="0"/>
              </a:rPr>
              <a:t>Obex</a:t>
            </a:r>
            <a:r>
              <a:rPr lang="en-US" sz="1300" dirty="0">
                <a:latin typeface="Lato" panose="020F0502020204030203" pitchFamily="34" charset="0"/>
                <a:ea typeface="Lato" panose="020F0502020204030203" pitchFamily="34" charset="0"/>
                <a:cs typeface="Lato" panose="020F0502020204030203" pitchFamily="34" charset="0"/>
              </a:rPr>
              <a:t> App: Within each trip in </a:t>
            </a:r>
            <a:r>
              <a:rPr lang="en-US" sz="1300" dirty="0" err="1">
                <a:latin typeface="Lato" panose="020F0502020204030203" pitchFamily="34" charset="0"/>
                <a:ea typeface="Lato" panose="020F0502020204030203" pitchFamily="34" charset="0"/>
                <a:cs typeface="Lato" panose="020F0502020204030203" pitchFamily="34" charset="0"/>
              </a:rPr>
              <a:t>Obex</a:t>
            </a:r>
            <a:r>
              <a:rPr lang="en-US" sz="1300" dirty="0">
                <a:latin typeface="Lato" panose="020F0502020204030203" pitchFamily="34" charset="0"/>
                <a:ea typeface="Lato" panose="020F0502020204030203" pitchFamily="34" charset="0"/>
                <a:cs typeface="Lato" panose="020F0502020204030203" pitchFamily="34" charset="0"/>
              </a:rPr>
              <a:t>, travelers can access their travel safety brief directly within the app</a:t>
            </a:r>
          </a:p>
        </p:txBody>
      </p:sp>
      <p:sp>
        <p:nvSpPr>
          <p:cNvPr id="28" name="Content Placeholder 2">
            <a:extLst>
              <a:ext uri="{FF2B5EF4-FFF2-40B4-BE49-F238E27FC236}">
                <a16:creationId xmlns:a16="http://schemas.microsoft.com/office/drawing/2014/main" id="{8281EC32-2D63-C8B5-DC02-4F5118A3EEF7}"/>
              </a:ext>
            </a:extLst>
          </p:cNvPr>
          <p:cNvSpPr txBox="1">
            <a:spLocks/>
          </p:cNvSpPr>
          <p:nvPr/>
        </p:nvSpPr>
        <p:spPr>
          <a:xfrm>
            <a:off x="4769224" y="4777640"/>
            <a:ext cx="2767035" cy="5280760"/>
          </a:xfrm>
          <a:prstGeom prst="rect">
            <a:avLst/>
          </a:prstGeom>
        </p:spPr>
        <p:txBody>
          <a:bodyPr vert="horz" lIns="91440" tIns="45720" rIns="91440" bIns="45720" rtlCol="0" anchor="t">
            <a:norm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3"/>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1"/>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Travel Planning Tool</a:t>
            </a:r>
          </a:p>
          <a:p>
            <a:pPr lvl="1"/>
            <a:r>
              <a:rPr lang="en-US" sz="1200" dirty="0">
                <a:solidFill>
                  <a:schemeClr val="bg1"/>
                </a:solidFill>
                <a:latin typeface="Lato"/>
                <a:ea typeface="Lato"/>
                <a:cs typeface="Lato"/>
              </a:rPr>
              <a:t>Prepare for international trips with detailed guidance on visa requirements and necessary documentation. </a:t>
            </a:r>
            <a:endParaRPr lang="en-US" sz="1200" dirty="0">
              <a:solidFill>
                <a:schemeClr val="bg1"/>
              </a:solidFill>
              <a:ea typeface="Lato"/>
              <a:cs typeface="Lato"/>
            </a:endParaRPr>
          </a:p>
          <a:p>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Streamline the travel preparation process with this travel research tool available in the Travel Portal. From the Online Booking tab in the main Portal navigation, plug in your travel destinations and dates to find:</a:t>
            </a:r>
          </a:p>
          <a:p>
            <a:pPr marL="228600" lvl="3" indent="-228600"/>
            <a:r>
              <a:rPr lang="en-US" dirty="0">
                <a:solidFill>
                  <a:schemeClr val="bg1"/>
                </a:solidFill>
                <a:latin typeface="Lato" panose="020F0502020204030203" pitchFamily="34" charset="0"/>
                <a:ea typeface="Lato" panose="020F0502020204030203" pitchFamily="34" charset="0"/>
                <a:cs typeface="Lato" panose="020F0502020204030203" pitchFamily="34" charset="0"/>
              </a:rPr>
              <a:t>Visa requirements</a:t>
            </a:r>
          </a:p>
          <a:p>
            <a:pPr marL="228600" lvl="3" indent="-228600"/>
            <a:r>
              <a:rPr lang="en-US" dirty="0">
                <a:solidFill>
                  <a:schemeClr val="bg1"/>
                </a:solidFill>
                <a:latin typeface="Lato" panose="020F0502020204030203" pitchFamily="34" charset="0"/>
                <a:ea typeface="Lato" panose="020F0502020204030203" pitchFamily="34" charset="0"/>
                <a:cs typeface="Lato" panose="020F0502020204030203" pitchFamily="34" charset="0"/>
              </a:rPr>
              <a:t>Health information </a:t>
            </a:r>
          </a:p>
          <a:p>
            <a:pPr marL="228600" lvl="3" indent="-228600"/>
            <a:r>
              <a:rPr lang="en-US" dirty="0">
                <a:solidFill>
                  <a:schemeClr val="bg1"/>
                </a:solidFill>
                <a:latin typeface="Lato" panose="020F0502020204030203" pitchFamily="34" charset="0"/>
                <a:ea typeface="Lato" panose="020F0502020204030203" pitchFamily="34" charset="0"/>
                <a:cs typeface="Lato" panose="020F0502020204030203" pitchFamily="34" charset="0"/>
              </a:rPr>
              <a:t>Possible travel disruptions</a:t>
            </a:r>
          </a:p>
          <a:p>
            <a:pPr marL="228600" lvl="3" indent="-228600"/>
            <a:r>
              <a:rPr lang="en-US" dirty="0">
                <a:solidFill>
                  <a:schemeClr val="bg1"/>
                </a:solidFill>
                <a:latin typeface="Lato" panose="020F0502020204030203" pitchFamily="34" charset="0"/>
                <a:ea typeface="Lato" panose="020F0502020204030203" pitchFamily="34" charset="0"/>
                <a:cs typeface="Lato" panose="020F0502020204030203" pitchFamily="34" charset="0"/>
              </a:rPr>
              <a:t>Vaccinations requirements</a:t>
            </a:r>
          </a:p>
          <a:p>
            <a:pPr marL="228600" lvl="3" indent="-228600"/>
            <a:r>
              <a:rPr lang="en-US" dirty="0">
                <a:solidFill>
                  <a:schemeClr val="bg1"/>
                </a:solidFill>
                <a:latin typeface="Lato" panose="020F0502020204030203" pitchFamily="34" charset="0"/>
                <a:ea typeface="Lato" panose="020F0502020204030203" pitchFamily="34" charset="0"/>
                <a:cs typeface="Lato" panose="020F0502020204030203" pitchFamily="34" charset="0"/>
              </a:rPr>
              <a:t>Safety information</a:t>
            </a:r>
          </a:p>
          <a:p>
            <a:pPr marL="228600" lvl="3" indent="-228600"/>
            <a:r>
              <a:rPr lang="en-US" dirty="0">
                <a:solidFill>
                  <a:schemeClr val="bg1"/>
                </a:solidFill>
                <a:latin typeface="Lato" panose="020F0502020204030203" pitchFamily="34" charset="0"/>
                <a:ea typeface="Lato" panose="020F0502020204030203" pitchFamily="34" charset="0"/>
                <a:cs typeface="Lato" panose="020F0502020204030203" pitchFamily="34" charset="0"/>
              </a:rPr>
              <a:t>Document requirements</a:t>
            </a:r>
          </a:p>
        </p:txBody>
      </p:sp>
      <p:pic>
        <p:nvPicPr>
          <p:cNvPr id="35" name="Picture 34" descr="A computer screen with a map on it&#10;&#10;Description automatically generated">
            <a:extLst>
              <a:ext uri="{FF2B5EF4-FFF2-40B4-BE49-F238E27FC236}">
                <a16:creationId xmlns:a16="http://schemas.microsoft.com/office/drawing/2014/main" id="{24F56FC8-6477-740F-901C-79C755AE6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824" y="2115574"/>
            <a:ext cx="4286949" cy="2854393"/>
          </a:xfrm>
          <a:prstGeom prst="rect">
            <a:avLst/>
          </a:prstGeom>
        </p:spPr>
      </p:pic>
    </p:spTree>
    <p:extLst>
      <p:ext uri="{BB962C8B-B14F-4D97-AF65-F5344CB8AC3E}">
        <p14:creationId xmlns:p14="http://schemas.microsoft.com/office/powerpoint/2010/main" val="242530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3675F637-355C-2A44-A7B6-677AEEA2786E}"/>
              </a:ext>
            </a:extLst>
          </p:cNvPr>
          <p:cNvSpPr txBox="1">
            <a:spLocks/>
          </p:cNvSpPr>
          <p:nvPr/>
        </p:nvSpPr>
        <p:spPr>
          <a:xfrm>
            <a:off x="0" y="4526053"/>
            <a:ext cx="7194604" cy="1149439"/>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Make sure you are connected to the Internet and open your browser. Google Chrome works best.</a:t>
            </a:r>
          </a:p>
          <a:p>
            <a:pPr lvl="3"/>
            <a:r>
              <a:rPr lang="en-US" dirty="0"/>
              <a:t>Click </a:t>
            </a:r>
            <a:r>
              <a:rPr lang="en-US" b="1" dirty="0">
                <a:hlinkClick r:id="rId3"/>
              </a:rPr>
              <a:t>HERE</a:t>
            </a:r>
            <a:r>
              <a:rPr lang="en-US" dirty="0"/>
              <a:t> or enter the following URL into your browser: </a:t>
            </a:r>
            <a:r>
              <a:rPr lang="en-US" b="1" dirty="0">
                <a:hlinkClick r:id="rId3"/>
              </a:rPr>
              <a:t>https://client.frosch.com</a:t>
            </a:r>
            <a:r>
              <a:rPr lang="en-US" dirty="0"/>
              <a:t>.</a:t>
            </a:r>
          </a:p>
          <a:p>
            <a:pPr lvl="4"/>
            <a:r>
              <a:rPr lang="en-US" dirty="0"/>
              <a:t>Feel free to bookmark this link for easy access later. </a:t>
            </a:r>
          </a:p>
          <a:p>
            <a:pPr lvl="1">
              <a:spcAft>
                <a:spcPts val="1200"/>
              </a:spcAft>
            </a:pPr>
            <a:endParaRPr lang="en-US" dirty="0"/>
          </a:p>
        </p:txBody>
      </p:sp>
      <p:sp>
        <p:nvSpPr>
          <p:cNvPr id="16" name="Content Placeholder 5">
            <a:extLst>
              <a:ext uri="{FF2B5EF4-FFF2-40B4-BE49-F238E27FC236}">
                <a16:creationId xmlns:a16="http://schemas.microsoft.com/office/drawing/2014/main" id="{9E4811F1-9E23-0449-BEA8-142C1C64245B}"/>
              </a:ext>
            </a:extLst>
          </p:cNvPr>
          <p:cNvSpPr txBox="1">
            <a:spLocks/>
          </p:cNvSpPr>
          <p:nvPr/>
        </p:nvSpPr>
        <p:spPr>
          <a:xfrm>
            <a:off x="0" y="5781539"/>
            <a:ext cx="3824514" cy="1690415"/>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Login by following these steps:</a:t>
            </a:r>
          </a:p>
          <a:p>
            <a:pPr marL="1143000" lvl="4">
              <a:buFont typeface="Arial" panose="020B0604020202020204" pitchFamily="34" charset="0"/>
              <a:buChar char="•"/>
            </a:pPr>
            <a:r>
              <a:rPr lang="en-US" dirty="0"/>
              <a:t>Username – Enter your Florida Institute of Technology Inc provided email address. Click Continue.</a:t>
            </a:r>
          </a:p>
          <a:p>
            <a:pPr marL="1143000" lvl="4">
              <a:buFont typeface="Arial" panose="020B0604020202020204" pitchFamily="34" charset="0"/>
              <a:buChar char="•"/>
            </a:pPr>
            <a:r>
              <a:rPr lang="en-US" dirty="0"/>
              <a:t>Password- You will need to use the “Forgot Password” feature, to create a new password to access your account. </a:t>
            </a:r>
          </a:p>
          <a:p>
            <a:pPr lvl="4"/>
            <a:r>
              <a:rPr lang="en-US" dirty="0"/>
              <a:t>Make note of your new password; you will need it to access the Travel Portal in the future. </a:t>
            </a:r>
          </a:p>
          <a:p>
            <a:pPr lvl="3"/>
            <a:r>
              <a:rPr lang="en-US" dirty="0"/>
              <a:t>After creating your password, you will be taken to the Florida Institute of Technology Inc Travel Portal. </a:t>
            </a:r>
          </a:p>
        </p:txBody>
      </p:sp>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How to Register for the Travel Portal</a:t>
            </a:r>
          </a:p>
        </p:txBody>
      </p:sp>
      <p:sp>
        <p:nvSpPr>
          <p:cNvPr id="10" name="Oval 9">
            <a:extLst>
              <a:ext uri="{FF2B5EF4-FFF2-40B4-BE49-F238E27FC236}">
                <a16:creationId xmlns:a16="http://schemas.microsoft.com/office/drawing/2014/main" id="{CF242DA0-6FEE-8545-B8D6-18012543ED4D}"/>
              </a:ext>
            </a:extLst>
          </p:cNvPr>
          <p:cNvSpPr/>
          <p:nvPr/>
        </p:nvSpPr>
        <p:spPr>
          <a:xfrm>
            <a:off x="334433" y="4529446"/>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1" name="Rectangle 10">
            <a:extLst>
              <a:ext uri="{FF2B5EF4-FFF2-40B4-BE49-F238E27FC236}">
                <a16:creationId xmlns:a16="http://schemas.microsoft.com/office/drawing/2014/main" id="{C8086C15-E801-BE4B-8B8B-B91C9C55C8A8}"/>
              </a:ext>
            </a:extLst>
          </p:cNvPr>
          <p:cNvSpPr/>
          <p:nvPr/>
        </p:nvSpPr>
        <p:spPr>
          <a:xfrm>
            <a:off x="363745" y="4526053"/>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1</a:t>
            </a:r>
            <a:endParaRPr lang="en-US" b="1" dirty="0">
              <a:solidFill>
                <a:srgbClr val="0070C0"/>
              </a:solidFill>
              <a:latin typeface="Lato" panose="020F0502020204030203" pitchFamily="34" charset="77"/>
            </a:endParaRPr>
          </a:p>
        </p:txBody>
      </p:sp>
      <p:sp>
        <p:nvSpPr>
          <p:cNvPr id="20" name="TextBox 19">
            <a:extLst>
              <a:ext uri="{FF2B5EF4-FFF2-40B4-BE49-F238E27FC236}">
                <a16:creationId xmlns:a16="http://schemas.microsoft.com/office/drawing/2014/main" id="{8E801AE6-0DCA-564D-9B1B-2AB5C7CC71C1}"/>
              </a:ext>
            </a:extLst>
          </p:cNvPr>
          <p:cNvSpPr txBox="1"/>
          <p:nvPr/>
        </p:nvSpPr>
        <p:spPr>
          <a:xfrm>
            <a:off x="250250" y="4117584"/>
            <a:ext cx="7084316" cy="307777"/>
          </a:xfrm>
          <a:prstGeom prst="rect">
            <a:avLst/>
          </a:prstGeom>
          <a:noFill/>
        </p:spPr>
        <p:txBody>
          <a:bodyPr wrap="square">
            <a:spAutoFit/>
          </a:bodyPr>
          <a:lstStyle/>
          <a:p>
            <a:r>
              <a:rPr lang="en-US" sz="1400" b="1" cap="all" spc="150" dirty="0">
                <a:solidFill>
                  <a:schemeClr val="accent5"/>
                </a:solidFill>
                <a:latin typeface="Lato" panose="020F0502020204030203" pitchFamily="34" charset="77"/>
              </a:rPr>
              <a:t>LOGGING INTO THE TRAVEL PORTAL FOR THE FIRST TIME</a:t>
            </a:r>
          </a:p>
        </p:txBody>
      </p:sp>
      <p:sp>
        <p:nvSpPr>
          <p:cNvPr id="22" name="Oval 21">
            <a:extLst>
              <a:ext uri="{FF2B5EF4-FFF2-40B4-BE49-F238E27FC236}">
                <a16:creationId xmlns:a16="http://schemas.microsoft.com/office/drawing/2014/main" id="{F57A4AEA-39CC-2F4B-9032-AAF6DD4F6AF1}"/>
              </a:ext>
            </a:extLst>
          </p:cNvPr>
          <p:cNvSpPr/>
          <p:nvPr/>
        </p:nvSpPr>
        <p:spPr>
          <a:xfrm>
            <a:off x="334433" y="5727499"/>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23" name="Rectangle 22">
            <a:extLst>
              <a:ext uri="{FF2B5EF4-FFF2-40B4-BE49-F238E27FC236}">
                <a16:creationId xmlns:a16="http://schemas.microsoft.com/office/drawing/2014/main" id="{6E2B83A3-A133-D446-BB21-52792AD0156F}"/>
              </a:ext>
            </a:extLst>
          </p:cNvPr>
          <p:cNvSpPr/>
          <p:nvPr/>
        </p:nvSpPr>
        <p:spPr>
          <a:xfrm>
            <a:off x="363745" y="5722978"/>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2</a:t>
            </a:r>
            <a:endParaRPr lang="en-US" b="1" dirty="0">
              <a:solidFill>
                <a:srgbClr val="0070C0"/>
              </a:solidFill>
              <a:latin typeface="Lato" panose="020F0502020204030203" pitchFamily="34" charset="77"/>
            </a:endParaRPr>
          </a:p>
        </p:txBody>
      </p:sp>
      <p:sp>
        <p:nvSpPr>
          <p:cNvPr id="15" name="Content Placeholder 5">
            <a:extLst>
              <a:ext uri="{FF2B5EF4-FFF2-40B4-BE49-F238E27FC236}">
                <a16:creationId xmlns:a16="http://schemas.microsoft.com/office/drawing/2014/main" id="{8E6CA02D-F548-974A-B876-72A997F3EF64}"/>
              </a:ext>
            </a:extLst>
          </p:cNvPr>
          <p:cNvSpPr>
            <a:spLocks noGrp="1"/>
          </p:cNvSpPr>
          <p:nvPr>
            <p:ph sz="quarter" idx="11"/>
          </p:nvPr>
        </p:nvSpPr>
        <p:spPr>
          <a:xfrm>
            <a:off x="250248" y="1150050"/>
            <a:ext cx="7315199" cy="2921787"/>
          </a:xfrm>
        </p:spPr>
        <p:txBody>
          <a:bodyPr>
            <a:noAutofit/>
          </a:bodyPr>
          <a:lstStyle/>
          <a:p>
            <a:pPr lvl="1">
              <a:spcAft>
                <a:spcPts val="1200"/>
              </a:spcAft>
            </a:pPr>
            <a:r>
              <a:rPr lang="en-US" sz="1800" dirty="0"/>
              <a:t>FROSCH has created a secure, customized portal for Florida Institute of Technology Inc travelers: </a:t>
            </a:r>
            <a:r>
              <a:rPr lang="en-US" sz="1800" dirty="0">
                <a:hlinkClick r:id="rId3"/>
              </a:rPr>
              <a:t>https://client.frosch.com</a:t>
            </a:r>
            <a:r>
              <a:rPr lang="en-US" sz="1800" dirty="0"/>
              <a:t>. </a:t>
            </a:r>
          </a:p>
          <a:p>
            <a:r>
              <a:rPr lang="en-US" dirty="0"/>
              <a:t>This secure site provides access to your traveler profile, your online booking tool, itineraries and invoices, as well as important FROSCH contact information. You’ll also find additional training materials, travel alerts, FROSCH’s monthly newsletter, and many other resources. </a:t>
            </a:r>
          </a:p>
          <a:p>
            <a:r>
              <a:rPr lang="en-US" dirty="0"/>
              <a:t>Your account has already been created during implementation; please login using your company-provided email as the username. Then, click “forgot password” and follow the steps to reset/create your account password. </a:t>
            </a:r>
          </a:p>
        </p:txBody>
      </p:sp>
      <p:pic>
        <p:nvPicPr>
          <p:cNvPr id="2" name="Picture 1" descr="A screenshot of a login form&#10;&#10;Description automatically generated">
            <a:extLst>
              <a:ext uri="{FF2B5EF4-FFF2-40B4-BE49-F238E27FC236}">
                <a16:creationId xmlns:a16="http://schemas.microsoft.com/office/drawing/2014/main" id="{B94CFAEC-8823-A528-E56A-187EC60D3AD7}"/>
              </a:ext>
            </a:extLst>
          </p:cNvPr>
          <p:cNvPicPr>
            <a:picLocks noChangeAspect="1"/>
          </p:cNvPicPr>
          <p:nvPr/>
        </p:nvPicPr>
        <p:blipFill rotWithShape="1">
          <a:blip r:embed="rId4">
            <a:extLst>
              <a:ext uri="{28A0092B-C50C-407E-A947-70E740481C1C}">
                <a14:useLocalDpi xmlns:a14="http://schemas.microsoft.com/office/drawing/2010/main" val="0"/>
              </a:ext>
            </a:extLst>
          </a:blip>
          <a:srcRect l="1" t="-240" r="-4" b="240"/>
          <a:stretch/>
        </p:blipFill>
        <p:spPr>
          <a:xfrm>
            <a:off x="4158947" y="5686113"/>
            <a:ext cx="3131044" cy="3728221"/>
          </a:xfrm>
          <a:prstGeom prst="rect">
            <a:avLst/>
          </a:prstGeom>
          <a:ln w="38100">
            <a:solidFill>
              <a:schemeClr val="accent1"/>
            </a:solidFill>
          </a:ln>
        </p:spPr>
      </p:pic>
    </p:spTree>
    <p:extLst>
      <p:ext uri="{BB962C8B-B14F-4D97-AF65-F5344CB8AC3E}">
        <p14:creationId xmlns:p14="http://schemas.microsoft.com/office/powerpoint/2010/main" val="1735684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5">
            <a:extLst>
              <a:ext uri="{FF2B5EF4-FFF2-40B4-BE49-F238E27FC236}">
                <a16:creationId xmlns:a16="http://schemas.microsoft.com/office/drawing/2014/main" id="{36FD1B8B-A9B4-444F-8AE2-79986218D89D}"/>
              </a:ext>
            </a:extLst>
          </p:cNvPr>
          <p:cNvSpPr txBox="1">
            <a:spLocks/>
          </p:cNvSpPr>
          <p:nvPr/>
        </p:nvSpPr>
        <p:spPr>
          <a:xfrm>
            <a:off x="-2" y="2339432"/>
            <a:ext cx="4359729"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Make sure you are connected to the Internet and open your browser. Google Chrome works best.</a:t>
            </a:r>
          </a:p>
          <a:p>
            <a:pPr lvl="3"/>
            <a:r>
              <a:rPr lang="en-US" dirty="0"/>
              <a:t>Click </a:t>
            </a:r>
            <a:r>
              <a:rPr lang="en-US" b="1" dirty="0">
                <a:hlinkClick r:id="rId3"/>
              </a:rPr>
              <a:t>HERE</a:t>
            </a:r>
            <a:r>
              <a:rPr lang="en-US" dirty="0"/>
              <a:t> or navigate to </a:t>
            </a:r>
            <a:r>
              <a:rPr lang="en-US" b="1" dirty="0">
                <a:hlinkClick r:id="rId4"/>
              </a:rPr>
              <a:t>https://client.frosch.com</a:t>
            </a:r>
            <a:r>
              <a:rPr lang="en-US" b="1" dirty="0"/>
              <a:t> </a:t>
            </a:r>
            <a:r>
              <a:rPr lang="en-US" dirty="0"/>
              <a:t>and at the bottom of the page, click on the link to register in the third bullet.</a:t>
            </a:r>
          </a:p>
        </p:txBody>
      </p:sp>
      <p:sp>
        <p:nvSpPr>
          <p:cNvPr id="16" name="Content Placeholder 5">
            <a:extLst>
              <a:ext uri="{FF2B5EF4-FFF2-40B4-BE49-F238E27FC236}">
                <a16:creationId xmlns:a16="http://schemas.microsoft.com/office/drawing/2014/main" id="{95313021-74E1-E542-B40A-6DBE209B3EC8}"/>
              </a:ext>
            </a:extLst>
          </p:cNvPr>
          <p:cNvSpPr txBox="1">
            <a:spLocks/>
          </p:cNvSpPr>
          <p:nvPr/>
        </p:nvSpPr>
        <p:spPr>
          <a:xfrm>
            <a:off x="-2" y="3764109"/>
            <a:ext cx="4572001"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Follow the prompts on the form, filling in all relevant details. Required information is marked with a red asterisk.</a:t>
            </a:r>
          </a:p>
          <a:p>
            <a:pPr marL="1143000" lvl="4">
              <a:buFont typeface="Arial" panose="020B0604020202020204" pitchFamily="34" charset="0"/>
              <a:buChar char="•"/>
            </a:pPr>
            <a:r>
              <a:rPr lang="en-US" dirty="0"/>
              <a:t>First</a:t>
            </a:r>
            <a:r>
              <a:rPr lang="en-US" dirty="0">
                <a:solidFill>
                  <a:srgbClr val="C00000"/>
                </a:solidFill>
              </a:rPr>
              <a:t>*</a:t>
            </a:r>
            <a:r>
              <a:rPr lang="en-US" dirty="0"/>
              <a:t>, Middle, and Last Name</a:t>
            </a:r>
            <a:r>
              <a:rPr lang="en-US" dirty="0">
                <a:solidFill>
                  <a:srgbClr val="C00000"/>
                </a:solidFill>
              </a:rPr>
              <a:t>*</a:t>
            </a:r>
            <a:r>
              <a:rPr lang="en-US" dirty="0"/>
              <a:t> as it appears on your government issued ID.</a:t>
            </a:r>
          </a:p>
          <a:p>
            <a:pPr marL="1143000" lvl="4">
              <a:buFont typeface="Arial" panose="020B0604020202020204" pitchFamily="34" charset="0"/>
              <a:buChar char="•"/>
            </a:pPr>
            <a:r>
              <a:rPr lang="en-US" dirty="0"/>
              <a:t>Email</a:t>
            </a:r>
            <a:r>
              <a:rPr lang="en-US" dirty="0">
                <a:solidFill>
                  <a:srgbClr val="C00000"/>
                </a:solidFill>
              </a:rPr>
              <a:t>*</a:t>
            </a:r>
            <a:r>
              <a:rPr lang="en-US" dirty="0"/>
              <a:t> – Enter your Florida Institute of Technology Inc provided email address. </a:t>
            </a:r>
          </a:p>
          <a:p>
            <a:pPr marL="1143000" lvl="4">
              <a:buFont typeface="Arial" panose="020B0604020202020204" pitchFamily="34" charset="0"/>
              <a:buChar char="•"/>
            </a:pPr>
            <a:r>
              <a:rPr lang="en-US" dirty="0"/>
              <a:t>Password</a:t>
            </a:r>
            <a:r>
              <a:rPr lang="en-US" dirty="0">
                <a:solidFill>
                  <a:srgbClr val="C00000"/>
                </a:solidFill>
              </a:rPr>
              <a:t>*</a:t>
            </a:r>
            <a:r>
              <a:rPr lang="en-US" dirty="0"/>
              <a:t> – Choose a unique password.</a:t>
            </a:r>
          </a:p>
          <a:p>
            <a:pPr marL="1143000" lvl="4">
              <a:buFont typeface="Arial" panose="020B0604020202020204" pitchFamily="34" charset="0"/>
              <a:buChar char="•"/>
            </a:pPr>
            <a:r>
              <a:rPr lang="en-US" dirty="0"/>
              <a:t>Corporate ID</a:t>
            </a:r>
            <a:r>
              <a:rPr lang="en-US" dirty="0">
                <a:solidFill>
                  <a:srgbClr val="C00000"/>
                </a:solidFill>
              </a:rPr>
              <a:t>*</a:t>
            </a:r>
            <a:r>
              <a:rPr lang="en-US" dirty="0"/>
              <a:t> – 19794 is the 5-digit number assigned to Florida Institute of Technology Inc. </a:t>
            </a:r>
          </a:p>
          <a:p>
            <a:pPr marL="1143000" lvl="4">
              <a:buFont typeface="Arial" panose="020B0604020202020204" pitchFamily="34" charset="0"/>
              <a:buChar char="•"/>
            </a:pPr>
            <a:r>
              <a:rPr lang="en-US" dirty="0"/>
              <a:t>Corporate Code</a:t>
            </a:r>
            <a:r>
              <a:rPr lang="en-US" dirty="0">
                <a:solidFill>
                  <a:srgbClr val="C00000"/>
                </a:solidFill>
              </a:rPr>
              <a:t>*</a:t>
            </a:r>
            <a:r>
              <a:rPr lang="en-US" dirty="0"/>
              <a:t> – </a:t>
            </a:r>
            <a:r>
              <a:rPr lang="en-US" dirty="0" err="1"/>
              <a:t>flotf</a:t>
            </a:r>
            <a:r>
              <a:rPr lang="en-US" dirty="0"/>
              <a:t> is the 5-letter code assigned to Florida Institute of Technology Inc. </a:t>
            </a:r>
          </a:p>
        </p:txBody>
      </p:sp>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a:xfrm>
            <a:off x="231632" y="255053"/>
            <a:ext cx="7540768" cy="532158"/>
          </a:xfrm>
        </p:spPr>
        <p:txBody>
          <a:bodyPr/>
          <a:lstStyle/>
          <a:p>
            <a:r>
              <a:rPr lang="en-US" sz="3000" dirty="0">
                <a:latin typeface="Lato" panose="020F0502020204030203" pitchFamily="34" charset="77"/>
              </a:rPr>
              <a:t>How to Self-Register for the Travel Portal</a:t>
            </a:r>
            <a:endParaRPr lang="en-US" sz="3000" spc="0" dirty="0">
              <a:latin typeface="Lato" panose="020F0502020204030203" pitchFamily="34" charset="77"/>
            </a:endParaRPr>
          </a:p>
        </p:txBody>
      </p:sp>
      <p:sp>
        <p:nvSpPr>
          <p:cNvPr id="10" name="Oval 9">
            <a:extLst>
              <a:ext uri="{FF2B5EF4-FFF2-40B4-BE49-F238E27FC236}">
                <a16:creationId xmlns:a16="http://schemas.microsoft.com/office/drawing/2014/main" id="{CF242DA0-6FEE-8545-B8D6-18012543ED4D}"/>
              </a:ext>
            </a:extLst>
          </p:cNvPr>
          <p:cNvSpPr/>
          <p:nvPr/>
        </p:nvSpPr>
        <p:spPr>
          <a:xfrm>
            <a:off x="334432" y="2328033"/>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1" name="Rectangle 10">
            <a:extLst>
              <a:ext uri="{FF2B5EF4-FFF2-40B4-BE49-F238E27FC236}">
                <a16:creationId xmlns:a16="http://schemas.microsoft.com/office/drawing/2014/main" id="{C8086C15-E801-BE4B-8B8B-B91C9C55C8A8}"/>
              </a:ext>
            </a:extLst>
          </p:cNvPr>
          <p:cNvSpPr/>
          <p:nvPr/>
        </p:nvSpPr>
        <p:spPr>
          <a:xfrm>
            <a:off x="363744" y="2324640"/>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1</a:t>
            </a:r>
            <a:endParaRPr lang="en-US" b="1" dirty="0">
              <a:solidFill>
                <a:srgbClr val="0070C0"/>
              </a:solidFill>
              <a:latin typeface="Lato" panose="020F0502020204030203" pitchFamily="34" charset="77"/>
            </a:endParaRPr>
          </a:p>
        </p:txBody>
      </p:sp>
      <p:sp>
        <p:nvSpPr>
          <p:cNvPr id="31" name="Oval 30">
            <a:extLst>
              <a:ext uri="{FF2B5EF4-FFF2-40B4-BE49-F238E27FC236}">
                <a16:creationId xmlns:a16="http://schemas.microsoft.com/office/drawing/2014/main" id="{08AB76CF-E5D8-C94D-8EF4-095B4B7E979C}"/>
              </a:ext>
            </a:extLst>
          </p:cNvPr>
          <p:cNvSpPr/>
          <p:nvPr/>
        </p:nvSpPr>
        <p:spPr>
          <a:xfrm>
            <a:off x="334432" y="3732135"/>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32" name="Rectangle 31">
            <a:extLst>
              <a:ext uri="{FF2B5EF4-FFF2-40B4-BE49-F238E27FC236}">
                <a16:creationId xmlns:a16="http://schemas.microsoft.com/office/drawing/2014/main" id="{85E163F9-9D5E-FE47-9044-CC5C7EE3CEF1}"/>
              </a:ext>
            </a:extLst>
          </p:cNvPr>
          <p:cNvSpPr/>
          <p:nvPr/>
        </p:nvSpPr>
        <p:spPr>
          <a:xfrm>
            <a:off x="363744" y="3727614"/>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2</a:t>
            </a:r>
            <a:endParaRPr lang="en-US" b="1" dirty="0">
              <a:solidFill>
                <a:srgbClr val="0070C0"/>
              </a:solidFill>
              <a:latin typeface="Lato" panose="020F0502020204030203" pitchFamily="34" charset="77"/>
            </a:endParaRPr>
          </a:p>
        </p:txBody>
      </p:sp>
      <p:sp>
        <p:nvSpPr>
          <p:cNvPr id="35" name="TextBox 34">
            <a:extLst>
              <a:ext uri="{FF2B5EF4-FFF2-40B4-BE49-F238E27FC236}">
                <a16:creationId xmlns:a16="http://schemas.microsoft.com/office/drawing/2014/main" id="{8F762790-3487-9D4D-8FB2-676A2AAFF0EE}"/>
              </a:ext>
            </a:extLst>
          </p:cNvPr>
          <p:cNvSpPr txBox="1"/>
          <p:nvPr/>
        </p:nvSpPr>
        <p:spPr>
          <a:xfrm>
            <a:off x="250249" y="1874579"/>
            <a:ext cx="7084316" cy="307777"/>
          </a:xfrm>
          <a:prstGeom prst="rect">
            <a:avLst/>
          </a:prstGeom>
          <a:noFill/>
        </p:spPr>
        <p:txBody>
          <a:bodyPr wrap="square">
            <a:spAutoFit/>
          </a:bodyPr>
          <a:lstStyle/>
          <a:p>
            <a:r>
              <a:rPr lang="en-US" sz="1400" b="1" cap="all" spc="150" dirty="0">
                <a:solidFill>
                  <a:schemeClr val="accent5"/>
                </a:solidFill>
                <a:latin typeface="Lato" panose="020F0502020204030203" pitchFamily="34" charset="77"/>
              </a:rPr>
              <a:t>LOGGING INTO THE TRAVEL PORTAL FOR THE FIRST TIME</a:t>
            </a:r>
          </a:p>
        </p:txBody>
      </p:sp>
      <p:sp>
        <p:nvSpPr>
          <p:cNvPr id="17" name="Content Placeholder 5">
            <a:extLst>
              <a:ext uri="{FF2B5EF4-FFF2-40B4-BE49-F238E27FC236}">
                <a16:creationId xmlns:a16="http://schemas.microsoft.com/office/drawing/2014/main" id="{C53B1603-B9C1-BB49-8718-A011E3E3EA0F}"/>
              </a:ext>
            </a:extLst>
          </p:cNvPr>
          <p:cNvSpPr>
            <a:spLocks noGrp="1"/>
          </p:cNvSpPr>
          <p:nvPr>
            <p:ph sz="quarter" idx="11"/>
          </p:nvPr>
        </p:nvSpPr>
        <p:spPr>
          <a:xfrm>
            <a:off x="250249" y="1067054"/>
            <a:ext cx="7194604" cy="796126"/>
          </a:xfrm>
        </p:spPr>
        <p:txBody>
          <a:bodyPr>
            <a:noAutofit/>
          </a:bodyPr>
          <a:lstStyle/>
          <a:p>
            <a:pPr lvl="1">
              <a:spcAft>
                <a:spcPts val="1200"/>
              </a:spcAft>
            </a:pPr>
            <a:r>
              <a:rPr lang="en-US" sz="1800" dirty="0"/>
              <a:t>FROSCH has created a secure, customized portal for Florida Institute of Technology Inc travelers: </a:t>
            </a:r>
            <a:r>
              <a:rPr lang="en-US" sz="1800" dirty="0">
                <a:hlinkClick r:id="rId4"/>
              </a:rPr>
              <a:t>https://client.frosch.com</a:t>
            </a:r>
            <a:r>
              <a:rPr lang="en-US" sz="1800" dirty="0"/>
              <a:t>. </a:t>
            </a:r>
            <a:endParaRPr lang="en-US" dirty="0"/>
          </a:p>
        </p:txBody>
      </p:sp>
      <p:sp>
        <p:nvSpPr>
          <p:cNvPr id="18" name="Content Placeholder 5">
            <a:extLst>
              <a:ext uri="{FF2B5EF4-FFF2-40B4-BE49-F238E27FC236}">
                <a16:creationId xmlns:a16="http://schemas.microsoft.com/office/drawing/2014/main" id="{680E750B-D7ED-094B-8D8E-907FDFE4049C}"/>
              </a:ext>
            </a:extLst>
          </p:cNvPr>
          <p:cNvSpPr txBox="1">
            <a:spLocks/>
          </p:cNvSpPr>
          <p:nvPr/>
        </p:nvSpPr>
        <p:spPr>
          <a:xfrm>
            <a:off x="-1" y="6881906"/>
            <a:ext cx="7444854"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marL="1143000" lvl="4">
              <a:buFont typeface="Arial" panose="020B0604020202020204" pitchFamily="34" charset="0"/>
              <a:buChar char="•"/>
            </a:pPr>
            <a:r>
              <a:rPr lang="en-US" dirty="0"/>
              <a:t>Country</a:t>
            </a:r>
            <a:r>
              <a:rPr lang="en-US" dirty="0">
                <a:solidFill>
                  <a:srgbClr val="C00000"/>
                </a:solidFill>
              </a:rPr>
              <a:t>*</a:t>
            </a:r>
            <a:r>
              <a:rPr lang="en-US" dirty="0"/>
              <a:t> – This field will default to the United States of America; please update accordingly.</a:t>
            </a:r>
          </a:p>
          <a:p>
            <a:pPr marL="1143000" lvl="4">
              <a:buFont typeface="Arial" panose="020B0604020202020204" pitchFamily="34" charset="0"/>
              <a:buChar char="•"/>
            </a:pPr>
            <a:r>
              <a:rPr lang="en-US" dirty="0"/>
              <a:t>Mailing List Checkbox – Check if you want to subscribe to FROSCH’s email list for exclusive travel deals and newsletters.</a:t>
            </a:r>
          </a:p>
          <a:p>
            <a:pPr marL="1143000" lvl="4">
              <a:buFont typeface="Arial" panose="020B0604020202020204" pitchFamily="34" charset="0"/>
              <a:buChar char="•"/>
            </a:pPr>
            <a:r>
              <a:rPr lang="en-US" dirty="0"/>
              <a:t>Alternate Email &amp; Phone – Enter an email only if you would like to subscribe with a different email address.</a:t>
            </a:r>
          </a:p>
          <a:p>
            <a:pPr marL="1143000" lvl="4">
              <a:buFont typeface="Arial" panose="020B0604020202020204" pitchFamily="34" charset="0"/>
              <a:buChar char="•"/>
            </a:pPr>
            <a:r>
              <a:rPr lang="en-US" dirty="0"/>
              <a:t>Security Question &amp; Answer – Choose a security question and enter an answer, which will be used to reset your password should you forget it. </a:t>
            </a:r>
          </a:p>
          <a:p>
            <a:pPr marL="1143000" lvl="4">
              <a:buFont typeface="Arial" panose="020B0604020202020204" pitchFamily="34" charset="0"/>
              <a:buChar char="•"/>
            </a:pPr>
            <a:r>
              <a:rPr lang="en-US" dirty="0"/>
              <a:t>Enter the CAPTCHA codes as they appear on your form.</a:t>
            </a:r>
          </a:p>
          <a:p>
            <a:pPr lvl="4"/>
            <a:r>
              <a:rPr lang="en-US" dirty="0"/>
              <a:t>Make note of your password; you will need it to access the Travel Portal in the future. </a:t>
            </a:r>
          </a:p>
          <a:p>
            <a:pPr lvl="3"/>
            <a:r>
              <a:rPr lang="en-US" dirty="0"/>
              <a:t>After completing registration, you will be taken to Florida Institute of Technology Inc’s Travel Portal. </a:t>
            </a:r>
          </a:p>
        </p:txBody>
      </p:sp>
      <p:pic>
        <p:nvPicPr>
          <p:cNvPr id="2" name="Picture 1" descr="A close-up of a form&#10;&#10;Description automatically generated">
            <a:extLst>
              <a:ext uri="{FF2B5EF4-FFF2-40B4-BE49-F238E27FC236}">
                <a16:creationId xmlns:a16="http://schemas.microsoft.com/office/drawing/2014/main" id="{0D97B6A4-0A24-C334-C75A-819CA5842F3C}"/>
              </a:ext>
            </a:extLst>
          </p:cNvPr>
          <p:cNvPicPr>
            <a:picLocks noChangeAspect="1"/>
          </p:cNvPicPr>
          <p:nvPr/>
        </p:nvPicPr>
        <p:blipFill rotWithShape="1">
          <a:blip r:embed="rId5">
            <a:extLst>
              <a:ext uri="{28A0092B-C50C-407E-A947-70E740481C1C}">
                <a14:useLocalDpi xmlns:a14="http://schemas.microsoft.com/office/drawing/2010/main" val="0"/>
              </a:ext>
            </a:extLst>
          </a:blip>
          <a:stretch/>
        </p:blipFill>
        <p:spPr>
          <a:xfrm>
            <a:off x="4672514" y="2380368"/>
            <a:ext cx="2635845" cy="4412062"/>
          </a:xfrm>
          <a:prstGeom prst="rect">
            <a:avLst/>
          </a:prstGeom>
          <a:ln w="38100" cap="flat" cmpd="sng" algn="ctr">
            <a:solidFill>
              <a:srgbClr val="4472C4"/>
            </a:solidFill>
            <a:prstDash val="solid"/>
            <a:round/>
            <a:headEnd type="none" w="med" len="med"/>
            <a:tailEnd type="none" w="med" len="me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7818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A614AD-893E-7D48-83FB-B9676C148E2E}"/>
              </a:ext>
            </a:extLst>
          </p:cNvPr>
          <p:cNvSpPr/>
          <p:nvPr/>
        </p:nvSpPr>
        <p:spPr>
          <a:xfrm>
            <a:off x="0" y="2642826"/>
            <a:ext cx="7772400" cy="3478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Importance of Your Traveler Profile</a:t>
            </a:r>
          </a:p>
        </p:txBody>
      </p:sp>
      <p:sp>
        <p:nvSpPr>
          <p:cNvPr id="6" name="Content Placeholder 5">
            <a:extLst>
              <a:ext uri="{FF2B5EF4-FFF2-40B4-BE49-F238E27FC236}">
                <a16:creationId xmlns:a16="http://schemas.microsoft.com/office/drawing/2014/main" id="{ECF1645E-C8C9-8B47-A61D-170DDEE2E352}"/>
              </a:ext>
            </a:extLst>
          </p:cNvPr>
          <p:cNvSpPr>
            <a:spLocks noGrp="1"/>
          </p:cNvSpPr>
          <p:nvPr>
            <p:ph sz="quarter" idx="11"/>
          </p:nvPr>
        </p:nvSpPr>
        <p:spPr>
          <a:xfrm>
            <a:off x="250249" y="1119260"/>
            <a:ext cx="7300118" cy="2335935"/>
          </a:xfrm>
        </p:spPr>
        <p:txBody>
          <a:bodyPr>
            <a:noAutofit/>
          </a:bodyPr>
          <a:lstStyle/>
          <a:p>
            <a:pPr lvl="1">
              <a:spcAft>
                <a:spcPts val="1200"/>
              </a:spcAft>
            </a:pPr>
            <a:r>
              <a:rPr lang="en-US" sz="1800" dirty="0"/>
              <a:t>An accurate profile ensures the best possible service. </a:t>
            </a:r>
          </a:p>
          <a:p>
            <a:r>
              <a:rPr lang="en-US" sz="1400" dirty="0"/>
              <a:t>Your traveler profile securely houses your personal info and travel preferences. Your team of Travel Advisors leverage this information to ensure your travel reservations and our service exceeds expectations. </a:t>
            </a:r>
          </a:p>
        </p:txBody>
      </p:sp>
      <p:sp>
        <p:nvSpPr>
          <p:cNvPr id="23" name="TextBox 22">
            <a:extLst>
              <a:ext uri="{FF2B5EF4-FFF2-40B4-BE49-F238E27FC236}">
                <a16:creationId xmlns:a16="http://schemas.microsoft.com/office/drawing/2014/main" id="{74B1EDEC-B6AC-3D43-99E3-43385D99E8A4}"/>
              </a:ext>
            </a:extLst>
          </p:cNvPr>
          <p:cNvSpPr txBox="1"/>
          <p:nvPr/>
        </p:nvSpPr>
        <p:spPr>
          <a:xfrm>
            <a:off x="986114" y="2850506"/>
            <a:ext cx="2695549" cy="1261884"/>
          </a:xfrm>
          <a:prstGeom prst="rect">
            <a:avLst/>
          </a:prstGeom>
          <a:noFill/>
        </p:spPr>
        <p:txBody>
          <a:bodyPr wrap="square">
            <a:spAutoFit/>
          </a:bodyPr>
          <a:lstStyle/>
          <a:p>
            <a:r>
              <a:rPr lang="en-US" sz="1400" b="1" dirty="0">
                <a:solidFill>
                  <a:srgbClr val="0070C0"/>
                </a:solidFill>
                <a:latin typeface="Lato" panose="020F0502020204030203" pitchFamily="34" charset="77"/>
              </a:rPr>
              <a:t>24/7 ACCESS FOR TRAVELERS &amp; TRAVEL ARRANGERS</a:t>
            </a:r>
          </a:p>
          <a:p>
            <a:br>
              <a:rPr lang="en-US" sz="1200" dirty="0">
                <a:solidFill>
                  <a:schemeClr val="accent4">
                    <a:lumMod val="10000"/>
                  </a:schemeClr>
                </a:solidFill>
                <a:latin typeface="Lato" panose="020F0502020204030203" pitchFamily="34" charset="77"/>
              </a:rPr>
            </a:br>
            <a:r>
              <a:rPr lang="en-US" sz="1200" dirty="0">
                <a:solidFill>
                  <a:schemeClr val="accent4">
                    <a:lumMod val="10000"/>
                  </a:schemeClr>
                </a:solidFill>
                <a:latin typeface="Lato" panose="020F0502020204030203" pitchFamily="34" charset="77"/>
              </a:rPr>
              <a:t>Access and update your profile information at any time without the need to contact your Travel Advisor. </a:t>
            </a:r>
          </a:p>
        </p:txBody>
      </p:sp>
      <p:sp>
        <p:nvSpPr>
          <p:cNvPr id="35" name="Oval 34">
            <a:extLst>
              <a:ext uri="{FF2B5EF4-FFF2-40B4-BE49-F238E27FC236}">
                <a16:creationId xmlns:a16="http://schemas.microsoft.com/office/drawing/2014/main" id="{BA24FBBA-BA9B-7A46-8C44-8F4AA8273A24}"/>
              </a:ext>
            </a:extLst>
          </p:cNvPr>
          <p:cNvSpPr/>
          <p:nvPr/>
        </p:nvSpPr>
        <p:spPr>
          <a:xfrm>
            <a:off x="322952" y="2841423"/>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25" name="Graphic 24" descr="Key outline">
            <a:extLst>
              <a:ext uri="{FF2B5EF4-FFF2-40B4-BE49-F238E27FC236}">
                <a16:creationId xmlns:a16="http://schemas.microsoft.com/office/drawing/2014/main" id="{DCD760AF-ED62-2B41-B9DF-265DE81E89F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7796" y="2932688"/>
            <a:ext cx="348630" cy="348630"/>
          </a:xfrm>
          <a:prstGeom prst="rect">
            <a:avLst/>
          </a:prstGeom>
        </p:spPr>
      </p:pic>
      <p:grpSp>
        <p:nvGrpSpPr>
          <p:cNvPr id="2" name="Group 1">
            <a:extLst>
              <a:ext uri="{FF2B5EF4-FFF2-40B4-BE49-F238E27FC236}">
                <a16:creationId xmlns:a16="http://schemas.microsoft.com/office/drawing/2014/main" id="{F374C7D9-9D87-904A-A387-E0316A545B87}"/>
              </a:ext>
            </a:extLst>
          </p:cNvPr>
          <p:cNvGrpSpPr/>
          <p:nvPr/>
        </p:nvGrpSpPr>
        <p:grpSpPr>
          <a:xfrm>
            <a:off x="4042616" y="4391360"/>
            <a:ext cx="3358711" cy="1487584"/>
            <a:chOff x="322952" y="4391360"/>
            <a:chExt cx="3358711" cy="1487584"/>
          </a:xfrm>
        </p:grpSpPr>
        <p:sp>
          <p:nvSpPr>
            <p:cNvPr id="28" name="TextBox 27">
              <a:extLst>
                <a:ext uri="{FF2B5EF4-FFF2-40B4-BE49-F238E27FC236}">
                  <a16:creationId xmlns:a16="http://schemas.microsoft.com/office/drawing/2014/main" id="{D9E2F707-119D-A343-8093-A7960219F0A4}"/>
                </a:ext>
              </a:extLst>
            </p:cNvPr>
            <p:cNvSpPr txBox="1"/>
            <p:nvPr/>
          </p:nvSpPr>
          <p:spPr>
            <a:xfrm>
              <a:off x="986114" y="4401616"/>
              <a:ext cx="2695549" cy="1477328"/>
            </a:xfrm>
            <a:prstGeom prst="rect">
              <a:avLst/>
            </a:prstGeom>
            <a:noFill/>
          </p:spPr>
          <p:txBody>
            <a:bodyPr wrap="square">
              <a:spAutoFit/>
            </a:bodyPr>
            <a:lstStyle/>
            <a:p>
              <a:r>
                <a:rPr lang="en-US" sz="1400" b="1" dirty="0">
                  <a:solidFill>
                    <a:srgbClr val="0070C0"/>
                  </a:solidFill>
                  <a:latin typeface="Lato" panose="020F0502020204030203" pitchFamily="34" charset="77"/>
                </a:rPr>
                <a:t>CENTRAL REPOSITORY </a:t>
              </a:r>
              <a:br>
                <a:rPr lang="en-US" sz="1400" b="1" dirty="0">
                  <a:solidFill>
                    <a:srgbClr val="0070C0"/>
                  </a:solidFill>
                  <a:latin typeface="Lato" panose="020F0502020204030203" pitchFamily="34" charset="77"/>
                </a:rPr>
              </a:br>
              <a:r>
                <a:rPr lang="en-US" sz="1400" b="1" dirty="0">
                  <a:solidFill>
                    <a:srgbClr val="0070C0"/>
                  </a:solidFill>
                  <a:latin typeface="Lato" panose="020F0502020204030203" pitchFamily="34" charset="77"/>
                </a:rPr>
                <a:t>FOR BETTER SERVICE</a:t>
              </a:r>
            </a:p>
            <a:p>
              <a:endParaRPr lang="en-US" sz="1400" dirty="0">
                <a:latin typeface="Lato" panose="020F0502020204030203" pitchFamily="34" charset="77"/>
              </a:endParaRPr>
            </a:p>
            <a:p>
              <a:r>
                <a:rPr lang="en-US" sz="1200" dirty="0">
                  <a:solidFill>
                    <a:schemeClr val="accent4">
                      <a:lumMod val="10000"/>
                    </a:schemeClr>
                  </a:solidFill>
                  <a:latin typeface="Lato" panose="020F0502020204030203" pitchFamily="34" charset="77"/>
                </a:rPr>
                <a:t>Storing all travel preferences and profile data in the same location enables your team of Travel Advisors to provide optimal service. </a:t>
              </a:r>
            </a:p>
          </p:txBody>
        </p:sp>
        <p:sp>
          <p:nvSpPr>
            <p:cNvPr id="36" name="Oval 35">
              <a:extLst>
                <a:ext uri="{FF2B5EF4-FFF2-40B4-BE49-F238E27FC236}">
                  <a16:creationId xmlns:a16="http://schemas.microsoft.com/office/drawing/2014/main" id="{F5EACFE4-AF20-E645-B7CF-0CC7E06A9DA9}"/>
                </a:ext>
              </a:extLst>
            </p:cNvPr>
            <p:cNvSpPr/>
            <p:nvPr/>
          </p:nvSpPr>
          <p:spPr>
            <a:xfrm>
              <a:off x="322952" y="4391360"/>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30" name="Graphic 29" descr="Flowchart outline">
              <a:extLst>
                <a:ext uri="{FF2B5EF4-FFF2-40B4-BE49-F238E27FC236}">
                  <a16:creationId xmlns:a16="http://schemas.microsoft.com/office/drawing/2014/main" id="{37B21F31-C7AC-7A45-8847-BFBF6AA03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0053" y="4450176"/>
              <a:ext cx="443360" cy="443360"/>
            </a:xfrm>
            <a:prstGeom prst="rect">
              <a:avLst/>
            </a:prstGeom>
          </p:spPr>
        </p:pic>
      </p:grpSp>
      <p:sp>
        <p:nvSpPr>
          <p:cNvPr id="38" name="TextBox 37">
            <a:extLst>
              <a:ext uri="{FF2B5EF4-FFF2-40B4-BE49-F238E27FC236}">
                <a16:creationId xmlns:a16="http://schemas.microsoft.com/office/drawing/2014/main" id="{2324999C-E16C-BC46-8DA4-680FCA1DA54F}"/>
              </a:ext>
            </a:extLst>
          </p:cNvPr>
          <p:cNvSpPr txBox="1"/>
          <p:nvPr/>
        </p:nvSpPr>
        <p:spPr>
          <a:xfrm>
            <a:off x="4680784" y="2850506"/>
            <a:ext cx="2841367" cy="1508105"/>
          </a:xfrm>
          <a:prstGeom prst="rect">
            <a:avLst/>
          </a:prstGeom>
          <a:noFill/>
        </p:spPr>
        <p:txBody>
          <a:bodyPr wrap="square">
            <a:spAutoFit/>
          </a:bodyPr>
          <a:lstStyle/>
          <a:p>
            <a:r>
              <a:rPr lang="en-US" sz="1400" b="1" dirty="0">
                <a:solidFill>
                  <a:srgbClr val="0070C0"/>
                </a:solidFill>
                <a:latin typeface="Lato" panose="020F0502020204030203" pitchFamily="34" charset="77"/>
              </a:rPr>
              <a:t>YOUR PERSONAL DATA </a:t>
            </a:r>
            <a:br>
              <a:rPr lang="en-US" sz="1400" b="1" dirty="0">
                <a:solidFill>
                  <a:srgbClr val="0070C0"/>
                </a:solidFill>
                <a:latin typeface="Lato" panose="020F0502020204030203" pitchFamily="34" charset="77"/>
              </a:rPr>
            </a:br>
            <a:r>
              <a:rPr lang="en-US" sz="1400" b="1" dirty="0">
                <a:solidFill>
                  <a:srgbClr val="0070C0"/>
                </a:solidFill>
                <a:latin typeface="Lato" panose="020F0502020204030203" pitchFamily="34" charset="77"/>
              </a:rPr>
              <a:t>IS SECURE</a:t>
            </a:r>
          </a:p>
          <a:p>
            <a:endParaRPr lang="en-US" sz="1400" dirty="0">
              <a:latin typeface="Lato" panose="020F0502020204030203" pitchFamily="34" charset="77"/>
            </a:endParaRPr>
          </a:p>
          <a:p>
            <a:r>
              <a:rPr lang="en-US" sz="1200" dirty="0">
                <a:solidFill>
                  <a:schemeClr val="accent4">
                    <a:lumMod val="10000"/>
                  </a:schemeClr>
                </a:solidFill>
                <a:latin typeface="Lato" panose="020F0502020204030203" pitchFamily="34" charset="77"/>
              </a:rPr>
              <a:t>Our online travel profile system provides a secure way of handling your personal data.</a:t>
            </a:r>
          </a:p>
          <a:p>
            <a:endParaRPr lang="en-US" sz="1400" dirty="0">
              <a:latin typeface="Lato" panose="020F0502020204030203" pitchFamily="34" charset="77"/>
            </a:endParaRPr>
          </a:p>
        </p:txBody>
      </p:sp>
      <p:sp>
        <p:nvSpPr>
          <p:cNvPr id="39" name="TextBox 38">
            <a:extLst>
              <a:ext uri="{FF2B5EF4-FFF2-40B4-BE49-F238E27FC236}">
                <a16:creationId xmlns:a16="http://schemas.microsoft.com/office/drawing/2014/main" id="{CBA7D264-A14A-7C42-8E4C-907693B6B880}"/>
              </a:ext>
            </a:extLst>
          </p:cNvPr>
          <p:cNvSpPr txBox="1"/>
          <p:nvPr/>
        </p:nvSpPr>
        <p:spPr>
          <a:xfrm>
            <a:off x="986114" y="4401616"/>
            <a:ext cx="2768664" cy="1631216"/>
          </a:xfrm>
          <a:prstGeom prst="rect">
            <a:avLst/>
          </a:prstGeom>
          <a:noFill/>
        </p:spPr>
        <p:txBody>
          <a:bodyPr wrap="square">
            <a:spAutoFit/>
          </a:bodyPr>
          <a:lstStyle/>
          <a:p>
            <a:r>
              <a:rPr lang="en-US" sz="1400" b="1" dirty="0">
                <a:solidFill>
                  <a:srgbClr val="0070C0"/>
                </a:solidFill>
                <a:latin typeface="Lato" panose="020F0502020204030203" pitchFamily="34" charset="77"/>
              </a:rPr>
              <a:t>UPDATE PROFILES </a:t>
            </a:r>
            <a:br>
              <a:rPr lang="en-US" sz="1400" b="1" dirty="0">
                <a:solidFill>
                  <a:srgbClr val="0070C0"/>
                </a:solidFill>
                <a:latin typeface="Lato" panose="020F0502020204030203" pitchFamily="34" charset="77"/>
              </a:rPr>
            </a:br>
            <a:r>
              <a:rPr lang="en-US" sz="1400" b="1" dirty="0">
                <a:solidFill>
                  <a:srgbClr val="0070C0"/>
                </a:solidFill>
                <a:latin typeface="Lato" panose="020F0502020204030203" pitchFamily="34" charset="77"/>
              </a:rPr>
              <a:t>FROM ANYWHERE</a:t>
            </a:r>
          </a:p>
          <a:p>
            <a:br>
              <a:rPr lang="en-US" sz="1200" dirty="0">
                <a:solidFill>
                  <a:schemeClr val="accent4">
                    <a:lumMod val="10000"/>
                  </a:schemeClr>
                </a:solidFill>
                <a:latin typeface="Lato" panose="020F0502020204030203" pitchFamily="34" charset="77"/>
              </a:rPr>
            </a:br>
            <a:r>
              <a:rPr lang="en-US" sz="1200" dirty="0">
                <a:solidFill>
                  <a:schemeClr val="accent4">
                    <a:lumMod val="10000"/>
                  </a:schemeClr>
                </a:solidFill>
                <a:latin typeface="Lato" panose="020F0502020204030203" pitchFamily="34" charset="77"/>
              </a:rPr>
              <a:t>Change your travel preferences from anywhere with access from your desktop via the FROSCH Travel Portal or smartphone with Obex for Business (if applicable).</a:t>
            </a:r>
          </a:p>
        </p:txBody>
      </p:sp>
      <p:sp>
        <p:nvSpPr>
          <p:cNvPr id="40" name="Oval 39">
            <a:extLst>
              <a:ext uri="{FF2B5EF4-FFF2-40B4-BE49-F238E27FC236}">
                <a16:creationId xmlns:a16="http://schemas.microsoft.com/office/drawing/2014/main" id="{152637B5-4EF0-634C-8C83-9145C7176FD4}"/>
              </a:ext>
            </a:extLst>
          </p:cNvPr>
          <p:cNvSpPr/>
          <p:nvPr/>
        </p:nvSpPr>
        <p:spPr>
          <a:xfrm>
            <a:off x="4017622" y="2841423"/>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42" name="Oval 41">
            <a:extLst>
              <a:ext uri="{FF2B5EF4-FFF2-40B4-BE49-F238E27FC236}">
                <a16:creationId xmlns:a16="http://schemas.microsoft.com/office/drawing/2014/main" id="{A1E1B281-D15A-0440-B86D-B01A4DA8D013}"/>
              </a:ext>
            </a:extLst>
          </p:cNvPr>
          <p:cNvSpPr/>
          <p:nvPr/>
        </p:nvSpPr>
        <p:spPr>
          <a:xfrm>
            <a:off x="322952" y="4391360"/>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31" name="Graphic 30" descr="Lock outline">
            <a:extLst>
              <a:ext uri="{FF2B5EF4-FFF2-40B4-BE49-F238E27FC236}">
                <a16:creationId xmlns:a16="http://schemas.microsoft.com/office/drawing/2014/main" id="{81294F02-2B25-DF46-B3EC-2A98CA309B7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78764" y="2894739"/>
            <a:ext cx="451686" cy="451686"/>
          </a:xfrm>
          <a:prstGeom prst="rect">
            <a:avLst/>
          </a:prstGeom>
        </p:spPr>
      </p:pic>
      <p:pic>
        <p:nvPicPr>
          <p:cNvPr id="32" name="Graphic 31" descr="Download from cloud outline">
            <a:extLst>
              <a:ext uri="{FF2B5EF4-FFF2-40B4-BE49-F238E27FC236}">
                <a16:creationId xmlns:a16="http://schemas.microsoft.com/office/drawing/2014/main" id="{EA76D888-864C-D548-9FEC-49C41F824CD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7194" y="4489546"/>
            <a:ext cx="361945" cy="361945"/>
          </a:xfrm>
          <a:prstGeom prst="rect">
            <a:avLst/>
          </a:prstGeom>
        </p:spPr>
      </p:pic>
      <p:sp>
        <p:nvSpPr>
          <p:cNvPr id="19" name="Content Placeholder 5">
            <a:extLst>
              <a:ext uri="{FF2B5EF4-FFF2-40B4-BE49-F238E27FC236}">
                <a16:creationId xmlns:a16="http://schemas.microsoft.com/office/drawing/2014/main" id="{527C04B3-2792-FA40-B711-F4C289394823}"/>
              </a:ext>
            </a:extLst>
          </p:cNvPr>
          <p:cNvSpPr txBox="1">
            <a:spLocks/>
          </p:cNvSpPr>
          <p:nvPr/>
        </p:nvSpPr>
        <p:spPr>
          <a:xfrm>
            <a:off x="250249" y="6265418"/>
            <a:ext cx="7015965" cy="2335935"/>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10"/>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2"/>
            <a:r>
              <a:rPr lang="en-US" sz="1400" dirty="0"/>
              <a:t>Important Profile Reminders</a:t>
            </a:r>
          </a:p>
          <a:p>
            <a:pPr marL="338328" lvl="3"/>
            <a:r>
              <a:rPr lang="en-US" dirty="0"/>
              <a:t>It is imperative that your full name be entered as it appears on the legal identification you will travel with. </a:t>
            </a:r>
          </a:p>
          <a:p>
            <a:pPr marL="338328" lvl="3"/>
            <a:r>
              <a:rPr lang="en-US" dirty="0"/>
              <a:t>Notice that your email address is pre­-populated; you may need to contact your HR department to update this field. </a:t>
            </a:r>
          </a:p>
          <a:p>
            <a:pPr marL="338328" lvl="3"/>
            <a:r>
              <a:rPr lang="en-US" dirty="0"/>
              <a:t>All memberships (Airline Frequent Flier Memberships, Car Rental Programs, Hotel Rewards Programs, etc.) must match the name in your profile. </a:t>
            </a:r>
          </a:p>
          <a:p>
            <a:pPr marL="338328" lvl="3"/>
            <a:r>
              <a:rPr lang="en-US" dirty="0"/>
              <a:t>Mandatory fields include Name, Phone Number, Date of Birth, and Gender. Mandatory fields are customized for each client and will be marked with a red [REQUIRED] notice.</a:t>
            </a:r>
          </a:p>
          <a:p>
            <a:pPr marL="338328" lvl="3"/>
            <a:r>
              <a:rPr lang="en-US" dirty="0"/>
              <a:t>When updating your profile, make sure to scroll through the entire page to be sure all required fields are completed.</a:t>
            </a:r>
          </a:p>
          <a:p>
            <a:pPr marL="338328" lvl="3"/>
            <a:r>
              <a:rPr lang="en-US" dirty="0"/>
              <a:t>Profiles should be reviewed periodically for accuracy.</a:t>
            </a:r>
          </a:p>
        </p:txBody>
      </p:sp>
    </p:spTree>
    <p:extLst>
      <p:ext uri="{BB962C8B-B14F-4D97-AF65-F5344CB8AC3E}">
        <p14:creationId xmlns:p14="http://schemas.microsoft.com/office/powerpoint/2010/main" val="792194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5">
            <a:extLst>
              <a:ext uri="{FF2B5EF4-FFF2-40B4-BE49-F238E27FC236}">
                <a16:creationId xmlns:a16="http://schemas.microsoft.com/office/drawing/2014/main" id="{28960D1C-E462-B643-B9E8-8B1C2F986F5E}"/>
              </a:ext>
            </a:extLst>
          </p:cNvPr>
          <p:cNvSpPr txBox="1">
            <a:spLocks/>
          </p:cNvSpPr>
          <p:nvPr/>
        </p:nvSpPr>
        <p:spPr>
          <a:xfrm>
            <a:off x="29312" y="1529855"/>
            <a:ext cx="7408656"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Log into the </a:t>
            </a:r>
            <a:r>
              <a:rPr lang="en-US" b="1" dirty="0">
                <a:hlinkClick r:id="rId3"/>
              </a:rPr>
              <a:t>Travel Portal</a:t>
            </a:r>
            <a:r>
              <a:rPr lang="en-US" dirty="0"/>
              <a:t> using your company-provided email address and the password you created the first time you logged in. </a:t>
            </a:r>
          </a:p>
          <a:p>
            <a:pPr lvl="3"/>
            <a:r>
              <a:rPr lang="en-US" dirty="0"/>
              <a:t>Within the Portal, click on More + in the main navigation at the top of the page. From the dropdown menu, select Update Profile.</a:t>
            </a:r>
          </a:p>
        </p:txBody>
      </p:sp>
      <p:sp>
        <p:nvSpPr>
          <p:cNvPr id="28" name="Content Placeholder 5">
            <a:extLst>
              <a:ext uri="{FF2B5EF4-FFF2-40B4-BE49-F238E27FC236}">
                <a16:creationId xmlns:a16="http://schemas.microsoft.com/office/drawing/2014/main" id="{D488D4A7-D070-BB48-A4D4-9C78F28EEF4F}"/>
              </a:ext>
            </a:extLst>
          </p:cNvPr>
          <p:cNvSpPr txBox="1">
            <a:spLocks/>
          </p:cNvSpPr>
          <p:nvPr/>
        </p:nvSpPr>
        <p:spPr>
          <a:xfrm>
            <a:off x="0" y="2690332"/>
            <a:ext cx="4163786"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Within, Deem click the Gear icon on the top-right of the page and choose Account. </a:t>
            </a:r>
          </a:p>
          <a:p>
            <a:pPr lvl="3"/>
            <a:r>
              <a:rPr lang="en-US" dirty="0"/>
              <a:t>You will be directed to your Account Details page. </a:t>
            </a:r>
          </a:p>
          <a:p>
            <a:pPr lvl="4"/>
            <a:r>
              <a:rPr lang="en-US" dirty="0"/>
              <a:t>Travel Arrangers may also have the capability to search and select traveler profiles to view and modify. </a:t>
            </a:r>
          </a:p>
          <a:p>
            <a:pPr lvl="3"/>
            <a:endParaRPr lang="en-US" dirty="0"/>
          </a:p>
        </p:txBody>
      </p:sp>
      <p:sp>
        <p:nvSpPr>
          <p:cNvPr id="31" name="Content Placeholder 5">
            <a:extLst>
              <a:ext uri="{FF2B5EF4-FFF2-40B4-BE49-F238E27FC236}">
                <a16:creationId xmlns:a16="http://schemas.microsoft.com/office/drawing/2014/main" id="{E9366B9B-35AC-824D-8151-A54C9856440E}"/>
              </a:ext>
            </a:extLst>
          </p:cNvPr>
          <p:cNvSpPr txBox="1">
            <a:spLocks/>
          </p:cNvSpPr>
          <p:nvPr/>
        </p:nvSpPr>
        <p:spPr>
          <a:xfrm>
            <a:off x="-2" y="4350398"/>
            <a:ext cx="4310745"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On the next page, you will be presented with your Profile, including links to update your Contact &amp; Profile Details, Payment options, Home Address, Delegates or Travel Arrangers, Email Notifications, Travel Preferences, and Display Settings.</a:t>
            </a:r>
          </a:p>
          <a:p>
            <a:pPr lvl="3"/>
            <a:r>
              <a:rPr lang="en-US" dirty="0"/>
              <a:t>Click the Edit Personal Info, Profile or any of the orange Edit links to begin verifying your profile details.</a:t>
            </a:r>
          </a:p>
          <a:p>
            <a:pPr lvl="3"/>
            <a:r>
              <a:rPr lang="en-US" dirty="0"/>
              <a:t>As you complete each section, click Save at the top of the page, and move on to the next section listed on the left. Fill out all mandatory items per your company travel policy, which are indicated using a red </a:t>
            </a:r>
            <a:r>
              <a:rPr lang="en-US" b="1" dirty="0">
                <a:solidFill>
                  <a:srgbClr val="C00000"/>
                </a:solidFill>
              </a:rPr>
              <a:t>[REQUIRED]</a:t>
            </a:r>
            <a:r>
              <a:rPr lang="en-US" dirty="0">
                <a:solidFill>
                  <a:srgbClr val="C00000"/>
                </a:solidFill>
              </a:rPr>
              <a:t> </a:t>
            </a:r>
            <a:r>
              <a:rPr lang="en-US" dirty="0"/>
              <a:t>notice. </a:t>
            </a:r>
          </a:p>
        </p:txBody>
      </p:sp>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dirty="0">
                <a:latin typeface="Lato" panose="020F0502020204030203" pitchFamily="34" charset="77"/>
              </a:rPr>
              <a:t>How to Update Your Traveler Profile</a:t>
            </a:r>
            <a:endParaRPr lang="en-US" spc="0" dirty="0">
              <a:latin typeface="Lato" panose="020F0502020204030203" pitchFamily="34" charset="77"/>
            </a:endParaRPr>
          </a:p>
        </p:txBody>
      </p:sp>
      <p:sp>
        <p:nvSpPr>
          <p:cNvPr id="10" name="Oval 9">
            <a:extLst>
              <a:ext uri="{FF2B5EF4-FFF2-40B4-BE49-F238E27FC236}">
                <a16:creationId xmlns:a16="http://schemas.microsoft.com/office/drawing/2014/main" id="{CF242DA0-6FEE-8545-B8D6-18012543ED4D}"/>
              </a:ext>
            </a:extLst>
          </p:cNvPr>
          <p:cNvSpPr/>
          <p:nvPr/>
        </p:nvSpPr>
        <p:spPr>
          <a:xfrm>
            <a:off x="334432" y="1615869"/>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1" name="Rectangle 10">
            <a:extLst>
              <a:ext uri="{FF2B5EF4-FFF2-40B4-BE49-F238E27FC236}">
                <a16:creationId xmlns:a16="http://schemas.microsoft.com/office/drawing/2014/main" id="{C8086C15-E801-BE4B-8B8B-B91C9C55C8A8}"/>
              </a:ext>
            </a:extLst>
          </p:cNvPr>
          <p:cNvSpPr/>
          <p:nvPr/>
        </p:nvSpPr>
        <p:spPr>
          <a:xfrm>
            <a:off x="363744" y="1612476"/>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1</a:t>
            </a:r>
            <a:endParaRPr lang="en-US" b="1" dirty="0">
              <a:solidFill>
                <a:srgbClr val="0070C0"/>
              </a:solidFill>
              <a:latin typeface="Lato" panose="020F0502020204030203" pitchFamily="34" charset="77"/>
            </a:endParaRPr>
          </a:p>
        </p:txBody>
      </p:sp>
      <p:sp>
        <p:nvSpPr>
          <p:cNvPr id="20" name="TextBox 19">
            <a:extLst>
              <a:ext uri="{FF2B5EF4-FFF2-40B4-BE49-F238E27FC236}">
                <a16:creationId xmlns:a16="http://schemas.microsoft.com/office/drawing/2014/main" id="{8E801AE6-0DCA-564D-9B1B-2AB5C7CC71C1}"/>
              </a:ext>
            </a:extLst>
          </p:cNvPr>
          <p:cNvSpPr txBox="1"/>
          <p:nvPr/>
        </p:nvSpPr>
        <p:spPr>
          <a:xfrm>
            <a:off x="231632" y="996634"/>
            <a:ext cx="7522151" cy="307777"/>
          </a:xfrm>
          <a:prstGeom prst="rect">
            <a:avLst/>
          </a:prstGeom>
          <a:noFill/>
        </p:spPr>
        <p:txBody>
          <a:bodyPr wrap="square">
            <a:spAutoFit/>
          </a:bodyPr>
          <a:lstStyle/>
          <a:p>
            <a:r>
              <a:rPr lang="en-US" sz="1400" b="1" cap="all" spc="150" dirty="0">
                <a:solidFill>
                  <a:schemeClr val="accent5"/>
                </a:solidFill>
                <a:latin typeface="Lato" panose="020F0502020204030203" pitchFamily="34" charset="77"/>
              </a:rPr>
              <a:t>Navigating to Deem to update your profile</a:t>
            </a:r>
          </a:p>
        </p:txBody>
      </p:sp>
      <p:sp>
        <p:nvSpPr>
          <p:cNvPr id="22" name="Oval 21">
            <a:extLst>
              <a:ext uri="{FF2B5EF4-FFF2-40B4-BE49-F238E27FC236}">
                <a16:creationId xmlns:a16="http://schemas.microsoft.com/office/drawing/2014/main" id="{F57A4AEA-39CC-2F4B-9032-AAF6DD4F6AF1}"/>
              </a:ext>
            </a:extLst>
          </p:cNvPr>
          <p:cNvSpPr/>
          <p:nvPr/>
        </p:nvSpPr>
        <p:spPr>
          <a:xfrm>
            <a:off x="334432" y="2680864"/>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23" name="Rectangle 22">
            <a:extLst>
              <a:ext uri="{FF2B5EF4-FFF2-40B4-BE49-F238E27FC236}">
                <a16:creationId xmlns:a16="http://schemas.microsoft.com/office/drawing/2014/main" id="{6E2B83A3-A133-D446-BB21-52792AD0156F}"/>
              </a:ext>
            </a:extLst>
          </p:cNvPr>
          <p:cNvSpPr/>
          <p:nvPr/>
        </p:nvSpPr>
        <p:spPr>
          <a:xfrm>
            <a:off x="363744" y="2676343"/>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2</a:t>
            </a:r>
            <a:endParaRPr lang="en-US" b="1" dirty="0">
              <a:solidFill>
                <a:srgbClr val="0070C0"/>
              </a:solidFill>
              <a:latin typeface="Lato" panose="020F0502020204030203" pitchFamily="34" charset="77"/>
            </a:endParaRPr>
          </a:p>
        </p:txBody>
      </p:sp>
      <p:sp>
        <p:nvSpPr>
          <p:cNvPr id="16" name="Oval 15">
            <a:extLst>
              <a:ext uri="{FF2B5EF4-FFF2-40B4-BE49-F238E27FC236}">
                <a16:creationId xmlns:a16="http://schemas.microsoft.com/office/drawing/2014/main" id="{05CD4035-F0A9-3B4E-9077-47B784075895}"/>
              </a:ext>
            </a:extLst>
          </p:cNvPr>
          <p:cNvSpPr/>
          <p:nvPr/>
        </p:nvSpPr>
        <p:spPr>
          <a:xfrm>
            <a:off x="334432" y="4354919"/>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7" name="Rectangle 16">
            <a:extLst>
              <a:ext uri="{FF2B5EF4-FFF2-40B4-BE49-F238E27FC236}">
                <a16:creationId xmlns:a16="http://schemas.microsoft.com/office/drawing/2014/main" id="{BCB7CE7C-9395-0E4F-AB72-5062FAD80CE9}"/>
              </a:ext>
            </a:extLst>
          </p:cNvPr>
          <p:cNvSpPr/>
          <p:nvPr/>
        </p:nvSpPr>
        <p:spPr>
          <a:xfrm>
            <a:off x="363744" y="4350398"/>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3</a:t>
            </a:r>
            <a:endParaRPr lang="en-US" b="1" dirty="0">
              <a:solidFill>
                <a:srgbClr val="0070C0"/>
              </a:solidFill>
              <a:latin typeface="Lato" panose="020F0502020204030203" pitchFamily="34" charset="77"/>
            </a:endParaRPr>
          </a:p>
        </p:txBody>
      </p:sp>
      <p:sp>
        <p:nvSpPr>
          <p:cNvPr id="32" name="Content Placeholder 5">
            <a:extLst>
              <a:ext uri="{FF2B5EF4-FFF2-40B4-BE49-F238E27FC236}">
                <a16:creationId xmlns:a16="http://schemas.microsoft.com/office/drawing/2014/main" id="{46335B9B-1C96-8D40-AEE6-EB82F022C4A8}"/>
              </a:ext>
            </a:extLst>
          </p:cNvPr>
          <p:cNvSpPr txBox="1">
            <a:spLocks/>
          </p:cNvSpPr>
          <p:nvPr/>
        </p:nvSpPr>
        <p:spPr>
          <a:xfrm>
            <a:off x="0" y="7408305"/>
            <a:ext cx="7070272" cy="796126"/>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You’ll need to fill out details including:</a:t>
            </a:r>
          </a:p>
          <a:p>
            <a:pPr marL="1143000" lvl="4">
              <a:buFont typeface="Arial" panose="020B0604020202020204" pitchFamily="34" charset="0"/>
              <a:buChar char="•"/>
            </a:pPr>
            <a:r>
              <a:rPr lang="en-US" dirty="0"/>
              <a:t>Personal &amp; Employee Information: Basic Information, Addresses, Contact Information, Emergency Contact, TSA Secure Flight Information</a:t>
            </a:r>
          </a:p>
          <a:p>
            <a:pPr marL="1143000" lvl="4">
              <a:buFont typeface="Arial" panose="020B0604020202020204" pitchFamily="34" charset="0"/>
              <a:buChar char="•"/>
            </a:pPr>
            <a:r>
              <a:rPr lang="en-US" dirty="0"/>
              <a:t>Travel Preferences: Air Travel Preferences, Hotel Travel Preferences, Car Travel Preferences, Frequent Traveler Programs, Passport &amp; Visa Information if applicable</a:t>
            </a:r>
          </a:p>
          <a:p>
            <a:pPr lvl="4"/>
            <a:r>
              <a:rPr lang="en-US" dirty="0"/>
              <a:t>Some mandatory fields may not be editable; this indicates these fields must be updated via your company HR department.</a:t>
            </a:r>
          </a:p>
          <a:p>
            <a:pPr lvl="3"/>
            <a:r>
              <a:rPr lang="en-US" dirty="0"/>
              <a:t>To ensure all changes have been captured, make sure to click the orange Save button at the top of each section.</a:t>
            </a:r>
          </a:p>
          <a:p>
            <a:pPr lvl="4"/>
            <a:endParaRPr lang="en-US" dirty="0"/>
          </a:p>
        </p:txBody>
      </p:sp>
      <p:pic>
        <p:nvPicPr>
          <p:cNvPr id="19" name="Picture 18" descr="Graphical user interface, text, application, chat or text message&#10;&#10;Description automatically generated">
            <a:extLst>
              <a:ext uri="{FF2B5EF4-FFF2-40B4-BE49-F238E27FC236}">
                <a16:creationId xmlns:a16="http://schemas.microsoft.com/office/drawing/2014/main" id="{3FE9ECF3-0F38-6C43-860B-8A68FB623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274" y="2762612"/>
            <a:ext cx="2963739" cy="1975826"/>
          </a:xfrm>
          <a:prstGeom prst="rect">
            <a:avLst/>
          </a:prstGeom>
          <a:ln w="38100">
            <a:solidFill>
              <a:schemeClr val="accent1"/>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EAD647FE-5E77-0C4B-AC90-4B13EA0F1F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79632" y="5037761"/>
            <a:ext cx="2996381" cy="1771898"/>
          </a:xfrm>
          <a:prstGeom prst="rect">
            <a:avLst/>
          </a:prstGeom>
          <a:ln w="381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5799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Book Travel with FROSCH Advisors</a:t>
            </a:r>
          </a:p>
        </p:txBody>
      </p:sp>
      <p:sp>
        <p:nvSpPr>
          <p:cNvPr id="6" name="Content Placeholder 5">
            <a:extLst>
              <a:ext uri="{FF2B5EF4-FFF2-40B4-BE49-F238E27FC236}">
                <a16:creationId xmlns:a16="http://schemas.microsoft.com/office/drawing/2014/main" id="{ECF1645E-C8C9-8B47-A61D-170DDEE2E352}"/>
              </a:ext>
            </a:extLst>
          </p:cNvPr>
          <p:cNvSpPr>
            <a:spLocks noGrp="1"/>
          </p:cNvSpPr>
          <p:nvPr>
            <p:ph sz="quarter" idx="11"/>
          </p:nvPr>
        </p:nvSpPr>
        <p:spPr>
          <a:xfrm>
            <a:off x="250249" y="1119261"/>
            <a:ext cx="7300118" cy="451356"/>
          </a:xfrm>
        </p:spPr>
        <p:txBody>
          <a:bodyPr>
            <a:noAutofit/>
          </a:bodyPr>
          <a:lstStyle/>
          <a:p>
            <a:pPr lvl="1"/>
            <a:r>
              <a:rPr lang="en-US" sz="1800" dirty="0"/>
              <a:t>We’re here to assist you 24/7. </a:t>
            </a:r>
          </a:p>
        </p:txBody>
      </p:sp>
      <p:sp>
        <p:nvSpPr>
          <p:cNvPr id="45" name="Content Placeholder 5">
            <a:extLst>
              <a:ext uri="{FF2B5EF4-FFF2-40B4-BE49-F238E27FC236}">
                <a16:creationId xmlns:a16="http://schemas.microsoft.com/office/drawing/2014/main" id="{17A3885D-10F5-294F-804F-EB0592CBB253}"/>
              </a:ext>
            </a:extLst>
          </p:cNvPr>
          <p:cNvSpPr txBox="1">
            <a:spLocks/>
          </p:cNvSpPr>
          <p:nvPr/>
        </p:nvSpPr>
        <p:spPr>
          <a:xfrm>
            <a:off x="231632" y="4967236"/>
            <a:ext cx="6988318" cy="2335935"/>
          </a:xfrm>
          <a:prstGeom prst="rect">
            <a:avLst/>
          </a:prstGeom>
        </p:spPr>
        <p:txBody>
          <a:bodyPr vert="horz" lIns="91440" tIns="45720" rIns="91440" bIns="45720" rtlCol="0">
            <a:no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600" b="0" i="0" kern="1200" cap="none" spc="0" baseline="0" dirty="0" smtClean="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 typeface="Wingdings" pitchFamily="2" charset="2"/>
              <a:buChar char="ü"/>
              <a:defRPr sz="16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Font typeface="Zapf Dingbats"/>
              <a:buChar char="➝"/>
              <a:defRPr sz="16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1" indent="-682736" defTabSz="914400"/>
            <a:r>
              <a:rPr lang="en-US" sz="1200" cap="all" spc="150" dirty="0">
                <a:solidFill>
                  <a:schemeClr val="accent5"/>
                </a:solidFill>
              </a:rPr>
              <a:t>EMAIL Florida Institute of Technology </a:t>
            </a:r>
            <a:r>
              <a:rPr lang="en-US" sz="1200" cap="all" spc="150" dirty="0" err="1">
                <a:solidFill>
                  <a:schemeClr val="accent5"/>
                </a:solidFill>
              </a:rPr>
              <a:t>Inc’S</a:t>
            </a:r>
            <a:r>
              <a:rPr lang="en-US" sz="1200" cap="all" spc="150" dirty="0">
                <a:solidFill>
                  <a:schemeClr val="accent5"/>
                </a:solidFill>
              </a:rPr>
              <a:t> TEAM OF FROSCH TRAVEL ADVISORS</a:t>
            </a:r>
          </a:p>
          <a:p>
            <a:pPr indent="-682736"/>
            <a:r>
              <a:rPr lang="en-US" sz="1200" dirty="0"/>
              <a:t>To correspond with your Travel Advisors, please use your dedicated email address: </a:t>
            </a:r>
            <a:r>
              <a:rPr lang="en-US" sz="1200" b="1" dirty="0">
                <a:solidFill>
                  <a:srgbClr val="0070C0"/>
                </a:solidFill>
              </a:rPr>
              <a:t>FloridaTech@frosch.com</a:t>
            </a:r>
            <a:r>
              <a:rPr lang="en-US" sz="1200" dirty="0"/>
              <a:t>. Please always keep </a:t>
            </a:r>
            <a:r>
              <a:rPr lang="en-US" sz="1200" b="1" dirty="0">
                <a:solidFill>
                  <a:srgbClr val="0070C0"/>
                </a:solidFill>
              </a:rPr>
              <a:t>FloridaTech@frosch.com</a:t>
            </a:r>
            <a:r>
              <a:rPr lang="en-US" sz="1200" dirty="0"/>
              <a:t> copied in your email exchanges to ensure prompt assistance.</a:t>
            </a:r>
          </a:p>
          <a:p>
            <a:pPr lvl="1" indent="-682736" defTabSz="914400"/>
            <a:r>
              <a:rPr lang="en-US" sz="1200" cap="all" spc="150" dirty="0">
                <a:solidFill>
                  <a:schemeClr val="accent5"/>
                </a:solidFill>
              </a:rPr>
              <a:t>CALL FROSCH 24/7 VIA A SINGLE DEDICATED toll-free PHONE NUMBER</a:t>
            </a:r>
          </a:p>
          <a:p>
            <a:pPr indent="-682736"/>
            <a:r>
              <a:rPr lang="en-US" sz="1200" dirty="0"/>
              <a:t>A dedicated toll-free number has been set up for Florida Institute of Technology Inc travelers to directly reach FROSCH’s Travel Advisors: </a:t>
            </a:r>
            <a:r>
              <a:rPr lang="en-US" sz="1200" b="1" dirty="0">
                <a:solidFill>
                  <a:srgbClr val="0070C0"/>
                </a:solidFill>
              </a:rPr>
              <a:t>###-###-####</a:t>
            </a:r>
            <a:r>
              <a:rPr lang="en-US" sz="1200" dirty="0"/>
              <a:t>. There is no need to dial a separate number outside of the service hours listed above; this phone number automatically forwards to FROSCH’s in-house After-Hours service. Calls received after standard service hours may incur an additional After-Hours fee.</a:t>
            </a:r>
          </a:p>
          <a:p>
            <a:pPr lvl="1" defTabSz="914400"/>
            <a:r>
              <a:rPr lang="en-US" sz="1200" cap="all" spc="150" dirty="0">
                <a:solidFill>
                  <a:schemeClr val="accent5"/>
                </a:solidFill>
              </a:rPr>
              <a:t>Important reservation notes</a:t>
            </a:r>
          </a:p>
          <a:p>
            <a:pPr marL="338328" lvl="3">
              <a:buBlip>
                <a:blip r:embed="rId2"/>
              </a:buBlip>
            </a:pPr>
            <a:r>
              <a:rPr lang="en-US" sz="1100" b="1" dirty="0"/>
              <a:t>No fare or space is guaranteed until ticketed. </a:t>
            </a:r>
            <a:r>
              <a:rPr lang="en-US" sz="1100" dirty="0"/>
              <a:t>Once a reservation is ticketed, you will receive a confirmation and itinerary with a record locator via email.</a:t>
            </a:r>
          </a:p>
          <a:p>
            <a:pPr marL="338328" lvl="3">
              <a:buBlip>
                <a:blip r:embed="rId2"/>
              </a:buBlip>
            </a:pPr>
            <a:r>
              <a:rPr lang="en-US" sz="1100" dirty="0"/>
              <a:t>For most non-refundable tickets for travel in the US, you have 24 hours from the time of issuance to request that FROSCH void the ticket with no penalty incurred.</a:t>
            </a:r>
          </a:p>
          <a:p>
            <a:pPr marL="338328" lvl="3">
              <a:buBlip>
                <a:blip r:embed="rId2"/>
              </a:buBlip>
            </a:pPr>
            <a:r>
              <a:rPr lang="en-US" sz="1100" b="1" dirty="0"/>
              <a:t>FROSCH has a price match guarantee! </a:t>
            </a:r>
            <a:r>
              <a:rPr lang="en-US" sz="1100" dirty="0"/>
              <a:t>FROSCH utilizes leading technology and creative faring techniques to ensure we provide you with the lowest possible airfare on every itinerary. Should you find a fare or rate that is more favorable, please immediately bring it to the attention of your Travel Advisors with screenshots of the final page of the booking process. If confirmed, FROSCH will match the price. </a:t>
            </a:r>
          </a:p>
        </p:txBody>
      </p:sp>
      <p:sp>
        <p:nvSpPr>
          <p:cNvPr id="30" name="Rectangle 29">
            <a:extLst>
              <a:ext uri="{FF2B5EF4-FFF2-40B4-BE49-F238E27FC236}">
                <a16:creationId xmlns:a16="http://schemas.microsoft.com/office/drawing/2014/main" id="{EBBCB33F-4154-B240-830B-5FFF160DA619}"/>
              </a:ext>
            </a:extLst>
          </p:cNvPr>
          <p:cNvSpPr/>
          <p:nvPr/>
        </p:nvSpPr>
        <p:spPr>
          <a:xfrm>
            <a:off x="0" y="1650895"/>
            <a:ext cx="7772400" cy="32005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0FACAD72-D669-0E4A-99E9-9E548B199B90}"/>
              </a:ext>
            </a:extLst>
          </p:cNvPr>
          <p:cNvSpPr txBox="1"/>
          <p:nvPr/>
        </p:nvSpPr>
        <p:spPr>
          <a:xfrm>
            <a:off x="986115" y="1782375"/>
            <a:ext cx="2900086" cy="964367"/>
          </a:xfrm>
          <a:prstGeom prst="rect">
            <a:avLst/>
          </a:prstGeom>
          <a:noFill/>
        </p:spPr>
        <p:txBody>
          <a:bodyPr wrap="square">
            <a:spAutoFit/>
          </a:bodyPr>
          <a:lstStyle/>
          <a:p>
            <a:pPr>
              <a:spcAft>
                <a:spcPts val="800"/>
              </a:spcAft>
            </a:pPr>
            <a:r>
              <a:rPr lang="en-US" sz="1200" b="1" dirty="0">
                <a:solidFill>
                  <a:schemeClr val="accent5"/>
                </a:solidFill>
                <a:latin typeface="Lato" panose="020F0502020204030203" pitchFamily="34" charset="77"/>
              </a:rPr>
              <a:t>TEAM OF TRAVEL ADVISORS</a:t>
            </a:r>
          </a:p>
          <a:p>
            <a:r>
              <a:rPr lang="en-US" sz="1200" b="1" dirty="0">
                <a:solidFill>
                  <a:schemeClr val="accent4">
                    <a:lumMod val="10000"/>
                  </a:schemeClr>
                </a:solidFill>
                <a:latin typeface="Lato" panose="020F0502020204030203" pitchFamily="34" charset="77"/>
              </a:rPr>
              <a:t>Direct to FROSCH</a:t>
            </a:r>
            <a:r>
              <a:rPr lang="en-US" sz="1200" dirty="0">
                <a:solidFill>
                  <a:schemeClr val="accent4">
                    <a:lumMod val="10000"/>
                  </a:schemeClr>
                </a:solidFill>
                <a:latin typeface="Lato" panose="020F0502020204030203" pitchFamily="34" charset="77"/>
              </a:rPr>
              <a:t>: ###-###-####</a:t>
            </a:r>
          </a:p>
          <a:p>
            <a:r>
              <a:rPr lang="en-US" sz="1200" b="1" dirty="0">
                <a:solidFill>
                  <a:schemeClr val="accent4">
                    <a:lumMod val="10000"/>
                  </a:schemeClr>
                </a:solidFill>
                <a:latin typeface="Lato" panose="020F0502020204030203" pitchFamily="34" charset="77"/>
              </a:rPr>
              <a:t>Email</a:t>
            </a:r>
            <a:r>
              <a:rPr lang="en-US" sz="1200" dirty="0">
                <a:solidFill>
                  <a:schemeClr val="accent4">
                    <a:lumMod val="10000"/>
                  </a:schemeClr>
                </a:solidFill>
                <a:latin typeface="Lato" panose="020F0502020204030203" pitchFamily="34" charset="77"/>
              </a:rPr>
              <a:t>: FloridaTech@frosch.com</a:t>
            </a:r>
          </a:p>
          <a:p>
            <a:r>
              <a:rPr lang="en-US" sz="1200" b="1" dirty="0">
                <a:solidFill>
                  <a:schemeClr val="accent4">
                    <a:lumMod val="10000"/>
                  </a:schemeClr>
                </a:solidFill>
                <a:latin typeface="Lato" panose="020F0502020204030203" pitchFamily="34" charset="77"/>
              </a:rPr>
              <a:t>Hours</a:t>
            </a:r>
            <a:r>
              <a:rPr lang="en-US" sz="1200" dirty="0">
                <a:solidFill>
                  <a:schemeClr val="accent4">
                    <a:lumMod val="10000"/>
                  </a:schemeClr>
                </a:solidFill>
                <a:latin typeface="Lato" panose="020F0502020204030203" pitchFamily="34" charset="77"/>
              </a:rPr>
              <a:t>: 7:00AM - 8:00PM CT (Mon-Fri)</a:t>
            </a:r>
          </a:p>
        </p:txBody>
      </p:sp>
      <p:sp>
        <p:nvSpPr>
          <p:cNvPr id="32" name="TextBox 31">
            <a:extLst>
              <a:ext uri="{FF2B5EF4-FFF2-40B4-BE49-F238E27FC236}">
                <a16:creationId xmlns:a16="http://schemas.microsoft.com/office/drawing/2014/main" id="{00450167-6048-C045-B826-BC1B555FE496}"/>
              </a:ext>
            </a:extLst>
          </p:cNvPr>
          <p:cNvSpPr txBox="1"/>
          <p:nvPr/>
        </p:nvSpPr>
        <p:spPr>
          <a:xfrm>
            <a:off x="986113" y="2829334"/>
            <a:ext cx="3017917" cy="933589"/>
          </a:xfrm>
          <a:prstGeom prst="rect">
            <a:avLst/>
          </a:prstGeom>
          <a:noFill/>
        </p:spPr>
        <p:txBody>
          <a:bodyPr wrap="square">
            <a:spAutoFit/>
          </a:bodyPr>
          <a:lstStyle/>
          <a:p>
            <a:pPr>
              <a:spcAft>
                <a:spcPts val="800"/>
              </a:spcAft>
            </a:pPr>
            <a:r>
              <a:rPr lang="en-US" sz="1200" b="1" dirty="0">
                <a:solidFill>
                  <a:schemeClr val="accent5"/>
                </a:solidFill>
                <a:latin typeface="Lato" panose="020F0502020204030203" pitchFamily="34" charset="77"/>
              </a:rPr>
              <a:t>FROSCH ACCOUNT MANAGER</a:t>
            </a:r>
            <a:endParaRPr lang="en-US" sz="1200" dirty="0">
              <a:solidFill>
                <a:schemeClr val="accent5"/>
              </a:solidFill>
              <a:latin typeface="Lato" panose="020F0502020204030203" pitchFamily="34" charset="77"/>
            </a:endParaRPr>
          </a:p>
          <a:p>
            <a:r>
              <a:rPr lang="en-US" sz="1200" b="1" dirty="0">
                <a:solidFill>
                  <a:schemeClr val="accent4">
                    <a:lumMod val="10000"/>
                  </a:schemeClr>
                </a:solidFill>
                <a:latin typeface="Lato" panose="020F0502020204030203" pitchFamily="34" charset="77"/>
              </a:rPr>
              <a:t>Catherine Maldonado</a:t>
            </a:r>
          </a:p>
          <a:p>
            <a:r>
              <a:rPr lang="en-US" sz="1200" b="1" dirty="0">
                <a:solidFill>
                  <a:schemeClr val="accent4">
                    <a:lumMod val="10000"/>
                  </a:schemeClr>
                </a:solidFill>
                <a:latin typeface="Lato" panose="020F0502020204030203" pitchFamily="34" charset="77"/>
              </a:rPr>
              <a:t>Direct</a:t>
            </a:r>
            <a:r>
              <a:rPr lang="en-US" sz="1200" dirty="0">
                <a:solidFill>
                  <a:schemeClr val="accent4">
                    <a:lumMod val="10000"/>
                  </a:schemeClr>
                </a:solidFill>
                <a:latin typeface="Lato" panose="020F0502020204030203" pitchFamily="34" charset="77"/>
              </a:rPr>
              <a:t>: 332-223-6704</a:t>
            </a:r>
          </a:p>
          <a:p>
            <a:r>
              <a:rPr lang="en-US" sz="1200" b="1" dirty="0">
                <a:solidFill>
                  <a:schemeClr val="accent4">
                    <a:lumMod val="10000"/>
                  </a:schemeClr>
                </a:solidFill>
                <a:latin typeface="Lato" panose="020F0502020204030203" pitchFamily="34" charset="77"/>
              </a:rPr>
              <a:t>Email</a:t>
            </a:r>
            <a:r>
              <a:rPr lang="en-US" sz="1200" dirty="0">
                <a:solidFill>
                  <a:schemeClr val="accent4">
                    <a:lumMod val="10000"/>
                  </a:schemeClr>
                </a:solidFill>
                <a:latin typeface="Lato" panose="020F0502020204030203" pitchFamily="34" charset="77"/>
              </a:rPr>
              <a:t>: catherine.maldonado@frosch.com</a:t>
            </a:r>
          </a:p>
        </p:txBody>
      </p:sp>
      <p:sp>
        <p:nvSpPr>
          <p:cNvPr id="38" name="Oval 37">
            <a:extLst>
              <a:ext uri="{FF2B5EF4-FFF2-40B4-BE49-F238E27FC236}">
                <a16:creationId xmlns:a16="http://schemas.microsoft.com/office/drawing/2014/main" id="{0CA9F747-793F-CF44-BA4B-767B4DB37394}"/>
              </a:ext>
            </a:extLst>
          </p:cNvPr>
          <p:cNvSpPr/>
          <p:nvPr/>
        </p:nvSpPr>
        <p:spPr>
          <a:xfrm>
            <a:off x="322952" y="1773292"/>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39" name="Oval 38">
            <a:extLst>
              <a:ext uri="{FF2B5EF4-FFF2-40B4-BE49-F238E27FC236}">
                <a16:creationId xmlns:a16="http://schemas.microsoft.com/office/drawing/2014/main" id="{9277B714-C12B-A74A-9213-358DFC7F0BBC}"/>
              </a:ext>
            </a:extLst>
          </p:cNvPr>
          <p:cNvSpPr/>
          <p:nvPr/>
        </p:nvSpPr>
        <p:spPr>
          <a:xfrm>
            <a:off x="322952" y="2819078"/>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40" name="TextBox 39">
            <a:extLst>
              <a:ext uri="{FF2B5EF4-FFF2-40B4-BE49-F238E27FC236}">
                <a16:creationId xmlns:a16="http://schemas.microsoft.com/office/drawing/2014/main" id="{A0742522-9F8E-0548-9D4F-A6291A703DB3}"/>
              </a:ext>
            </a:extLst>
          </p:cNvPr>
          <p:cNvSpPr txBox="1"/>
          <p:nvPr/>
        </p:nvSpPr>
        <p:spPr>
          <a:xfrm>
            <a:off x="986114" y="3925181"/>
            <a:ext cx="2812798" cy="748923"/>
          </a:xfrm>
          <a:prstGeom prst="rect">
            <a:avLst/>
          </a:prstGeom>
          <a:noFill/>
        </p:spPr>
        <p:txBody>
          <a:bodyPr wrap="square">
            <a:spAutoFit/>
          </a:bodyPr>
          <a:lstStyle/>
          <a:p>
            <a:pPr>
              <a:spcAft>
                <a:spcPts val="800"/>
              </a:spcAft>
            </a:pPr>
            <a:r>
              <a:rPr lang="en-US" sz="1200" b="1" dirty="0">
                <a:solidFill>
                  <a:schemeClr val="accent5"/>
                </a:solidFill>
                <a:latin typeface="Lato" panose="020F0502020204030203" pitchFamily="34" charset="77"/>
              </a:rPr>
              <a:t>PERSONAL &amp; VACATION TRAVEL</a:t>
            </a:r>
            <a:endParaRPr lang="en-US" sz="1200" dirty="0">
              <a:solidFill>
                <a:schemeClr val="accent5"/>
              </a:solidFill>
              <a:latin typeface="Lato" panose="020F0502020204030203" pitchFamily="34" charset="77"/>
            </a:endParaRPr>
          </a:p>
          <a:p>
            <a:r>
              <a:rPr lang="en-US" sz="1200" b="1" dirty="0">
                <a:solidFill>
                  <a:schemeClr val="accent4">
                    <a:lumMod val="10000"/>
                  </a:schemeClr>
                </a:solidFill>
                <a:latin typeface="Lato" panose="020F0502020204030203" pitchFamily="34" charset="77"/>
              </a:rPr>
              <a:t>Toll-Free</a:t>
            </a:r>
            <a:r>
              <a:rPr lang="en-US" sz="1200" dirty="0">
                <a:solidFill>
                  <a:schemeClr val="accent4">
                    <a:lumMod val="10000"/>
                  </a:schemeClr>
                </a:solidFill>
                <a:latin typeface="Lato" panose="020F0502020204030203" pitchFamily="34" charset="77"/>
              </a:rPr>
              <a:t>: 888-601-8490</a:t>
            </a:r>
          </a:p>
          <a:p>
            <a:r>
              <a:rPr lang="en-US" sz="1200" b="1" dirty="0">
                <a:solidFill>
                  <a:schemeClr val="accent4">
                    <a:lumMod val="10000"/>
                  </a:schemeClr>
                </a:solidFill>
                <a:latin typeface="Lato" panose="020F0502020204030203" pitchFamily="34" charset="77"/>
              </a:rPr>
              <a:t>Email</a:t>
            </a:r>
            <a:r>
              <a:rPr lang="en-US" sz="1200" dirty="0">
                <a:solidFill>
                  <a:schemeClr val="accent4">
                    <a:lumMod val="10000"/>
                  </a:schemeClr>
                </a:solidFill>
                <a:latin typeface="Lato" panose="020F0502020204030203" pitchFamily="34" charset="77"/>
              </a:rPr>
              <a:t>: froschleisure@frosch.com</a:t>
            </a:r>
          </a:p>
        </p:txBody>
      </p:sp>
      <p:sp>
        <p:nvSpPr>
          <p:cNvPr id="42" name="Oval 41">
            <a:extLst>
              <a:ext uri="{FF2B5EF4-FFF2-40B4-BE49-F238E27FC236}">
                <a16:creationId xmlns:a16="http://schemas.microsoft.com/office/drawing/2014/main" id="{8359485A-E772-424B-835B-A2B4E12BF277}"/>
              </a:ext>
            </a:extLst>
          </p:cNvPr>
          <p:cNvSpPr/>
          <p:nvPr/>
        </p:nvSpPr>
        <p:spPr>
          <a:xfrm>
            <a:off x="322952" y="3914925"/>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44" name="TextBox 43">
            <a:extLst>
              <a:ext uri="{FF2B5EF4-FFF2-40B4-BE49-F238E27FC236}">
                <a16:creationId xmlns:a16="http://schemas.microsoft.com/office/drawing/2014/main" id="{15E6B1FB-1D45-1B4D-A747-A4CB51A0E33A}"/>
              </a:ext>
            </a:extLst>
          </p:cNvPr>
          <p:cNvSpPr txBox="1"/>
          <p:nvPr/>
        </p:nvSpPr>
        <p:spPr>
          <a:xfrm>
            <a:off x="4667194" y="1782375"/>
            <a:ext cx="2900086" cy="933589"/>
          </a:xfrm>
          <a:prstGeom prst="rect">
            <a:avLst/>
          </a:prstGeom>
          <a:noFill/>
        </p:spPr>
        <p:txBody>
          <a:bodyPr wrap="square">
            <a:spAutoFit/>
          </a:bodyPr>
          <a:lstStyle/>
          <a:p>
            <a:pPr>
              <a:spcAft>
                <a:spcPts val="800"/>
              </a:spcAft>
            </a:pPr>
            <a:r>
              <a:rPr lang="en-US" sz="1200" b="1" dirty="0">
                <a:solidFill>
                  <a:schemeClr val="accent5"/>
                </a:solidFill>
                <a:latin typeface="Lato" panose="020F0502020204030203" pitchFamily="34" charset="77"/>
              </a:rPr>
              <a:t>IN-HOUSE AFTER-HOURS</a:t>
            </a:r>
          </a:p>
          <a:p>
            <a:r>
              <a:rPr lang="en-US" sz="1200" b="1" dirty="0">
                <a:solidFill>
                  <a:schemeClr val="accent4">
                    <a:lumMod val="10000"/>
                  </a:schemeClr>
                </a:solidFill>
                <a:latin typeface="Lato" panose="020F0502020204030203" pitchFamily="34" charset="77"/>
              </a:rPr>
              <a:t>Direct to FROSCH</a:t>
            </a:r>
            <a:r>
              <a:rPr lang="en-US" sz="1200" dirty="0">
                <a:solidFill>
                  <a:schemeClr val="accent4">
                    <a:lumMod val="10000"/>
                  </a:schemeClr>
                </a:solidFill>
                <a:latin typeface="Lato" panose="020F0502020204030203" pitchFamily="34" charset="77"/>
              </a:rPr>
              <a:t>: ###-###-####</a:t>
            </a:r>
          </a:p>
          <a:p>
            <a:r>
              <a:rPr lang="en-US" sz="1200" b="1" dirty="0">
                <a:solidFill>
                  <a:schemeClr val="accent4">
                    <a:lumMod val="10000"/>
                  </a:schemeClr>
                </a:solidFill>
                <a:latin typeface="Lato" panose="020F0502020204030203" pitchFamily="34" charset="77"/>
              </a:rPr>
              <a:t>Local</a:t>
            </a:r>
            <a:r>
              <a:rPr lang="en-US" sz="1200" dirty="0">
                <a:solidFill>
                  <a:schemeClr val="accent4">
                    <a:lumMod val="10000"/>
                  </a:schemeClr>
                </a:solidFill>
                <a:latin typeface="Lato" panose="020F0502020204030203" pitchFamily="34" charset="77"/>
              </a:rPr>
              <a:t>: ^^^-^^^-^^^^</a:t>
            </a:r>
          </a:p>
          <a:p>
            <a:r>
              <a:rPr lang="en-US" sz="1200" b="1" dirty="0">
                <a:solidFill>
                  <a:schemeClr val="accent4">
                    <a:lumMod val="10000"/>
                  </a:schemeClr>
                </a:solidFill>
                <a:latin typeface="Lato" panose="020F0502020204030203" pitchFamily="34" charset="77"/>
              </a:rPr>
              <a:t>Access Code</a:t>
            </a:r>
            <a:r>
              <a:rPr lang="en-US" sz="1200" dirty="0">
                <a:solidFill>
                  <a:schemeClr val="accent4">
                    <a:lumMod val="10000"/>
                  </a:schemeClr>
                </a:solidFill>
                <a:latin typeface="Lato" panose="020F0502020204030203" pitchFamily="34" charset="77"/>
              </a:rPr>
              <a:t>: Sabre G2YL</a:t>
            </a:r>
          </a:p>
        </p:txBody>
      </p:sp>
      <p:sp>
        <p:nvSpPr>
          <p:cNvPr id="46" name="TextBox 45">
            <a:extLst>
              <a:ext uri="{FF2B5EF4-FFF2-40B4-BE49-F238E27FC236}">
                <a16:creationId xmlns:a16="http://schemas.microsoft.com/office/drawing/2014/main" id="{B8D4DBC2-4197-3A43-902D-A9DB535B3C21}"/>
              </a:ext>
            </a:extLst>
          </p:cNvPr>
          <p:cNvSpPr txBox="1"/>
          <p:nvPr/>
        </p:nvSpPr>
        <p:spPr>
          <a:xfrm>
            <a:off x="4667193" y="2829334"/>
            <a:ext cx="2812798" cy="1302921"/>
          </a:xfrm>
          <a:prstGeom prst="rect">
            <a:avLst/>
          </a:prstGeom>
          <a:noFill/>
        </p:spPr>
        <p:txBody>
          <a:bodyPr wrap="square">
            <a:spAutoFit/>
          </a:bodyPr>
          <a:lstStyle/>
          <a:p>
            <a:pPr>
              <a:spcAft>
                <a:spcPts val="800"/>
              </a:spcAft>
            </a:pPr>
            <a:r>
              <a:rPr lang="en-US" sz="1200" b="1">
                <a:solidFill>
                  <a:schemeClr val="accent5"/>
                </a:solidFill>
                <a:latin typeface="Lato" panose="020F0502020204030203" pitchFamily="34" charset="77"/>
              </a:rPr>
              <a:t>ONLINE BOOKING </a:t>
            </a:r>
            <a:r>
              <a:rPr lang="en-US" sz="1200" b="1" dirty="0">
                <a:solidFill>
                  <a:schemeClr val="accent5"/>
                </a:solidFill>
                <a:latin typeface="Lato" panose="020F0502020204030203" pitchFamily="34" charset="77"/>
              </a:rPr>
              <a:t>SUPPORT</a:t>
            </a:r>
            <a:endParaRPr lang="en-US" sz="1200" dirty="0">
              <a:solidFill>
                <a:schemeClr val="accent5"/>
              </a:solidFill>
              <a:latin typeface="Lato" panose="020F0502020204030203" pitchFamily="34" charset="77"/>
            </a:endParaRPr>
          </a:p>
          <a:p>
            <a:r>
              <a:rPr lang="en-US" sz="1200" b="1" dirty="0">
                <a:solidFill>
                  <a:schemeClr val="accent4">
                    <a:lumMod val="10000"/>
                  </a:schemeClr>
                </a:solidFill>
                <a:latin typeface="Lato" panose="020F0502020204030203" pitchFamily="34" charset="77"/>
              </a:rPr>
              <a:t>Toll-Free: </a:t>
            </a:r>
            <a:r>
              <a:rPr lang="en-US" sz="1200" dirty="0">
                <a:solidFill>
                  <a:schemeClr val="accent4">
                    <a:lumMod val="10000"/>
                  </a:schemeClr>
                </a:solidFill>
                <a:latin typeface="Lato" panose="020F0502020204030203" pitchFamily="34" charset="77"/>
              </a:rPr>
              <a:t>877-686-3374 </a:t>
            </a:r>
          </a:p>
          <a:p>
            <a:r>
              <a:rPr lang="en-US" sz="1200" b="1" dirty="0">
                <a:solidFill>
                  <a:schemeClr val="accent4">
                    <a:lumMod val="10000"/>
                  </a:schemeClr>
                </a:solidFill>
                <a:latin typeface="Lato" panose="020F0502020204030203" pitchFamily="34" charset="77"/>
              </a:rPr>
              <a:t>Email: </a:t>
            </a:r>
            <a:r>
              <a:rPr lang="en-US" sz="1200" dirty="0" err="1">
                <a:solidFill>
                  <a:schemeClr val="accent4">
                    <a:lumMod val="10000"/>
                  </a:schemeClr>
                </a:solidFill>
                <a:latin typeface="Lato" panose="020F0502020204030203" pitchFamily="34" charset="77"/>
              </a:rPr>
              <a:t>onlinesupport@frosch.com</a:t>
            </a:r>
            <a:endParaRPr lang="en-US" sz="1200" dirty="0">
              <a:solidFill>
                <a:schemeClr val="accent4">
                  <a:lumMod val="10000"/>
                </a:schemeClr>
              </a:solidFill>
              <a:latin typeface="Lato" panose="020F0502020204030203" pitchFamily="34" charset="77"/>
            </a:endParaRPr>
          </a:p>
          <a:p>
            <a:r>
              <a:rPr lang="en-US" sz="1200" b="1" dirty="0">
                <a:solidFill>
                  <a:schemeClr val="accent4">
                    <a:lumMod val="10000"/>
                  </a:schemeClr>
                </a:solidFill>
                <a:latin typeface="Lato" panose="020F0502020204030203" pitchFamily="34" charset="77"/>
              </a:rPr>
              <a:t>Hours: </a:t>
            </a:r>
            <a:r>
              <a:rPr lang="en-US" sz="1200" dirty="0">
                <a:solidFill>
                  <a:schemeClr val="accent4">
                    <a:lumMod val="10000"/>
                  </a:schemeClr>
                </a:solidFill>
                <a:latin typeface="Lato" panose="020F0502020204030203" pitchFamily="34" charset="77"/>
              </a:rPr>
              <a:t>7:00AM - 7:30PM CT (Mon-Fri)</a:t>
            </a:r>
          </a:p>
          <a:p>
            <a:endParaRPr lang="en-US" sz="1200" b="1" dirty="0">
              <a:solidFill>
                <a:schemeClr val="accent4">
                  <a:lumMod val="10000"/>
                </a:schemeClr>
              </a:solidFill>
              <a:latin typeface="Lato" panose="020F0502020204030203" pitchFamily="34" charset="77"/>
            </a:endParaRPr>
          </a:p>
          <a:p>
            <a:endParaRPr lang="en-US" sz="1200" dirty="0">
              <a:solidFill>
                <a:schemeClr val="accent4">
                  <a:lumMod val="10000"/>
                </a:schemeClr>
              </a:solidFill>
              <a:latin typeface="Lato" panose="020F0502020204030203" pitchFamily="34" charset="77"/>
            </a:endParaRPr>
          </a:p>
        </p:txBody>
      </p:sp>
      <p:sp>
        <p:nvSpPr>
          <p:cNvPr id="47" name="Oval 46">
            <a:extLst>
              <a:ext uri="{FF2B5EF4-FFF2-40B4-BE49-F238E27FC236}">
                <a16:creationId xmlns:a16="http://schemas.microsoft.com/office/drawing/2014/main" id="{8C1E9B1E-47F7-5040-889A-96118AF63111}"/>
              </a:ext>
            </a:extLst>
          </p:cNvPr>
          <p:cNvSpPr/>
          <p:nvPr/>
        </p:nvSpPr>
        <p:spPr>
          <a:xfrm>
            <a:off x="4004031" y="1773292"/>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48" name="Oval 47">
            <a:extLst>
              <a:ext uri="{FF2B5EF4-FFF2-40B4-BE49-F238E27FC236}">
                <a16:creationId xmlns:a16="http://schemas.microsoft.com/office/drawing/2014/main" id="{6440F047-46AE-8441-8EC5-755B5A981738}"/>
              </a:ext>
            </a:extLst>
          </p:cNvPr>
          <p:cNvSpPr/>
          <p:nvPr/>
        </p:nvSpPr>
        <p:spPr>
          <a:xfrm>
            <a:off x="4004031" y="2819078"/>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49" name="TextBox 48">
            <a:extLst>
              <a:ext uri="{FF2B5EF4-FFF2-40B4-BE49-F238E27FC236}">
                <a16:creationId xmlns:a16="http://schemas.microsoft.com/office/drawing/2014/main" id="{92926DC1-2566-334A-AE36-E1055D8F0B9B}"/>
              </a:ext>
            </a:extLst>
          </p:cNvPr>
          <p:cNvSpPr txBox="1"/>
          <p:nvPr/>
        </p:nvSpPr>
        <p:spPr>
          <a:xfrm>
            <a:off x="4667193" y="3925181"/>
            <a:ext cx="2812798" cy="933589"/>
          </a:xfrm>
          <a:prstGeom prst="rect">
            <a:avLst/>
          </a:prstGeom>
          <a:noFill/>
        </p:spPr>
        <p:txBody>
          <a:bodyPr wrap="square">
            <a:spAutoFit/>
          </a:bodyPr>
          <a:lstStyle/>
          <a:p>
            <a:pPr>
              <a:spcAft>
                <a:spcPts val="800"/>
              </a:spcAft>
            </a:pPr>
            <a:r>
              <a:rPr lang="en-US" sz="1200" b="1" dirty="0">
                <a:solidFill>
                  <a:schemeClr val="accent5"/>
                </a:solidFill>
                <a:latin typeface="Lato" panose="020F0502020204030203" pitchFamily="34" charset="77"/>
              </a:rPr>
              <a:t>MEETINGS &amp; EVENTS</a:t>
            </a:r>
            <a:endParaRPr lang="en-US" sz="1200" dirty="0">
              <a:solidFill>
                <a:schemeClr val="accent5"/>
              </a:solidFill>
              <a:latin typeface="Lato" panose="020F0502020204030203" pitchFamily="34" charset="77"/>
            </a:endParaRPr>
          </a:p>
          <a:p>
            <a:r>
              <a:rPr lang="en-US" sz="1200" b="1" dirty="0">
                <a:solidFill>
                  <a:schemeClr val="accent4">
                    <a:lumMod val="10000"/>
                  </a:schemeClr>
                </a:solidFill>
                <a:latin typeface="Lato" panose="020F0502020204030203" pitchFamily="34" charset="77"/>
              </a:rPr>
              <a:t>Toll-Free</a:t>
            </a:r>
            <a:r>
              <a:rPr lang="en-US" sz="1200" dirty="0">
                <a:solidFill>
                  <a:schemeClr val="accent4">
                    <a:lumMod val="10000"/>
                  </a:schemeClr>
                </a:solidFill>
                <a:latin typeface="Lato" panose="020F0502020204030203" pitchFamily="34" charset="77"/>
              </a:rPr>
              <a:t>: 650-762-1834</a:t>
            </a:r>
          </a:p>
          <a:p>
            <a:r>
              <a:rPr lang="en-US" sz="1200" b="1" dirty="0">
                <a:solidFill>
                  <a:schemeClr val="accent4">
                    <a:lumMod val="10000"/>
                  </a:schemeClr>
                </a:solidFill>
                <a:latin typeface="Lato" panose="020F0502020204030203" pitchFamily="34" charset="77"/>
              </a:rPr>
              <a:t>Email:</a:t>
            </a:r>
            <a:r>
              <a:rPr lang="en-US" sz="1200" dirty="0">
                <a:solidFill>
                  <a:schemeClr val="accent4">
                    <a:lumMod val="10000"/>
                  </a:schemeClr>
                </a:solidFill>
                <a:latin typeface="Lato" panose="020F0502020204030203" pitchFamily="34" charset="77"/>
              </a:rPr>
              <a:t> meetings&amp;events@frosch.com</a:t>
            </a:r>
          </a:p>
          <a:p>
            <a:endParaRPr lang="en-US" sz="1200" dirty="0">
              <a:solidFill>
                <a:schemeClr val="accent4">
                  <a:lumMod val="10000"/>
                </a:schemeClr>
              </a:solidFill>
              <a:latin typeface="Lato" panose="020F0502020204030203" pitchFamily="34" charset="77"/>
            </a:endParaRPr>
          </a:p>
        </p:txBody>
      </p:sp>
      <p:sp>
        <p:nvSpPr>
          <p:cNvPr id="50" name="Oval 49">
            <a:extLst>
              <a:ext uri="{FF2B5EF4-FFF2-40B4-BE49-F238E27FC236}">
                <a16:creationId xmlns:a16="http://schemas.microsoft.com/office/drawing/2014/main" id="{2CBEF375-63E4-9246-A3DA-9344BDFCAE87}"/>
              </a:ext>
            </a:extLst>
          </p:cNvPr>
          <p:cNvSpPr/>
          <p:nvPr/>
        </p:nvSpPr>
        <p:spPr>
          <a:xfrm>
            <a:off x="4004031" y="3914925"/>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51" name="Graphic 50" descr="Users outline">
            <a:extLst>
              <a:ext uri="{FF2B5EF4-FFF2-40B4-BE49-F238E27FC236}">
                <a16:creationId xmlns:a16="http://schemas.microsoft.com/office/drawing/2014/main" id="{463A06F6-5889-7041-9B54-44C342514A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911" y="1819251"/>
            <a:ext cx="466400" cy="466400"/>
          </a:xfrm>
          <a:prstGeom prst="rect">
            <a:avLst/>
          </a:prstGeom>
        </p:spPr>
      </p:pic>
      <p:pic>
        <p:nvPicPr>
          <p:cNvPr id="52" name="Graphic 51" descr="User outline">
            <a:extLst>
              <a:ext uri="{FF2B5EF4-FFF2-40B4-BE49-F238E27FC236}">
                <a16:creationId xmlns:a16="http://schemas.microsoft.com/office/drawing/2014/main" id="{3A52B24B-F59A-624A-996F-D39D1B12B1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413" y="2907667"/>
            <a:ext cx="383611" cy="383611"/>
          </a:xfrm>
          <a:prstGeom prst="rect">
            <a:avLst/>
          </a:prstGeom>
        </p:spPr>
      </p:pic>
      <p:pic>
        <p:nvPicPr>
          <p:cNvPr id="53" name="Graphic 52" descr="Luggage outline">
            <a:extLst>
              <a:ext uri="{FF2B5EF4-FFF2-40B4-BE49-F238E27FC236}">
                <a16:creationId xmlns:a16="http://schemas.microsoft.com/office/drawing/2014/main" id="{E957B0BD-A5BB-4447-AD90-FBFA2CD4F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598" y="3995464"/>
            <a:ext cx="397239" cy="397239"/>
          </a:xfrm>
          <a:prstGeom prst="rect">
            <a:avLst/>
          </a:prstGeom>
        </p:spPr>
      </p:pic>
      <p:pic>
        <p:nvPicPr>
          <p:cNvPr id="54" name="Graphic 53" descr="Clock outline">
            <a:extLst>
              <a:ext uri="{FF2B5EF4-FFF2-40B4-BE49-F238E27FC236}">
                <a16:creationId xmlns:a16="http://schemas.microsoft.com/office/drawing/2014/main" id="{4A2C8D46-8A30-7542-8703-34A8F0FEE3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90879" y="1860140"/>
            <a:ext cx="384621" cy="384621"/>
          </a:xfrm>
          <a:prstGeom prst="rect">
            <a:avLst/>
          </a:prstGeom>
        </p:spPr>
      </p:pic>
      <p:grpSp>
        <p:nvGrpSpPr>
          <p:cNvPr id="55" name="Group 54">
            <a:extLst>
              <a:ext uri="{FF2B5EF4-FFF2-40B4-BE49-F238E27FC236}">
                <a16:creationId xmlns:a16="http://schemas.microsoft.com/office/drawing/2014/main" id="{C6546B1C-C330-184C-A8BD-4E3A91A53915}"/>
              </a:ext>
            </a:extLst>
          </p:cNvPr>
          <p:cNvGrpSpPr/>
          <p:nvPr/>
        </p:nvGrpSpPr>
        <p:grpSpPr>
          <a:xfrm>
            <a:off x="4070533" y="2888373"/>
            <a:ext cx="430864" cy="430864"/>
            <a:chOff x="4070533" y="2888373"/>
            <a:chExt cx="430864" cy="430864"/>
          </a:xfrm>
        </p:grpSpPr>
        <p:pic>
          <p:nvPicPr>
            <p:cNvPr id="56" name="Graphic 55" descr="Laptop outline">
              <a:extLst>
                <a:ext uri="{FF2B5EF4-FFF2-40B4-BE49-F238E27FC236}">
                  <a16:creationId xmlns:a16="http://schemas.microsoft.com/office/drawing/2014/main" id="{78F56AC3-E9D3-5944-9E32-0DF5CD91BF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70533" y="2888373"/>
              <a:ext cx="430864" cy="430864"/>
            </a:xfrm>
            <a:prstGeom prst="rect">
              <a:avLst/>
            </a:prstGeom>
          </p:spPr>
        </p:pic>
        <p:pic>
          <p:nvPicPr>
            <p:cNvPr id="57" name="Graphic 56" descr="Question Mark outline">
              <a:extLst>
                <a:ext uri="{FF2B5EF4-FFF2-40B4-BE49-F238E27FC236}">
                  <a16:creationId xmlns:a16="http://schemas.microsoft.com/office/drawing/2014/main" id="{B3714FFE-37AC-6847-8D23-EA81EDA4A6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30233" y="3032581"/>
              <a:ext cx="105912" cy="105912"/>
            </a:xfrm>
            <a:prstGeom prst="rect">
              <a:avLst/>
            </a:prstGeom>
          </p:spPr>
        </p:pic>
      </p:grpSp>
      <p:pic>
        <p:nvPicPr>
          <p:cNvPr id="58" name="Graphic 57" descr="Meeting outline">
            <a:extLst>
              <a:ext uri="{FF2B5EF4-FFF2-40B4-BE49-F238E27FC236}">
                <a16:creationId xmlns:a16="http://schemas.microsoft.com/office/drawing/2014/main" id="{71851446-4DA5-584B-88B3-637F33BD54B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79690" y="3970996"/>
            <a:ext cx="421707" cy="421707"/>
          </a:xfrm>
          <a:prstGeom prst="rect">
            <a:avLst/>
          </a:prstGeom>
        </p:spPr>
      </p:pic>
    </p:spTree>
    <p:extLst>
      <p:ext uri="{BB962C8B-B14F-4D97-AF65-F5344CB8AC3E}">
        <p14:creationId xmlns:p14="http://schemas.microsoft.com/office/powerpoint/2010/main" val="127198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A614AD-893E-7D48-83FB-B9676C148E2E}"/>
              </a:ext>
            </a:extLst>
          </p:cNvPr>
          <p:cNvSpPr/>
          <p:nvPr/>
        </p:nvSpPr>
        <p:spPr>
          <a:xfrm>
            <a:off x="0" y="2698932"/>
            <a:ext cx="7772400" cy="71044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Best Practices for Bookings</a:t>
            </a:r>
          </a:p>
        </p:txBody>
      </p:sp>
      <p:sp>
        <p:nvSpPr>
          <p:cNvPr id="6" name="Content Placeholder 5">
            <a:extLst>
              <a:ext uri="{FF2B5EF4-FFF2-40B4-BE49-F238E27FC236}">
                <a16:creationId xmlns:a16="http://schemas.microsoft.com/office/drawing/2014/main" id="{ECF1645E-C8C9-8B47-A61D-170DDEE2E352}"/>
              </a:ext>
            </a:extLst>
          </p:cNvPr>
          <p:cNvSpPr>
            <a:spLocks noGrp="1"/>
          </p:cNvSpPr>
          <p:nvPr>
            <p:ph sz="quarter" idx="11"/>
          </p:nvPr>
        </p:nvSpPr>
        <p:spPr>
          <a:xfrm>
            <a:off x="250249" y="1119260"/>
            <a:ext cx="7300118" cy="2335935"/>
          </a:xfrm>
        </p:spPr>
        <p:txBody>
          <a:bodyPr>
            <a:noAutofit/>
          </a:bodyPr>
          <a:lstStyle/>
          <a:p>
            <a:pPr lvl="1">
              <a:spcAft>
                <a:spcPts val="1200"/>
              </a:spcAft>
            </a:pPr>
            <a:r>
              <a:rPr lang="en-US" sz="1800" dirty="0"/>
              <a:t>At FROSCH, we’re here for you. </a:t>
            </a:r>
          </a:p>
          <a:p>
            <a:r>
              <a:rPr lang="en-GB" dirty="0"/>
              <a:t>The same team of Travel Advisors is available to assist with your bookings, as well as any changes to your travel before or while you’re on the road. We pride ourselves on providing excellent customer service; below are some tips to help us exceed your expectations!</a:t>
            </a:r>
            <a:endParaRPr lang="en-US" sz="1400" dirty="0"/>
          </a:p>
        </p:txBody>
      </p:sp>
      <p:sp>
        <p:nvSpPr>
          <p:cNvPr id="23" name="TextBox 22">
            <a:extLst>
              <a:ext uri="{FF2B5EF4-FFF2-40B4-BE49-F238E27FC236}">
                <a16:creationId xmlns:a16="http://schemas.microsoft.com/office/drawing/2014/main" id="{74B1EDEC-B6AC-3D43-99E3-43385D99E8A4}"/>
              </a:ext>
            </a:extLst>
          </p:cNvPr>
          <p:cNvSpPr txBox="1"/>
          <p:nvPr/>
        </p:nvSpPr>
        <p:spPr>
          <a:xfrm>
            <a:off x="986114" y="2906612"/>
            <a:ext cx="2695549" cy="1354217"/>
          </a:xfrm>
          <a:prstGeom prst="rect">
            <a:avLst/>
          </a:prstGeom>
          <a:noFill/>
        </p:spPr>
        <p:txBody>
          <a:bodyPr wrap="square">
            <a:spAutoFit/>
          </a:bodyPr>
          <a:lstStyle/>
          <a:p>
            <a:pPr>
              <a:spcAft>
                <a:spcPts val="1200"/>
              </a:spcAft>
            </a:pPr>
            <a:r>
              <a:rPr lang="en-US" sz="1200" b="1" cap="all" dirty="0">
                <a:solidFill>
                  <a:srgbClr val="0070C0"/>
                </a:solidFill>
                <a:latin typeface="Lato" panose="020F0502020204030203" pitchFamily="34" charset="77"/>
              </a:rPr>
              <a:t>ALWAYS EMAIL FloridaTech@frosch.com</a:t>
            </a:r>
          </a:p>
          <a:p>
            <a:r>
              <a:rPr lang="en-US" sz="1200" dirty="0">
                <a:solidFill>
                  <a:schemeClr val="accent4">
                    <a:lumMod val="10000"/>
                  </a:schemeClr>
                </a:solidFill>
                <a:latin typeface="Lato" panose="020F0502020204030203" pitchFamily="34" charset="77"/>
              </a:rPr>
              <a:t>Always keep the team email address,  </a:t>
            </a:r>
            <a:r>
              <a:rPr lang="en-US" sz="1200" b="1" dirty="0">
                <a:solidFill>
                  <a:schemeClr val="accent4">
                    <a:lumMod val="10000"/>
                  </a:schemeClr>
                </a:solidFill>
                <a:latin typeface="Lato" panose="020F0502020204030203" pitchFamily="34" charset="77"/>
              </a:rPr>
              <a:t>FloridaTech@frosch.com</a:t>
            </a:r>
            <a:r>
              <a:rPr lang="en-US" sz="1200" dirty="0">
                <a:solidFill>
                  <a:schemeClr val="accent4">
                    <a:lumMod val="10000"/>
                  </a:schemeClr>
                </a:solidFill>
                <a:latin typeface="Lato" panose="020F0502020204030203" pitchFamily="34" charset="77"/>
              </a:rPr>
              <a:t>, copied on your correspondence to ensure prompt assistance. </a:t>
            </a:r>
          </a:p>
        </p:txBody>
      </p:sp>
      <p:sp>
        <p:nvSpPr>
          <p:cNvPr id="28" name="TextBox 27">
            <a:extLst>
              <a:ext uri="{FF2B5EF4-FFF2-40B4-BE49-F238E27FC236}">
                <a16:creationId xmlns:a16="http://schemas.microsoft.com/office/drawing/2014/main" id="{D9E2F707-119D-A343-8093-A7960219F0A4}"/>
              </a:ext>
            </a:extLst>
          </p:cNvPr>
          <p:cNvSpPr txBox="1"/>
          <p:nvPr/>
        </p:nvSpPr>
        <p:spPr>
          <a:xfrm>
            <a:off x="986114" y="4457722"/>
            <a:ext cx="2695549" cy="1538883"/>
          </a:xfrm>
          <a:prstGeom prst="rect">
            <a:avLst/>
          </a:prstGeom>
          <a:noFill/>
        </p:spPr>
        <p:txBody>
          <a:bodyPr wrap="square">
            <a:spAutoFit/>
          </a:bodyPr>
          <a:lstStyle/>
          <a:p>
            <a:pPr>
              <a:spcAft>
                <a:spcPts val="1200"/>
              </a:spcAft>
            </a:pPr>
            <a:r>
              <a:rPr lang="en-US" sz="1200" b="1" dirty="0">
                <a:solidFill>
                  <a:srgbClr val="0070C0"/>
                </a:solidFill>
                <a:latin typeface="Lato" panose="020F0502020204030203" pitchFamily="34" charset="77"/>
              </a:rPr>
              <a:t>BE AS DETAILED AS POSSIBLE WITH YOUR REQUESTS</a:t>
            </a:r>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Add as many details as possible in your original request, including traveler name(s), dates &amp; times, origin &amp; destination cities, accommodations, and car rentals.</a:t>
            </a:r>
          </a:p>
        </p:txBody>
      </p:sp>
      <p:sp>
        <p:nvSpPr>
          <p:cNvPr id="35" name="Oval 34">
            <a:extLst>
              <a:ext uri="{FF2B5EF4-FFF2-40B4-BE49-F238E27FC236}">
                <a16:creationId xmlns:a16="http://schemas.microsoft.com/office/drawing/2014/main" id="{BA24FBBA-BA9B-7A46-8C44-8F4AA8273A24}"/>
              </a:ext>
            </a:extLst>
          </p:cNvPr>
          <p:cNvSpPr/>
          <p:nvPr/>
        </p:nvSpPr>
        <p:spPr>
          <a:xfrm>
            <a:off x="322952" y="2897529"/>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36" name="Oval 35">
            <a:extLst>
              <a:ext uri="{FF2B5EF4-FFF2-40B4-BE49-F238E27FC236}">
                <a16:creationId xmlns:a16="http://schemas.microsoft.com/office/drawing/2014/main" id="{F5EACFE4-AF20-E645-B7CF-0CC7E06A9DA9}"/>
              </a:ext>
            </a:extLst>
          </p:cNvPr>
          <p:cNvSpPr/>
          <p:nvPr/>
        </p:nvSpPr>
        <p:spPr>
          <a:xfrm>
            <a:off x="322952" y="4447466"/>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38" name="TextBox 37">
            <a:extLst>
              <a:ext uri="{FF2B5EF4-FFF2-40B4-BE49-F238E27FC236}">
                <a16:creationId xmlns:a16="http://schemas.microsoft.com/office/drawing/2014/main" id="{2324999C-E16C-BC46-8DA4-680FCA1DA54F}"/>
              </a:ext>
            </a:extLst>
          </p:cNvPr>
          <p:cNvSpPr txBox="1"/>
          <p:nvPr/>
        </p:nvSpPr>
        <p:spPr>
          <a:xfrm>
            <a:off x="4680785" y="2906612"/>
            <a:ext cx="2695550" cy="1169551"/>
          </a:xfrm>
          <a:prstGeom prst="rect">
            <a:avLst/>
          </a:prstGeom>
          <a:noFill/>
        </p:spPr>
        <p:txBody>
          <a:bodyPr wrap="square">
            <a:spAutoFit/>
          </a:bodyPr>
          <a:lstStyle/>
          <a:p>
            <a:pPr>
              <a:spcAft>
                <a:spcPts val="1200"/>
              </a:spcAft>
            </a:pPr>
            <a:r>
              <a:rPr lang="en-US" sz="1200" b="1" dirty="0">
                <a:solidFill>
                  <a:srgbClr val="0070C0"/>
                </a:solidFill>
                <a:latin typeface="Lato" panose="020F0502020204030203" pitchFamily="34" charset="77"/>
              </a:rPr>
              <a:t>ADD YOUR PREFERRED ADVISOR TO THE SUBJECT LINE</a:t>
            </a:r>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If you prefer to work with a specific travel advisor, add their name to the subject line of your email.</a:t>
            </a:r>
          </a:p>
        </p:txBody>
      </p:sp>
      <p:sp>
        <p:nvSpPr>
          <p:cNvPr id="39" name="TextBox 38">
            <a:extLst>
              <a:ext uri="{FF2B5EF4-FFF2-40B4-BE49-F238E27FC236}">
                <a16:creationId xmlns:a16="http://schemas.microsoft.com/office/drawing/2014/main" id="{CBA7D264-A14A-7C42-8E4C-907693B6B880}"/>
              </a:ext>
            </a:extLst>
          </p:cNvPr>
          <p:cNvSpPr txBox="1"/>
          <p:nvPr/>
        </p:nvSpPr>
        <p:spPr>
          <a:xfrm>
            <a:off x="4680784" y="4457722"/>
            <a:ext cx="2768664" cy="1354217"/>
          </a:xfrm>
          <a:prstGeom prst="rect">
            <a:avLst/>
          </a:prstGeom>
          <a:noFill/>
        </p:spPr>
        <p:txBody>
          <a:bodyPr wrap="square">
            <a:spAutoFit/>
          </a:bodyPr>
          <a:lstStyle/>
          <a:p>
            <a:pPr>
              <a:spcAft>
                <a:spcPts val="1200"/>
              </a:spcAft>
            </a:pPr>
            <a:r>
              <a:rPr lang="en-US" sz="1200" b="1" dirty="0">
                <a:solidFill>
                  <a:srgbClr val="0070C0"/>
                </a:solidFill>
                <a:latin typeface="Lato" panose="020F0502020204030203" pitchFamily="34" charset="77"/>
              </a:rPr>
              <a:t>ADD URGENT TO SUBJECT FOR SAME-DAY</a:t>
            </a:r>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If you are booking same-day travel, use the word “URGENT” in the subject line to alert the team.</a:t>
            </a:r>
          </a:p>
          <a:p>
            <a:endParaRPr lang="en-US" sz="1200" dirty="0">
              <a:solidFill>
                <a:schemeClr val="accent4">
                  <a:lumMod val="10000"/>
                </a:schemeClr>
              </a:solidFill>
              <a:latin typeface="Lato" panose="020F0502020204030203" pitchFamily="34" charset="77"/>
            </a:endParaRPr>
          </a:p>
        </p:txBody>
      </p:sp>
      <p:sp>
        <p:nvSpPr>
          <p:cNvPr id="40" name="Oval 39">
            <a:extLst>
              <a:ext uri="{FF2B5EF4-FFF2-40B4-BE49-F238E27FC236}">
                <a16:creationId xmlns:a16="http://schemas.microsoft.com/office/drawing/2014/main" id="{152637B5-4EF0-634C-8C83-9145C7176FD4}"/>
              </a:ext>
            </a:extLst>
          </p:cNvPr>
          <p:cNvSpPr/>
          <p:nvPr/>
        </p:nvSpPr>
        <p:spPr>
          <a:xfrm>
            <a:off x="4017622" y="2897529"/>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42" name="Oval 41">
            <a:extLst>
              <a:ext uri="{FF2B5EF4-FFF2-40B4-BE49-F238E27FC236}">
                <a16:creationId xmlns:a16="http://schemas.microsoft.com/office/drawing/2014/main" id="{A1E1B281-D15A-0440-B86D-B01A4DA8D013}"/>
              </a:ext>
            </a:extLst>
          </p:cNvPr>
          <p:cNvSpPr/>
          <p:nvPr/>
        </p:nvSpPr>
        <p:spPr>
          <a:xfrm>
            <a:off x="4017622" y="4447466"/>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99" name="Graphic 98" descr="Email outline">
            <a:extLst>
              <a:ext uri="{FF2B5EF4-FFF2-40B4-BE49-F238E27FC236}">
                <a16:creationId xmlns:a16="http://schemas.microsoft.com/office/drawing/2014/main" id="{2D7E1DCA-FD72-DC41-B2F0-765D5CE2395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7878" y="2988333"/>
            <a:ext cx="326203" cy="326203"/>
          </a:xfrm>
          <a:prstGeom prst="rect">
            <a:avLst/>
          </a:prstGeom>
        </p:spPr>
      </p:pic>
      <p:sp>
        <p:nvSpPr>
          <p:cNvPr id="100" name="TextBox 99">
            <a:extLst>
              <a:ext uri="{FF2B5EF4-FFF2-40B4-BE49-F238E27FC236}">
                <a16:creationId xmlns:a16="http://schemas.microsoft.com/office/drawing/2014/main" id="{04E5127C-BE14-C942-A182-CE5065E387C8}"/>
              </a:ext>
            </a:extLst>
          </p:cNvPr>
          <p:cNvSpPr txBox="1"/>
          <p:nvPr/>
        </p:nvSpPr>
        <p:spPr>
          <a:xfrm>
            <a:off x="986114" y="6259090"/>
            <a:ext cx="2695549" cy="1354217"/>
          </a:xfrm>
          <a:prstGeom prst="rect">
            <a:avLst/>
          </a:prstGeom>
          <a:noFill/>
        </p:spPr>
        <p:txBody>
          <a:bodyPr wrap="square">
            <a:spAutoFit/>
          </a:bodyPr>
          <a:lstStyle/>
          <a:p>
            <a:pPr>
              <a:spcAft>
                <a:spcPts val="1200"/>
              </a:spcAft>
            </a:pPr>
            <a:r>
              <a:rPr lang="en-US" sz="1200" b="1" dirty="0">
                <a:solidFill>
                  <a:srgbClr val="0070C0"/>
                </a:solidFill>
                <a:latin typeface="Lato" panose="020F0502020204030203" pitchFamily="34" charset="77"/>
              </a:rPr>
              <a:t>ADD TO AN EXISTING RESERVATION</a:t>
            </a:r>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Let your advisor know if you are adding to an existing itinerary, instead of creating a new one for a new request.</a:t>
            </a:r>
          </a:p>
        </p:txBody>
      </p:sp>
      <p:sp>
        <p:nvSpPr>
          <p:cNvPr id="101" name="Oval 100">
            <a:extLst>
              <a:ext uri="{FF2B5EF4-FFF2-40B4-BE49-F238E27FC236}">
                <a16:creationId xmlns:a16="http://schemas.microsoft.com/office/drawing/2014/main" id="{2F51210B-7A69-5D40-B341-D149545004CC}"/>
              </a:ext>
            </a:extLst>
          </p:cNvPr>
          <p:cNvSpPr/>
          <p:nvPr/>
        </p:nvSpPr>
        <p:spPr>
          <a:xfrm>
            <a:off x="322952" y="6248834"/>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02" name="TextBox 101">
            <a:extLst>
              <a:ext uri="{FF2B5EF4-FFF2-40B4-BE49-F238E27FC236}">
                <a16:creationId xmlns:a16="http://schemas.microsoft.com/office/drawing/2014/main" id="{72E3A93F-045C-604E-9179-A487F7A63E6F}"/>
              </a:ext>
            </a:extLst>
          </p:cNvPr>
          <p:cNvSpPr txBox="1"/>
          <p:nvPr/>
        </p:nvSpPr>
        <p:spPr>
          <a:xfrm>
            <a:off x="4680784" y="6259090"/>
            <a:ext cx="2768664" cy="1169551"/>
          </a:xfrm>
          <a:prstGeom prst="rect">
            <a:avLst/>
          </a:prstGeom>
          <a:noFill/>
        </p:spPr>
        <p:txBody>
          <a:bodyPr wrap="square">
            <a:spAutoFit/>
          </a:bodyPr>
          <a:lstStyle/>
          <a:p>
            <a:pPr>
              <a:spcAft>
                <a:spcPts val="1200"/>
              </a:spcAft>
            </a:pPr>
            <a:r>
              <a:rPr lang="en-US" sz="1200" b="1" dirty="0">
                <a:solidFill>
                  <a:srgbClr val="0070C0"/>
                </a:solidFill>
                <a:latin typeface="Lato" panose="020F0502020204030203" pitchFamily="34" charset="77"/>
              </a:rPr>
              <a:t>NO FARE OR SPACE IS GUARANTEED UNTIL TICKETED. </a:t>
            </a:r>
          </a:p>
          <a:p>
            <a:r>
              <a:rPr lang="en-US" sz="1200" dirty="0">
                <a:solidFill>
                  <a:schemeClr val="accent4">
                    <a:lumMod val="10000"/>
                  </a:schemeClr>
                </a:solidFill>
                <a:latin typeface="Lato" panose="020F0502020204030203" pitchFamily="34" charset="77"/>
              </a:rPr>
              <a:t>Once a reservation is ticketed, you will receive a confirmation and itinerary with a record locator via email.</a:t>
            </a:r>
          </a:p>
        </p:txBody>
      </p:sp>
      <p:sp>
        <p:nvSpPr>
          <p:cNvPr id="103" name="Oval 102">
            <a:extLst>
              <a:ext uri="{FF2B5EF4-FFF2-40B4-BE49-F238E27FC236}">
                <a16:creationId xmlns:a16="http://schemas.microsoft.com/office/drawing/2014/main" id="{62BA2FE2-E110-4E47-8F36-DC9729921802}"/>
              </a:ext>
            </a:extLst>
          </p:cNvPr>
          <p:cNvSpPr/>
          <p:nvPr/>
        </p:nvSpPr>
        <p:spPr>
          <a:xfrm>
            <a:off x="4017622" y="6248834"/>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04" name="TextBox 103">
            <a:extLst>
              <a:ext uri="{FF2B5EF4-FFF2-40B4-BE49-F238E27FC236}">
                <a16:creationId xmlns:a16="http://schemas.microsoft.com/office/drawing/2014/main" id="{F8517EAB-0A9A-0A48-B0F4-CEBA2BA4CE0E}"/>
              </a:ext>
            </a:extLst>
          </p:cNvPr>
          <p:cNvSpPr txBox="1"/>
          <p:nvPr/>
        </p:nvSpPr>
        <p:spPr>
          <a:xfrm>
            <a:off x="986114" y="7808677"/>
            <a:ext cx="2695549" cy="1908215"/>
          </a:xfrm>
          <a:prstGeom prst="rect">
            <a:avLst/>
          </a:prstGeom>
          <a:noFill/>
        </p:spPr>
        <p:txBody>
          <a:bodyPr wrap="square">
            <a:spAutoFit/>
          </a:bodyPr>
          <a:lstStyle/>
          <a:p>
            <a:pPr>
              <a:spcAft>
                <a:spcPts val="1200"/>
              </a:spcAft>
            </a:pPr>
            <a:r>
              <a:rPr lang="en-US" sz="1200" b="1" dirty="0">
                <a:solidFill>
                  <a:srgbClr val="0070C0"/>
                </a:solidFill>
                <a:latin typeface="Lato" panose="020F0502020204030203" pitchFamily="34" charset="77"/>
              </a:rPr>
              <a:t>ENSURE DATA SECURITY; NEVER EMAIL SENSITIVE DATA.</a:t>
            </a:r>
            <a:endParaRPr lang="en-US" sz="1200" dirty="0">
              <a:solidFill>
                <a:schemeClr val="accent4">
                  <a:lumMod val="10000"/>
                </a:schemeClr>
              </a:solidFill>
              <a:latin typeface="Lato" panose="020F0502020204030203" pitchFamily="34" charset="77"/>
            </a:endParaRPr>
          </a:p>
          <a:p>
            <a:r>
              <a:rPr lang="en-US" sz="1200" dirty="0">
                <a:solidFill>
                  <a:schemeClr val="accent4">
                    <a:lumMod val="10000"/>
                  </a:schemeClr>
                </a:solidFill>
                <a:latin typeface="Lato" panose="020F0502020204030203" pitchFamily="34" charset="77"/>
              </a:rPr>
              <a:t>Due to our security settings, emails with credit card information will not be delivered. Please also note that we cannot store CVV numbers for credit cards due to PCI and GDPR compliance regulations. </a:t>
            </a:r>
          </a:p>
          <a:p>
            <a:endParaRPr lang="en-US" sz="1200" dirty="0">
              <a:solidFill>
                <a:schemeClr val="accent4">
                  <a:lumMod val="10000"/>
                </a:schemeClr>
              </a:solidFill>
              <a:latin typeface="Lato" panose="020F0502020204030203" pitchFamily="34" charset="77"/>
            </a:endParaRPr>
          </a:p>
        </p:txBody>
      </p:sp>
      <p:sp>
        <p:nvSpPr>
          <p:cNvPr id="105" name="Oval 104">
            <a:extLst>
              <a:ext uri="{FF2B5EF4-FFF2-40B4-BE49-F238E27FC236}">
                <a16:creationId xmlns:a16="http://schemas.microsoft.com/office/drawing/2014/main" id="{667225CB-CAA3-2C40-8481-1069ED74861B}"/>
              </a:ext>
            </a:extLst>
          </p:cNvPr>
          <p:cNvSpPr/>
          <p:nvPr/>
        </p:nvSpPr>
        <p:spPr>
          <a:xfrm>
            <a:off x="322952" y="7798421"/>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06" name="TextBox 105">
            <a:extLst>
              <a:ext uri="{FF2B5EF4-FFF2-40B4-BE49-F238E27FC236}">
                <a16:creationId xmlns:a16="http://schemas.microsoft.com/office/drawing/2014/main" id="{F83AE37D-123A-C944-B365-A5823B2C3521}"/>
              </a:ext>
            </a:extLst>
          </p:cNvPr>
          <p:cNvSpPr txBox="1"/>
          <p:nvPr/>
        </p:nvSpPr>
        <p:spPr>
          <a:xfrm>
            <a:off x="4680784" y="7808677"/>
            <a:ext cx="2768664" cy="1723549"/>
          </a:xfrm>
          <a:prstGeom prst="rect">
            <a:avLst/>
          </a:prstGeom>
          <a:noFill/>
        </p:spPr>
        <p:txBody>
          <a:bodyPr wrap="square">
            <a:spAutoFit/>
          </a:bodyPr>
          <a:lstStyle/>
          <a:p>
            <a:pPr>
              <a:spcAft>
                <a:spcPts val="1200"/>
              </a:spcAft>
            </a:pPr>
            <a:r>
              <a:rPr lang="en-US" sz="1200" b="1" dirty="0">
                <a:solidFill>
                  <a:srgbClr val="0070C0"/>
                </a:solidFill>
                <a:latin typeface="Lato" panose="020F0502020204030203" pitchFamily="34" charset="77"/>
              </a:rPr>
              <a:t>HAVING TROUBLE UPDATING YOUR PROFILE? EMAIL IN-HOUSE SUPPORT. </a:t>
            </a:r>
          </a:p>
          <a:p>
            <a:pPr>
              <a:spcAft>
                <a:spcPts val="1200"/>
              </a:spcAft>
            </a:pPr>
            <a:r>
              <a:rPr lang="en-US" sz="1200" dirty="0">
                <a:solidFill>
                  <a:schemeClr val="accent4">
                    <a:lumMod val="10000"/>
                  </a:schemeClr>
                </a:solidFill>
                <a:latin typeface="Lato" panose="020F0502020204030203" pitchFamily="34" charset="77"/>
              </a:rPr>
              <a:t>For assistance with this tool, email </a:t>
            </a:r>
            <a:r>
              <a:rPr lang="en-US" sz="1200" b="1" dirty="0">
                <a:solidFill>
                  <a:schemeClr val="accent4">
                    <a:lumMod val="10000"/>
                  </a:schemeClr>
                </a:solidFill>
                <a:latin typeface="Lato" panose="020F0502020204030203" pitchFamily="34" charset="77"/>
                <a:hlinkClick r:id="rId4"/>
              </a:rPr>
              <a:t>onlinesupport@frosch.com</a:t>
            </a:r>
            <a:r>
              <a:rPr lang="en-US" sz="1200" b="1" dirty="0">
                <a:solidFill>
                  <a:schemeClr val="accent4">
                    <a:lumMod val="10000"/>
                  </a:schemeClr>
                </a:solidFill>
                <a:latin typeface="Lato" panose="020F0502020204030203" pitchFamily="34" charset="77"/>
              </a:rPr>
              <a:t>  </a:t>
            </a:r>
            <a:r>
              <a:rPr lang="en-US" sz="1200" dirty="0">
                <a:solidFill>
                  <a:schemeClr val="accent4">
                    <a:lumMod val="10000"/>
                  </a:schemeClr>
                </a:solidFill>
                <a:latin typeface="Lato" panose="020F0502020204030203" pitchFamily="34" charset="77"/>
              </a:rPr>
              <a:t>or call </a:t>
            </a:r>
            <a:br>
              <a:rPr lang="en-US" sz="1200" dirty="0">
                <a:solidFill>
                  <a:schemeClr val="accent4">
                    <a:lumMod val="10000"/>
                  </a:schemeClr>
                </a:solidFill>
                <a:latin typeface="Lato" panose="020F0502020204030203" pitchFamily="34" charset="77"/>
              </a:rPr>
            </a:br>
            <a:r>
              <a:rPr lang="en-US" sz="1200" dirty="0">
                <a:solidFill>
                  <a:schemeClr val="accent4">
                    <a:lumMod val="10000"/>
                  </a:schemeClr>
                </a:solidFill>
                <a:latin typeface="Lato" panose="020F0502020204030203" pitchFamily="34" charset="77"/>
              </a:rPr>
              <a:t>877-686-3374 . If you need assistance modifying a booking, contact your team of advisors. </a:t>
            </a:r>
          </a:p>
        </p:txBody>
      </p:sp>
      <p:sp>
        <p:nvSpPr>
          <p:cNvPr id="107" name="Oval 106">
            <a:extLst>
              <a:ext uri="{FF2B5EF4-FFF2-40B4-BE49-F238E27FC236}">
                <a16:creationId xmlns:a16="http://schemas.microsoft.com/office/drawing/2014/main" id="{7CBE1892-AEE8-AF46-81B4-31B6745EFD90}"/>
              </a:ext>
            </a:extLst>
          </p:cNvPr>
          <p:cNvSpPr/>
          <p:nvPr/>
        </p:nvSpPr>
        <p:spPr>
          <a:xfrm>
            <a:off x="4017622" y="7798421"/>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108" name="Graphic 107" descr="Office worker male outline">
            <a:extLst>
              <a:ext uri="{FF2B5EF4-FFF2-40B4-BE49-F238E27FC236}">
                <a16:creationId xmlns:a16="http://schemas.microsoft.com/office/drawing/2014/main" id="{C4BED3AF-86F1-BF4D-BBF5-DE0D081B6EF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89983" y="2926516"/>
            <a:ext cx="449962" cy="449962"/>
          </a:xfrm>
          <a:prstGeom prst="rect">
            <a:avLst/>
          </a:prstGeom>
        </p:spPr>
      </p:pic>
      <p:pic>
        <p:nvPicPr>
          <p:cNvPr id="109" name="Graphic 108" descr="Priorities outline">
            <a:extLst>
              <a:ext uri="{FF2B5EF4-FFF2-40B4-BE49-F238E27FC236}">
                <a16:creationId xmlns:a16="http://schemas.microsoft.com/office/drawing/2014/main" id="{9EAC8F7C-25B6-A24B-8254-376E95DD744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53443" y="4514916"/>
            <a:ext cx="432137" cy="432137"/>
          </a:xfrm>
          <a:prstGeom prst="rect">
            <a:avLst/>
          </a:prstGeom>
        </p:spPr>
      </p:pic>
      <p:pic>
        <p:nvPicPr>
          <p:cNvPr id="110" name="Graphic 109" descr="Add outline">
            <a:extLst>
              <a:ext uri="{FF2B5EF4-FFF2-40B4-BE49-F238E27FC236}">
                <a16:creationId xmlns:a16="http://schemas.microsoft.com/office/drawing/2014/main" id="{BEF2C845-7942-F040-849D-0E3BFBB50F06}"/>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54732" y="6396135"/>
            <a:ext cx="294668" cy="294668"/>
          </a:xfrm>
          <a:prstGeom prst="rect">
            <a:avLst/>
          </a:prstGeom>
        </p:spPr>
      </p:pic>
      <p:pic>
        <p:nvPicPr>
          <p:cNvPr id="111" name="Graphic 110" descr="Information outline">
            <a:extLst>
              <a:ext uri="{FF2B5EF4-FFF2-40B4-BE49-F238E27FC236}">
                <a16:creationId xmlns:a16="http://schemas.microsoft.com/office/drawing/2014/main" id="{E1E60AB0-4806-404C-BD46-9D9EFA7D5512}"/>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97944" y="4522502"/>
            <a:ext cx="408245" cy="408245"/>
          </a:xfrm>
          <a:prstGeom prst="rect">
            <a:avLst/>
          </a:prstGeom>
        </p:spPr>
      </p:pic>
      <p:pic>
        <p:nvPicPr>
          <p:cNvPr id="112" name="Graphic 111" descr="Help outline">
            <a:extLst>
              <a:ext uri="{FF2B5EF4-FFF2-40B4-BE49-F238E27FC236}">
                <a16:creationId xmlns:a16="http://schemas.microsoft.com/office/drawing/2014/main" id="{406F5F2D-CE7A-2B4B-8CFD-813CB0DA893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089983" y="7860391"/>
            <a:ext cx="434252" cy="434252"/>
          </a:xfrm>
          <a:prstGeom prst="rect">
            <a:avLst/>
          </a:prstGeom>
        </p:spPr>
      </p:pic>
      <p:pic>
        <p:nvPicPr>
          <p:cNvPr id="113" name="Graphic 112" descr="Credit card outline">
            <a:extLst>
              <a:ext uri="{FF2B5EF4-FFF2-40B4-BE49-F238E27FC236}">
                <a16:creationId xmlns:a16="http://schemas.microsoft.com/office/drawing/2014/main" id="{75E0152F-D625-D448-B30E-95E4A5232E6F}"/>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80053" y="7860391"/>
            <a:ext cx="434378" cy="434378"/>
          </a:xfrm>
          <a:prstGeom prst="rect">
            <a:avLst/>
          </a:prstGeom>
        </p:spPr>
      </p:pic>
      <p:pic>
        <p:nvPicPr>
          <p:cNvPr id="5" name="Graphic 4" descr="Warning outline">
            <a:extLst>
              <a:ext uri="{FF2B5EF4-FFF2-40B4-BE49-F238E27FC236}">
                <a16:creationId xmlns:a16="http://schemas.microsoft.com/office/drawing/2014/main" id="{435F50C5-289D-0D47-AFED-3CD5D2F9B18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119911" y="6328463"/>
            <a:ext cx="365669" cy="365669"/>
          </a:xfrm>
          <a:prstGeom prst="rect">
            <a:avLst/>
          </a:prstGeom>
        </p:spPr>
      </p:pic>
    </p:spTree>
    <p:extLst>
      <p:ext uri="{BB962C8B-B14F-4D97-AF65-F5344CB8AC3E}">
        <p14:creationId xmlns:p14="http://schemas.microsoft.com/office/powerpoint/2010/main" val="91190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298F41-0392-AE4A-AF0A-33108E35ABC4}"/>
              </a:ext>
            </a:extLst>
          </p:cNvPr>
          <p:cNvSpPr>
            <a:spLocks noGrp="1"/>
          </p:cNvSpPr>
          <p:nvPr>
            <p:ph type="title"/>
          </p:nvPr>
        </p:nvSpPr>
        <p:spPr/>
        <p:txBody>
          <a:bodyPr/>
          <a:lstStyle/>
          <a:p>
            <a:r>
              <a:rPr lang="en-US" spc="0" dirty="0">
                <a:latin typeface="Lato" panose="020F0502020204030203" pitchFamily="34" charset="77"/>
              </a:rPr>
              <a:t>How to Access Deem</a:t>
            </a:r>
          </a:p>
        </p:txBody>
      </p:sp>
      <p:sp>
        <p:nvSpPr>
          <p:cNvPr id="6" name="Content Placeholder 5">
            <a:extLst>
              <a:ext uri="{FF2B5EF4-FFF2-40B4-BE49-F238E27FC236}">
                <a16:creationId xmlns:a16="http://schemas.microsoft.com/office/drawing/2014/main" id="{ECF1645E-C8C9-8B47-A61D-170DDEE2E352}"/>
              </a:ext>
            </a:extLst>
          </p:cNvPr>
          <p:cNvSpPr>
            <a:spLocks noGrp="1"/>
          </p:cNvSpPr>
          <p:nvPr>
            <p:ph sz="quarter" idx="11"/>
          </p:nvPr>
        </p:nvSpPr>
        <p:spPr>
          <a:xfrm>
            <a:off x="250249" y="1119261"/>
            <a:ext cx="7101299" cy="572968"/>
          </a:xfrm>
        </p:spPr>
        <p:txBody>
          <a:bodyPr>
            <a:noAutofit/>
          </a:bodyPr>
          <a:lstStyle/>
          <a:p>
            <a:pPr lvl="1"/>
            <a:r>
              <a:rPr lang="en-US" sz="1800" dirty="0"/>
              <a:t>Prefer to book yourself? Access the tool anytime. </a:t>
            </a:r>
          </a:p>
          <a:p>
            <a:endParaRPr lang="en-US" sz="1400" dirty="0"/>
          </a:p>
        </p:txBody>
      </p:sp>
      <p:sp>
        <p:nvSpPr>
          <p:cNvPr id="21" name="TextBox 20">
            <a:extLst>
              <a:ext uri="{FF2B5EF4-FFF2-40B4-BE49-F238E27FC236}">
                <a16:creationId xmlns:a16="http://schemas.microsoft.com/office/drawing/2014/main" id="{6A182ECD-25CE-F648-8DFC-408BC4A50994}"/>
              </a:ext>
            </a:extLst>
          </p:cNvPr>
          <p:cNvSpPr txBox="1"/>
          <p:nvPr/>
        </p:nvSpPr>
        <p:spPr>
          <a:xfrm>
            <a:off x="250249" y="1737870"/>
            <a:ext cx="7101299" cy="582980"/>
          </a:xfrm>
          <a:prstGeom prst="rect">
            <a:avLst/>
          </a:prstGeom>
          <a:noFill/>
        </p:spPr>
        <p:txBody>
          <a:bodyPr wrap="square">
            <a:spAutoFit/>
          </a:bodyPr>
          <a:lstStyle/>
          <a:p>
            <a:pPr>
              <a:lnSpc>
                <a:spcPct val="120000"/>
              </a:lnSpc>
            </a:pPr>
            <a:r>
              <a:rPr lang="en-US" sz="1400" dirty="0">
                <a:solidFill>
                  <a:schemeClr val="accent4">
                    <a:lumMod val="25000"/>
                  </a:schemeClr>
                </a:solidFill>
                <a:latin typeface="Lato" panose="020F0502020204030203" pitchFamily="34" charset="77"/>
                <a:ea typeface="+mj-ea"/>
                <a:cs typeface="+mj-cs"/>
              </a:rPr>
              <a:t>To book online, FROSCH has created a link to Deem on your </a:t>
            </a:r>
            <a:r>
              <a:rPr lang="en-US" sz="1400" b="1" dirty="0">
                <a:solidFill>
                  <a:srgbClr val="0070C0"/>
                </a:solidFill>
                <a:latin typeface="Lato" panose="020F0502020204030203" pitchFamily="34" charset="77"/>
                <a:ea typeface="+mj-ea"/>
                <a:cs typeface="+mj-cs"/>
                <a:hlinkClick r:id="rId2">
                  <a:extLst>
                    <a:ext uri="{A12FA001-AC4F-418D-AE19-62706E023703}">
                      <ahyp:hlinkClr xmlns:ahyp="http://schemas.microsoft.com/office/drawing/2018/hyperlinkcolor" val="tx"/>
                    </a:ext>
                  </a:extLst>
                </a:hlinkClick>
              </a:rPr>
              <a:t>Travel Portal</a:t>
            </a:r>
            <a:r>
              <a:rPr lang="en-US" sz="1400" b="1" dirty="0">
                <a:solidFill>
                  <a:srgbClr val="0070C0"/>
                </a:solidFill>
                <a:latin typeface="Lato" panose="020F0502020204030203" pitchFamily="34" charset="77"/>
                <a:ea typeface="+mj-ea"/>
                <a:cs typeface="+mj-cs"/>
              </a:rPr>
              <a:t> </a:t>
            </a:r>
            <a:r>
              <a:rPr lang="en-US" sz="1400" dirty="0">
                <a:solidFill>
                  <a:schemeClr val="accent4">
                    <a:lumMod val="25000"/>
                  </a:schemeClr>
                </a:solidFill>
                <a:latin typeface="Lato" panose="020F0502020204030203" pitchFamily="34" charset="77"/>
                <a:ea typeface="+mj-ea"/>
                <a:cs typeface="+mj-cs"/>
              </a:rPr>
              <a:t>that can be accessed 24/7. </a:t>
            </a:r>
          </a:p>
        </p:txBody>
      </p:sp>
      <p:sp>
        <p:nvSpPr>
          <p:cNvPr id="51" name="TextBox 50">
            <a:extLst>
              <a:ext uri="{FF2B5EF4-FFF2-40B4-BE49-F238E27FC236}">
                <a16:creationId xmlns:a16="http://schemas.microsoft.com/office/drawing/2014/main" id="{B5B2506A-64E2-F047-A106-97C281E03AAE}"/>
              </a:ext>
            </a:extLst>
          </p:cNvPr>
          <p:cNvSpPr txBox="1"/>
          <p:nvPr/>
        </p:nvSpPr>
        <p:spPr>
          <a:xfrm>
            <a:off x="250250" y="2792083"/>
            <a:ext cx="3423118" cy="2544223"/>
          </a:xfrm>
          <a:prstGeom prst="rect">
            <a:avLst/>
          </a:prstGeom>
          <a:noFill/>
        </p:spPr>
        <p:txBody>
          <a:bodyPr wrap="square">
            <a:spAutoFit/>
          </a:bodyPr>
          <a:lstStyle/>
          <a:p>
            <a:pPr>
              <a:lnSpc>
                <a:spcPct val="120000"/>
              </a:lnSpc>
            </a:pPr>
            <a:r>
              <a:rPr lang="en-US" sz="1400" b="1" cap="all" spc="150" dirty="0">
                <a:solidFill>
                  <a:schemeClr val="accent5"/>
                </a:solidFill>
                <a:latin typeface="Lato" panose="020F0502020204030203" pitchFamily="34" charset="77"/>
              </a:rPr>
              <a:t>THE HOMEPAGE</a:t>
            </a:r>
          </a:p>
          <a:p>
            <a:pPr>
              <a:lnSpc>
                <a:spcPct val="120000"/>
              </a:lnSpc>
            </a:pPr>
            <a:r>
              <a:rPr lang="en-US" sz="1200" dirty="0">
                <a:solidFill>
                  <a:schemeClr val="accent4">
                    <a:lumMod val="25000"/>
                  </a:schemeClr>
                </a:solidFill>
                <a:latin typeface="Lato" panose="020F0502020204030203" pitchFamily="34" charset="77"/>
                <a:ea typeface="+mj-ea"/>
                <a:cs typeface="+mj-cs"/>
              </a:rPr>
              <a:t>On the homepage, you will find a Trip Search and any important Alerts from your company or FROSCH. Use the nav bar to access current Reservations and Unused Tickets.</a:t>
            </a:r>
          </a:p>
          <a:p>
            <a:pPr>
              <a:lnSpc>
                <a:spcPct val="120000"/>
              </a:lnSpc>
            </a:pPr>
            <a:endParaRPr lang="en-US" sz="1200" dirty="0">
              <a:solidFill>
                <a:schemeClr val="accent4">
                  <a:lumMod val="25000"/>
                </a:schemeClr>
              </a:solidFill>
              <a:latin typeface="Lato" panose="020F0502020204030203" pitchFamily="34" charset="77"/>
              <a:ea typeface="+mj-ea"/>
              <a:cs typeface="+mj-cs"/>
            </a:endParaRPr>
          </a:p>
          <a:p>
            <a:pPr>
              <a:lnSpc>
                <a:spcPct val="120000"/>
              </a:lnSpc>
            </a:pPr>
            <a:r>
              <a:rPr lang="en-US" sz="1200" dirty="0">
                <a:solidFill>
                  <a:schemeClr val="accent4">
                    <a:lumMod val="25000"/>
                  </a:schemeClr>
                </a:solidFill>
                <a:latin typeface="Lato" panose="020F0502020204030203" pitchFamily="34" charset="77"/>
                <a:ea typeface="+mj-ea"/>
                <a:cs typeface="+mj-cs"/>
              </a:rPr>
              <a:t>On the Reservations page, click on any of your upcoming or archived trips to view an overview of the reservation. From this window, you can Book Again, Print Itinerary, or View Details. Email the itinerary from the Trip Details page.</a:t>
            </a:r>
          </a:p>
        </p:txBody>
      </p:sp>
      <p:sp>
        <p:nvSpPr>
          <p:cNvPr id="63" name="Rectangle 62">
            <a:extLst>
              <a:ext uri="{FF2B5EF4-FFF2-40B4-BE49-F238E27FC236}">
                <a16:creationId xmlns:a16="http://schemas.microsoft.com/office/drawing/2014/main" id="{B9147C47-4076-EE4C-9C5B-F9EED131ACE6}"/>
              </a:ext>
            </a:extLst>
          </p:cNvPr>
          <p:cNvSpPr/>
          <p:nvPr/>
        </p:nvSpPr>
        <p:spPr>
          <a:xfrm>
            <a:off x="0" y="5773587"/>
            <a:ext cx="7772400" cy="32950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93D40BFE-460A-9043-9668-1511353702F5}"/>
              </a:ext>
            </a:extLst>
          </p:cNvPr>
          <p:cNvSpPr/>
          <p:nvPr/>
        </p:nvSpPr>
        <p:spPr>
          <a:xfrm>
            <a:off x="1161152" y="6575644"/>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76" name="TextBox 75">
            <a:extLst>
              <a:ext uri="{FF2B5EF4-FFF2-40B4-BE49-F238E27FC236}">
                <a16:creationId xmlns:a16="http://schemas.microsoft.com/office/drawing/2014/main" id="{8E9A6015-98E7-EA4F-A53F-70918C33E6AE}"/>
              </a:ext>
            </a:extLst>
          </p:cNvPr>
          <p:cNvSpPr txBox="1"/>
          <p:nvPr/>
        </p:nvSpPr>
        <p:spPr>
          <a:xfrm>
            <a:off x="1773416" y="5936379"/>
            <a:ext cx="4099034" cy="357598"/>
          </a:xfrm>
          <a:prstGeom prst="rect">
            <a:avLst/>
          </a:prstGeom>
          <a:noFill/>
        </p:spPr>
        <p:txBody>
          <a:bodyPr wrap="square">
            <a:spAutoFit/>
          </a:bodyPr>
          <a:lstStyle/>
          <a:p>
            <a:pPr algn="ctr">
              <a:lnSpc>
                <a:spcPct val="120000"/>
              </a:lnSpc>
            </a:pPr>
            <a:r>
              <a:rPr lang="en-US" sz="1600" b="1" cap="all" spc="150" dirty="0">
                <a:solidFill>
                  <a:srgbClr val="002060"/>
                </a:solidFill>
                <a:latin typeface="Lato" panose="020F0502020204030203" pitchFamily="34" charset="77"/>
              </a:rPr>
              <a:t>HOW TO GET ASSISTANCE</a:t>
            </a:r>
          </a:p>
        </p:txBody>
      </p:sp>
      <p:sp>
        <p:nvSpPr>
          <p:cNvPr id="77" name="TextBox 76">
            <a:extLst>
              <a:ext uri="{FF2B5EF4-FFF2-40B4-BE49-F238E27FC236}">
                <a16:creationId xmlns:a16="http://schemas.microsoft.com/office/drawing/2014/main" id="{A525AFBB-3193-D44E-8D55-F36C2CB01B03}"/>
              </a:ext>
            </a:extLst>
          </p:cNvPr>
          <p:cNvSpPr txBox="1"/>
          <p:nvPr/>
        </p:nvSpPr>
        <p:spPr>
          <a:xfrm>
            <a:off x="2867835" y="7346663"/>
            <a:ext cx="2103120" cy="1231106"/>
          </a:xfrm>
          <a:prstGeom prst="rect">
            <a:avLst/>
          </a:prstGeom>
          <a:noFill/>
        </p:spPr>
        <p:txBody>
          <a:bodyPr wrap="square" lIns="45720" rIns="45720">
            <a:spAutoFit/>
          </a:bodyPr>
          <a:lstStyle/>
          <a:p>
            <a:pPr algn="ctr"/>
            <a:r>
              <a:rPr lang="en-US" sz="1400" b="1" dirty="0">
                <a:solidFill>
                  <a:srgbClr val="0070C0"/>
                </a:solidFill>
                <a:latin typeface="Lato" panose="020F0502020204030203" pitchFamily="34" charset="77"/>
              </a:rPr>
              <a:t>VIA DEEM WEBSITE</a:t>
            </a:r>
          </a:p>
          <a:p>
            <a:pPr algn="ctr"/>
            <a:br>
              <a:rPr lang="en-US" sz="1200" dirty="0">
                <a:solidFill>
                  <a:schemeClr val="accent4">
                    <a:lumMod val="10000"/>
                  </a:schemeClr>
                </a:solidFill>
                <a:latin typeface="Lato" panose="020F0502020204030203" pitchFamily="34" charset="77"/>
              </a:rPr>
            </a:br>
            <a:r>
              <a:rPr lang="en-US" sz="1200" dirty="0">
                <a:solidFill>
                  <a:schemeClr val="accent4">
                    <a:lumMod val="10000"/>
                  </a:schemeClr>
                </a:solidFill>
                <a:latin typeface="Lato" panose="020F0502020204030203" pitchFamily="34" charset="77"/>
              </a:rPr>
              <a:t>Within Deem, select Help on the main menu at the top of any page to access the Help Center.</a:t>
            </a:r>
          </a:p>
        </p:txBody>
      </p:sp>
      <p:sp>
        <p:nvSpPr>
          <p:cNvPr id="78" name="Oval 77">
            <a:extLst>
              <a:ext uri="{FF2B5EF4-FFF2-40B4-BE49-F238E27FC236}">
                <a16:creationId xmlns:a16="http://schemas.microsoft.com/office/drawing/2014/main" id="{D89E6E53-4341-8C44-8D70-54C7DC4AF165}"/>
              </a:ext>
            </a:extLst>
          </p:cNvPr>
          <p:cNvSpPr/>
          <p:nvPr/>
        </p:nvSpPr>
        <p:spPr>
          <a:xfrm>
            <a:off x="3640236" y="6575644"/>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80" name="TextBox 79">
            <a:extLst>
              <a:ext uri="{FF2B5EF4-FFF2-40B4-BE49-F238E27FC236}">
                <a16:creationId xmlns:a16="http://schemas.microsoft.com/office/drawing/2014/main" id="{C5508AA5-1365-5A44-8769-DD02AFECD87A}"/>
              </a:ext>
            </a:extLst>
          </p:cNvPr>
          <p:cNvSpPr txBox="1"/>
          <p:nvPr/>
        </p:nvSpPr>
        <p:spPr>
          <a:xfrm>
            <a:off x="388751" y="7346663"/>
            <a:ext cx="2103120" cy="1815882"/>
          </a:xfrm>
          <a:prstGeom prst="rect">
            <a:avLst/>
          </a:prstGeom>
          <a:noFill/>
        </p:spPr>
        <p:txBody>
          <a:bodyPr wrap="square" lIns="45720" rIns="45720">
            <a:spAutoFit/>
          </a:bodyPr>
          <a:lstStyle/>
          <a:p>
            <a:pPr algn="ctr"/>
            <a:r>
              <a:rPr lang="en-US" sz="1400" b="1" dirty="0">
                <a:solidFill>
                  <a:srgbClr val="0070C0"/>
                </a:solidFill>
                <a:latin typeface="Lato" panose="020F0502020204030203" pitchFamily="34" charset="77"/>
              </a:rPr>
              <a:t>FROSCH ONLINE SUPPORT</a:t>
            </a:r>
          </a:p>
          <a:p>
            <a:pPr algn="ctr"/>
            <a:br>
              <a:rPr lang="en-US" sz="1200" dirty="0">
                <a:solidFill>
                  <a:schemeClr val="accent4">
                    <a:lumMod val="10000"/>
                  </a:schemeClr>
                </a:solidFill>
                <a:latin typeface="Lato" panose="020F0502020204030203" pitchFamily="34" charset="77"/>
              </a:rPr>
            </a:br>
            <a:r>
              <a:rPr lang="en-US" sz="1200" dirty="0">
                <a:solidFill>
                  <a:schemeClr val="accent4">
                    <a:lumMod val="10000"/>
                  </a:schemeClr>
                </a:solidFill>
                <a:latin typeface="Lato" panose="020F0502020204030203" pitchFamily="34" charset="77"/>
              </a:rPr>
              <a:t>Call 877-686-3374 or email </a:t>
            </a:r>
            <a:r>
              <a:rPr lang="en-US" sz="1200" dirty="0">
                <a:solidFill>
                  <a:schemeClr val="accent4">
                    <a:lumMod val="10000"/>
                  </a:schemeClr>
                </a:solidFill>
                <a:latin typeface="Lato" panose="020F0502020204030203" pitchFamily="34" charset="77"/>
                <a:hlinkClick r:id="rId3"/>
              </a:rPr>
              <a:t>onlinesupport@frosch.com</a:t>
            </a:r>
            <a:r>
              <a:rPr lang="en-US" sz="1200" dirty="0">
                <a:solidFill>
                  <a:schemeClr val="accent4">
                    <a:lumMod val="10000"/>
                  </a:schemeClr>
                </a:solidFill>
                <a:latin typeface="Lato" panose="020F0502020204030203" pitchFamily="34" charset="77"/>
              </a:rPr>
              <a:t>; our in-house team is available M-F, 7:00 AM - 7:30 PM CT.</a:t>
            </a:r>
          </a:p>
          <a:p>
            <a:pPr algn="ctr"/>
            <a:endParaRPr lang="en-US" sz="1200" dirty="0">
              <a:solidFill>
                <a:schemeClr val="accent4">
                  <a:lumMod val="10000"/>
                </a:schemeClr>
              </a:solidFill>
              <a:latin typeface="Lato" panose="020F0502020204030203" pitchFamily="34" charset="77"/>
            </a:endParaRPr>
          </a:p>
          <a:p>
            <a:pPr algn="ctr"/>
            <a:endParaRPr lang="en-US" sz="1200" dirty="0">
              <a:solidFill>
                <a:schemeClr val="accent4">
                  <a:lumMod val="10000"/>
                </a:schemeClr>
              </a:solidFill>
              <a:latin typeface="Lato" panose="020F0502020204030203" pitchFamily="34" charset="77"/>
            </a:endParaRPr>
          </a:p>
        </p:txBody>
      </p:sp>
      <p:sp>
        <p:nvSpPr>
          <p:cNvPr id="81" name="TextBox 80">
            <a:extLst>
              <a:ext uri="{FF2B5EF4-FFF2-40B4-BE49-F238E27FC236}">
                <a16:creationId xmlns:a16="http://schemas.microsoft.com/office/drawing/2014/main" id="{0D625DF7-D7A8-484E-92BD-7A55D1A3F6AD}"/>
              </a:ext>
            </a:extLst>
          </p:cNvPr>
          <p:cNvSpPr txBox="1"/>
          <p:nvPr/>
        </p:nvSpPr>
        <p:spPr>
          <a:xfrm>
            <a:off x="5248428" y="7346663"/>
            <a:ext cx="2103120" cy="1446550"/>
          </a:xfrm>
          <a:prstGeom prst="rect">
            <a:avLst/>
          </a:prstGeom>
          <a:noFill/>
        </p:spPr>
        <p:txBody>
          <a:bodyPr wrap="square" lIns="45720" rIns="45720">
            <a:spAutoFit/>
          </a:bodyPr>
          <a:lstStyle/>
          <a:p>
            <a:pPr algn="ctr"/>
            <a:r>
              <a:rPr lang="en-US" sz="1400" b="1" dirty="0">
                <a:solidFill>
                  <a:srgbClr val="0070C0"/>
                </a:solidFill>
                <a:latin typeface="Lato" panose="020F0502020204030203" pitchFamily="34" charset="77"/>
              </a:rPr>
              <a:t>HELP GUIDES ON TRAVEL PORTAL</a:t>
            </a:r>
          </a:p>
          <a:p>
            <a:pPr algn="ctr"/>
            <a:br>
              <a:rPr lang="en-US" sz="1200" dirty="0">
                <a:solidFill>
                  <a:schemeClr val="accent4">
                    <a:lumMod val="10000"/>
                  </a:schemeClr>
                </a:solidFill>
                <a:latin typeface="Lato" panose="020F0502020204030203" pitchFamily="34" charset="77"/>
              </a:rPr>
            </a:br>
            <a:r>
              <a:rPr lang="en-US" sz="1200" dirty="0">
                <a:solidFill>
                  <a:schemeClr val="accent4">
                    <a:lumMod val="10000"/>
                  </a:schemeClr>
                </a:solidFill>
                <a:latin typeface="Lato" panose="020F0502020204030203" pitchFamily="34" charset="77"/>
              </a:rPr>
              <a:t>Within the Travel Portal, click on the Online Booking tab to access FAQs and download additional resources. </a:t>
            </a:r>
          </a:p>
        </p:txBody>
      </p:sp>
      <p:sp>
        <p:nvSpPr>
          <p:cNvPr id="82" name="Oval 81">
            <a:extLst>
              <a:ext uri="{FF2B5EF4-FFF2-40B4-BE49-F238E27FC236}">
                <a16:creationId xmlns:a16="http://schemas.microsoft.com/office/drawing/2014/main" id="{1200549E-21E2-174C-A2E4-EF860AF5D23F}"/>
              </a:ext>
            </a:extLst>
          </p:cNvPr>
          <p:cNvSpPr/>
          <p:nvPr/>
        </p:nvSpPr>
        <p:spPr>
          <a:xfrm>
            <a:off x="6020829" y="6575644"/>
            <a:ext cx="558318" cy="5583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pic>
        <p:nvPicPr>
          <p:cNvPr id="84" name="Picture 83" descr="A picture containing text, electronics, indoor, screen&#10;&#10;Description automatically generated">
            <a:extLst>
              <a:ext uri="{FF2B5EF4-FFF2-40B4-BE49-F238E27FC236}">
                <a16:creationId xmlns:a16="http://schemas.microsoft.com/office/drawing/2014/main" id="{847345A4-B947-EF40-AB3A-02AE4232A5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052" r="25298" b="24238"/>
          <a:stretch/>
        </p:blipFill>
        <p:spPr>
          <a:xfrm>
            <a:off x="3745080" y="2668167"/>
            <a:ext cx="3857297" cy="3016635"/>
          </a:xfrm>
          <a:prstGeom prst="rect">
            <a:avLst/>
          </a:prstGeom>
        </p:spPr>
      </p:pic>
      <p:pic>
        <p:nvPicPr>
          <p:cNvPr id="3" name="Graphic 2" descr="Group outline">
            <a:extLst>
              <a:ext uri="{FF2B5EF4-FFF2-40B4-BE49-F238E27FC236}">
                <a16:creationId xmlns:a16="http://schemas.microsoft.com/office/drawing/2014/main" id="{16A9DED3-A974-CF4F-B664-EF0E5E975D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7168" y="6651660"/>
            <a:ext cx="406286" cy="406286"/>
          </a:xfrm>
          <a:prstGeom prst="rect">
            <a:avLst/>
          </a:prstGeom>
        </p:spPr>
      </p:pic>
      <p:pic>
        <p:nvPicPr>
          <p:cNvPr id="7" name="Graphic 6" descr="Internet outline">
            <a:extLst>
              <a:ext uri="{FF2B5EF4-FFF2-40B4-BE49-F238E27FC236}">
                <a16:creationId xmlns:a16="http://schemas.microsoft.com/office/drawing/2014/main" id="{1FA12CA5-373C-CE47-B871-92D62E1F08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89243" y="6642800"/>
            <a:ext cx="424005" cy="424005"/>
          </a:xfrm>
          <a:prstGeom prst="rect">
            <a:avLst/>
          </a:prstGeom>
        </p:spPr>
      </p:pic>
      <p:pic>
        <p:nvPicPr>
          <p:cNvPr id="9" name="Graphic 8" descr="Badge Question Mark outline">
            <a:extLst>
              <a:ext uri="{FF2B5EF4-FFF2-40B4-BE49-F238E27FC236}">
                <a16:creationId xmlns:a16="http://schemas.microsoft.com/office/drawing/2014/main" id="{79CE0ED2-D127-E84E-9FCC-231694AA16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20865" y="6656285"/>
            <a:ext cx="403266" cy="403266"/>
          </a:xfrm>
          <a:prstGeom prst="rect">
            <a:avLst/>
          </a:prstGeom>
        </p:spPr>
      </p:pic>
    </p:spTree>
    <p:extLst>
      <p:ext uri="{BB962C8B-B14F-4D97-AF65-F5344CB8AC3E}">
        <p14:creationId xmlns:p14="http://schemas.microsoft.com/office/powerpoint/2010/main" val="3993229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8A8B-BC60-8841-9566-B17CE1DDB6D2}"/>
              </a:ext>
            </a:extLst>
          </p:cNvPr>
          <p:cNvSpPr>
            <a:spLocks noGrp="1"/>
          </p:cNvSpPr>
          <p:nvPr>
            <p:ph type="title"/>
          </p:nvPr>
        </p:nvSpPr>
        <p:spPr/>
        <p:txBody>
          <a:bodyPr/>
          <a:lstStyle/>
          <a:p>
            <a:r>
              <a:rPr lang="en-US" dirty="0"/>
              <a:t>How to Book Online in Deem: Search</a:t>
            </a:r>
          </a:p>
        </p:txBody>
      </p:sp>
      <p:sp>
        <p:nvSpPr>
          <p:cNvPr id="3" name="Content Placeholder 2">
            <a:extLst>
              <a:ext uri="{FF2B5EF4-FFF2-40B4-BE49-F238E27FC236}">
                <a16:creationId xmlns:a16="http://schemas.microsoft.com/office/drawing/2014/main" id="{CCD1C74B-1898-6343-B0C4-3B94E78D51D0}"/>
              </a:ext>
            </a:extLst>
          </p:cNvPr>
          <p:cNvSpPr>
            <a:spLocks noGrp="1"/>
          </p:cNvSpPr>
          <p:nvPr>
            <p:ph sz="quarter" idx="11"/>
          </p:nvPr>
        </p:nvSpPr>
        <p:spPr>
          <a:xfrm>
            <a:off x="231632" y="1221309"/>
            <a:ext cx="7300119" cy="1988819"/>
          </a:xfrm>
        </p:spPr>
        <p:txBody>
          <a:bodyPr>
            <a:normAutofit/>
          </a:bodyPr>
          <a:lstStyle/>
          <a:p>
            <a:pPr lvl="1">
              <a:spcAft>
                <a:spcPts val="1200"/>
              </a:spcAft>
            </a:pPr>
            <a:r>
              <a:rPr lang="en-US" sz="1800" dirty="0"/>
              <a:t>Book simple and recurring itineraries with a few clicks through your online booking tool. </a:t>
            </a:r>
          </a:p>
          <a:p>
            <a:r>
              <a:rPr lang="en-US" dirty="0"/>
              <a:t>Deem is available to Florida Institute of Technology Inc travelers to book air, car, train and hotel reservations. Should you need a complex itinerary booked or find a price that seems higher than it should be, your team of advisors can assist. </a:t>
            </a:r>
          </a:p>
          <a:p>
            <a:endParaRPr lang="en-US" dirty="0"/>
          </a:p>
        </p:txBody>
      </p:sp>
      <p:sp>
        <p:nvSpPr>
          <p:cNvPr id="4" name="Content Placeholder 3">
            <a:extLst>
              <a:ext uri="{FF2B5EF4-FFF2-40B4-BE49-F238E27FC236}">
                <a16:creationId xmlns:a16="http://schemas.microsoft.com/office/drawing/2014/main" id="{B0158DD0-5654-6644-843D-318E1C5E7683}"/>
              </a:ext>
            </a:extLst>
          </p:cNvPr>
          <p:cNvSpPr>
            <a:spLocks noGrp="1"/>
          </p:cNvSpPr>
          <p:nvPr>
            <p:ph sz="quarter" idx="12"/>
          </p:nvPr>
        </p:nvSpPr>
        <p:spPr>
          <a:xfrm>
            <a:off x="0" y="3575645"/>
            <a:ext cx="4691270" cy="1988819"/>
          </a:xfrm>
        </p:spPr>
        <p:txBody>
          <a:bodyPr>
            <a:normAutofit fontScale="92500"/>
          </a:bodyPr>
          <a:lstStyle/>
          <a:p>
            <a:pPr lvl="3"/>
            <a:r>
              <a:rPr lang="en-US" dirty="0"/>
              <a:t>Click Travel or Trip Planner in the top navigation to book flight, hotel, rental car, and airport parking reservations.</a:t>
            </a:r>
          </a:p>
          <a:p>
            <a:pPr lvl="3"/>
            <a:r>
              <a:rPr lang="en-US" dirty="0"/>
              <a:t>At the top, select Single Destination or Multi-Destination.</a:t>
            </a:r>
          </a:p>
          <a:p>
            <a:pPr lvl="3"/>
            <a:r>
              <a:rPr lang="en-US" dirty="0"/>
              <a:t>Under Flight, select round trip or one-way, then enter the cities, dates and times you wish to depart and return. </a:t>
            </a:r>
          </a:p>
          <a:p>
            <a:pPr lvl="4"/>
            <a:r>
              <a:rPr lang="en-US" dirty="0"/>
              <a:t>Click More Search Options to select Class of service, Fare Type and Preferred Connecting Airport, if applicable.</a:t>
            </a:r>
          </a:p>
          <a:p>
            <a:pPr lvl="3"/>
            <a:endParaRPr lang="en-US" dirty="0"/>
          </a:p>
          <a:p>
            <a:endParaRPr lang="en-US" dirty="0"/>
          </a:p>
        </p:txBody>
      </p:sp>
      <p:sp>
        <p:nvSpPr>
          <p:cNvPr id="6" name="TextBox 5">
            <a:extLst>
              <a:ext uri="{FF2B5EF4-FFF2-40B4-BE49-F238E27FC236}">
                <a16:creationId xmlns:a16="http://schemas.microsoft.com/office/drawing/2014/main" id="{0A8B1003-D3F8-F540-AE6F-3BA3F3A08B35}"/>
              </a:ext>
            </a:extLst>
          </p:cNvPr>
          <p:cNvSpPr txBox="1"/>
          <p:nvPr/>
        </p:nvSpPr>
        <p:spPr>
          <a:xfrm>
            <a:off x="250249" y="3047904"/>
            <a:ext cx="6897414" cy="324448"/>
          </a:xfrm>
          <a:prstGeom prst="rect">
            <a:avLst/>
          </a:prstGeom>
          <a:noFill/>
        </p:spPr>
        <p:txBody>
          <a:bodyPr wrap="square">
            <a:spAutoFit/>
          </a:bodyPr>
          <a:lstStyle/>
          <a:p>
            <a:pPr>
              <a:lnSpc>
                <a:spcPct val="120000"/>
              </a:lnSpc>
            </a:pPr>
            <a:r>
              <a:rPr lang="en-US" sz="1400" b="1" cap="all" spc="150" dirty="0">
                <a:solidFill>
                  <a:schemeClr val="accent5"/>
                </a:solidFill>
                <a:latin typeface="Lato" panose="020F0502020204030203" pitchFamily="34" charset="77"/>
              </a:rPr>
              <a:t>Booking a trip</a:t>
            </a:r>
          </a:p>
        </p:txBody>
      </p:sp>
      <p:sp>
        <p:nvSpPr>
          <p:cNvPr id="7" name="Oval 6">
            <a:extLst>
              <a:ext uri="{FF2B5EF4-FFF2-40B4-BE49-F238E27FC236}">
                <a16:creationId xmlns:a16="http://schemas.microsoft.com/office/drawing/2014/main" id="{71C890FA-7DD3-804D-A88D-D3A2D5B1F317}"/>
              </a:ext>
            </a:extLst>
          </p:cNvPr>
          <p:cNvSpPr/>
          <p:nvPr/>
        </p:nvSpPr>
        <p:spPr>
          <a:xfrm>
            <a:off x="334433" y="7992499"/>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8" name="Rectangle 7">
            <a:extLst>
              <a:ext uri="{FF2B5EF4-FFF2-40B4-BE49-F238E27FC236}">
                <a16:creationId xmlns:a16="http://schemas.microsoft.com/office/drawing/2014/main" id="{890B2243-4ED8-324F-BA7B-86A06BF8537B}"/>
              </a:ext>
            </a:extLst>
          </p:cNvPr>
          <p:cNvSpPr/>
          <p:nvPr/>
        </p:nvSpPr>
        <p:spPr>
          <a:xfrm>
            <a:off x="363745" y="7989106"/>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3</a:t>
            </a:r>
            <a:endParaRPr lang="en-US" b="1" dirty="0">
              <a:solidFill>
                <a:srgbClr val="0070C0"/>
              </a:solidFill>
              <a:latin typeface="Lato" panose="020F0502020204030203" pitchFamily="34" charset="77"/>
            </a:endParaRPr>
          </a:p>
        </p:txBody>
      </p:sp>
      <p:sp>
        <p:nvSpPr>
          <p:cNvPr id="11" name="Oval 10">
            <a:extLst>
              <a:ext uri="{FF2B5EF4-FFF2-40B4-BE49-F238E27FC236}">
                <a16:creationId xmlns:a16="http://schemas.microsoft.com/office/drawing/2014/main" id="{3B4474EE-1C13-EC4A-9BC7-C885912CC49D}"/>
              </a:ext>
            </a:extLst>
          </p:cNvPr>
          <p:cNvSpPr/>
          <p:nvPr/>
        </p:nvSpPr>
        <p:spPr>
          <a:xfrm>
            <a:off x="334432" y="3547721"/>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2" name="Rectangle 11">
            <a:extLst>
              <a:ext uri="{FF2B5EF4-FFF2-40B4-BE49-F238E27FC236}">
                <a16:creationId xmlns:a16="http://schemas.microsoft.com/office/drawing/2014/main" id="{5B63D3BF-D849-044C-821B-18758D37742C}"/>
              </a:ext>
            </a:extLst>
          </p:cNvPr>
          <p:cNvSpPr/>
          <p:nvPr/>
        </p:nvSpPr>
        <p:spPr>
          <a:xfrm>
            <a:off x="363744" y="3544328"/>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1</a:t>
            </a:r>
            <a:endParaRPr lang="en-US" b="1" dirty="0">
              <a:solidFill>
                <a:srgbClr val="0070C0"/>
              </a:solidFill>
              <a:latin typeface="Lato" panose="020F0502020204030203" pitchFamily="34" charset="77"/>
            </a:endParaRPr>
          </a:p>
        </p:txBody>
      </p:sp>
      <p:sp>
        <p:nvSpPr>
          <p:cNvPr id="13" name="Oval 12">
            <a:extLst>
              <a:ext uri="{FF2B5EF4-FFF2-40B4-BE49-F238E27FC236}">
                <a16:creationId xmlns:a16="http://schemas.microsoft.com/office/drawing/2014/main" id="{1CFECE34-1B52-8945-B8A8-5D3A7BC73705}"/>
              </a:ext>
            </a:extLst>
          </p:cNvPr>
          <p:cNvSpPr/>
          <p:nvPr/>
        </p:nvSpPr>
        <p:spPr>
          <a:xfrm>
            <a:off x="334432" y="5746360"/>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14" name="Rectangle 13">
            <a:extLst>
              <a:ext uri="{FF2B5EF4-FFF2-40B4-BE49-F238E27FC236}">
                <a16:creationId xmlns:a16="http://schemas.microsoft.com/office/drawing/2014/main" id="{F86CE0D6-9395-5740-A326-20E9E55D65AD}"/>
              </a:ext>
            </a:extLst>
          </p:cNvPr>
          <p:cNvSpPr/>
          <p:nvPr/>
        </p:nvSpPr>
        <p:spPr>
          <a:xfrm>
            <a:off x="363744" y="5741839"/>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2</a:t>
            </a:r>
            <a:endParaRPr lang="en-US" b="1" dirty="0">
              <a:solidFill>
                <a:srgbClr val="0070C0"/>
              </a:solidFill>
              <a:latin typeface="Lato" panose="020F0502020204030203" pitchFamily="34" charset="77"/>
            </a:endParaRPr>
          </a:p>
        </p:txBody>
      </p:sp>
      <p:sp>
        <p:nvSpPr>
          <p:cNvPr id="15" name="Content Placeholder 3">
            <a:extLst>
              <a:ext uri="{FF2B5EF4-FFF2-40B4-BE49-F238E27FC236}">
                <a16:creationId xmlns:a16="http://schemas.microsoft.com/office/drawing/2014/main" id="{CA5D9F78-42BC-8544-9C80-C495A4ED57D8}"/>
              </a:ext>
            </a:extLst>
          </p:cNvPr>
          <p:cNvSpPr txBox="1">
            <a:spLocks/>
          </p:cNvSpPr>
          <p:nvPr/>
        </p:nvSpPr>
        <p:spPr>
          <a:xfrm>
            <a:off x="0" y="5777503"/>
            <a:ext cx="5078186" cy="2181328"/>
          </a:xfrm>
          <a:prstGeom prst="rect">
            <a:avLst/>
          </a:prstGeom>
        </p:spPr>
        <p:txBody>
          <a:bodyPr vert="horz" lIns="91440" tIns="45720" rIns="91440" bIns="45720" rtlCol="0">
            <a:norm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Click Add Hotel if you wish to add a hotel reservation. </a:t>
            </a:r>
          </a:p>
          <a:p>
            <a:pPr lvl="4"/>
            <a:r>
              <a:rPr lang="en-US" dirty="0"/>
              <a:t>Check the box if you wish to have your search criteria pre-populate from your flight information.</a:t>
            </a:r>
          </a:p>
          <a:p>
            <a:pPr lvl="3"/>
            <a:r>
              <a:rPr lang="en-US" dirty="0"/>
              <a:t>Under Hotel, enter the address, airport, city, hotel or a reference point and the dates of your stay. </a:t>
            </a:r>
          </a:p>
          <a:p>
            <a:pPr lvl="4"/>
            <a:r>
              <a:rPr lang="en-US" dirty="0"/>
              <a:t>Click More Search Options to select a distance to search within.</a:t>
            </a:r>
          </a:p>
          <a:p>
            <a:pPr lvl="3"/>
            <a:r>
              <a:rPr lang="en-US" dirty="0"/>
              <a:t>Click Add Hotel to make an additional hotel reservation</a:t>
            </a:r>
          </a:p>
        </p:txBody>
      </p:sp>
      <p:sp>
        <p:nvSpPr>
          <p:cNvPr id="16" name="Content Placeholder 3">
            <a:extLst>
              <a:ext uri="{FF2B5EF4-FFF2-40B4-BE49-F238E27FC236}">
                <a16:creationId xmlns:a16="http://schemas.microsoft.com/office/drawing/2014/main" id="{84704B7B-B5CF-3F44-AEC7-F5446AB00F97}"/>
              </a:ext>
            </a:extLst>
          </p:cNvPr>
          <p:cNvSpPr txBox="1">
            <a:spLocks/>
          </p:cNvSpPr>
          <p:nvPr/>
        </p:nvSpPr>
        <p:spPr>
          <a:xfrm>
            <a:off x="0" y="8031741"/>
            <a:ext cx="7315200" cy="1771606"/>
          </a:xfrm>
          <a:prstGeom prst="rect">
            <a:avLst/>
          </a:prstGeom>
        </p:spPr>
        <p:txBody>
          <a:bodyPr vert="horz" lIns="91440" tIns="45720" rIns="91440" bIns="45720" rtlCol="0">
            <a:norm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Click Add Car Rental if you wish to add a car rental. </a:t>
            </a:r>
          </a:p>
          <a:p>
            <a:pPr lvl="4"/>
            <a:r>
              <a:rPr lang="en-US" dirty="0"/>
              <a:t>Check the box if you wish to have the pick-up and drop-off locations pre-populate from your flight information.</a:t>
            </a:r>
          </a:p>
          <a:p>
            <a:pPr lvl="3"/>
            <a:r>
              <a:rPr lang="en-US" dirty="0"/>
              <a:t>Enter the location(s) and dates of your rental, as well as preferred pick-up and drop-off times. </a:t>
            </a:r>
          </a:p>
        </p:txBody>
      </p:sp>
      <p:pic>
        <p:nvPicPr>
          <p:cNvPr id="19" name="Picture 18" descr="Graphical user interface, application&#10;&#10;Description automatically generated">
            <a:extLst>
              <a:ext uri="{FF2B5EF4-FFF2-40B4-BE49-F238E27FC236}">
                <a16:creationId xmlns:a16="http://schemas.microsoft.com/office/drawing/2014/main" id="{EDDBBA8A-CF44-F949-A1A9-070C7491FD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439"/>
          <a:stretch/>
        </p:blipFill>
        <p:spPr bwMode="auto">
          <a:xfrm>
            <a:off x="4951841" y="3374397"/>
            <a:ext cx="2456815" cy="3493770"/>
          </a:xfrm>
          <a:prstGeom prst="rect">
            <a:avLst/>
          </a:prstGeom>
          <a:ln w="38100">
            <a:solidFill>
              <a:schemeClr val="accent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20" name="Oval 19">
            <a:extLst>
              <a:ext uri="{FF2B5EF4-FFF2-40B4-BE49-F238E27FC236}">
                <a16:creationId xmlns:a16="http://schemas.microsoft.com/office/drawing/2014/main" id="{AF8BE002-BA06-7945-BAF2-A1ADB2B3B7B3}"/>
              </a:ext>
            </a:extLst>
          </p:cNvPr>
          <p:cNvSpPr/>
          <p:nvPr/>
        </p:nvSpPr>
        <p:spPr>
          <a:xfrm>
            <a:off x="334433" y="9397230"/>
            <a:ext cx="348630" cy="3486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29" dirty="0">
              <a:solidFill>
                <a:schemeClr val="accent4"/>
              </a:solidFill>
              <a:latin typeface="Lato" panose="020F0502020204030203" pitchFamily="34" charset="77"/>
            </a:endParaRPr>
          </a:p>
        </p:txBody>
      </p:sp>
      <p:sp>
        <p:nvSpPr>
          <p:cNvPr id="21" name="Rectangle 20">
            <a:extLst>
              <a:ext uri="{FF2B5EF4-FFF2-40B4-BE49-F238E27FC236}">
                <a16:creationId xmlns:a16="http://schemas.microsoft.com/office/drawing/2014/main" id="{6AEE71BF-4B00-FA46-BA13-BB5702A7B958}"/>
              </a:ext>
            </a:extLst>
          </p:cNvPr>
          <p:cNvSpPr/>
          <p:nvPr/>
        </p:nvSpPr>
        <p:spPr>
          <a:xfrm>
            <a:off x="363745" y="9393837"/>
            <a:ext cx="319318" cy="338554"/>
          </a:xfrm>
          <a:prstGeom prst="rect">
            <a:avLst/>
          </a:prstGeom>
        </p:spPr>
        <p:txBody>
          <a:bodyPr wrap="square">
            <a:spAutoFit/>
          </a:bodyPr>
          <a:lstStyle/>
          <a:p>
            <a:r>
              <a:rPr lang="en-US" sz="1600" b="1" dirty="0">
                <a:solidFill>
                  <a:srgbClr val="0070C0"/>
                </a:solidFill>
                <a:latin typeface="Lato" panose="020F0502020204030203" pitchFamily="34" charset="77"/>
              </a:rPr>
              <a:t>4</a:t>
            </a:r>
            <a:endParaRPr lang="en-US" b="1" dirty="0">
              <a:solidFill>
                <a:srgbClr val="0070C0"/>
              </a:solidFill>
              <a:latin typeface="Lato" panose="020F0502020204030203" pitchFamily="34" charset="77"/>
            </a:endParaRPr>
          </a:p>
        </p:txBody>
      </p:sp>
      <p:sp>
        <p:nvSpPr>
          <p:cNvPr id="22" name="Content Placeholder 3">
            <a:extLst>
              <a:ext uri="{FF2B5EF4-FFF2-40B4-BE49-F238E27FC236}">
                <a16:creationId xmlns:a16="http://schemas.microsoft.com/office/drawing/2014/main" id="{36945581-BDEC-D745-BA0A-387213AC30FE}"/>
              </a:ext>
            </a:extLst>
          </p:cNvPr>
          <p:cNvSpPr txBox="1">
            <a:spLocks/>
          </p:cNvSpPr>
          <p:nvPr/>
        </p:nvSpPr>
        <p:spPr>
          <a:xfrm>
            <a:off x="0" y="9436472"/>
            <a:ext cx="7315200" cy="335161"/>
          </a:xfrm>
          <a:prstGeom prst="rect">
            <a:avLst/>
          </a:prstGeom>
        </p:spPr>
        <p:txBody>
          <a:bodyPr vert="horz" lIns="91440" tIns="45720" rIns="91440" bIns="45720" rtlCol="0">
            <a:normAutofit/>
          </a:bodyPr>
          <a:lstStyle>
            <a:lvl1pPr marL="0" indent="0" algn="l" defTabSz="1183325" rtl="0" eaLnBrk="1" latinLnBrk="0" hangingPunct="1">
              <a:lnSpc>
                <a:spcPct val="120000"/>
              </a:lnSpc>
              <a:spcBef>
                <a:spcPts val="600"/>
              </a:spcBef>
              <a:spcAft>
                <a:spcPts val="776"/>
              </a:spcAft>
              <a:buFont typeface="Arial" panose="020B0604020202020204" pitchFamily="34" charset="0"/>
              <a:buNone/>
              <a:defRPr lang="en-US" sz="1400" b="0" i="0" kern="1200" cap="none" spc="0" baseline="0">
                <a:solidFill>
                  <a:schemeClr val="accent4">
                    <a:lumMod val="25000"/>
                  </a:schemeClr>
                </a:solidFill>
                <a:latin typeface="Lato" panose="020F0502020204030203" pitchFamily="34" charset="77"/>
                <a:ea typeface="+mj-ea"/>
                <a:cs typeface="+mj-cs"/>
              </a:defRPr>
            </a:lvl1pPr>
            <a:lvl2pPr marL="0" indent="0" algn="l" defTabSz="1341056" rtl="0" eaLnBrk="1" latinLnBrk="0" hangingPunct="1">
              <a:lnSpc>
                <a:spcPct val="120000"/>
              </a:lnSpc>
              <a:spcBef>
                <a:spcPts val="600"/>
              </a:spcBef>
              <a:buClr>
                <a:srgbClr val="0070C0"/>
              </a:buClr>
              <a:buFont typeface="Wingdings" pitchFamily="2" charset="2"/>
              <a:buNone/>
              <a:defRPr sz="1600" b="1" i="0" kern="1200" cap="none" spc="0" baseline="0">
                <a:solidFill>
                  <a:srgbClr val="0070C0"/>
                </a:solidFill>
                <a:latin typeface="Lato" panose="020F0502020204030203" pitchFamily="34" charset="77"/>
                <a:ea typeface="+mn-ea"/>
                <a:cs typeface="+mn-cs"/>
              </a:defRPr>
            </a:lvl2pPr>
            <a:lvl3pPr marL="0" indent="0" algn="l" defTabSz="1341056" rtl="0" eaLnBrk="1" latinLnBrk="0" hangingPunct="1">
              <a:lnSpc>
                <a:spcPct val="120000"/>
              </a:lnSpc>
              <a:spcBef>
                <a:spcPts val="600"/>
              </a:spcBef>
              <a:buClr>
                <a:srgbClr val="0070C0"/>
              </a:buClr>
              <a:buFont typeface="Arial" panose="020B0604020202020204" pitchFamily="34" charset="0"/>
              <a:buNone/>
              <a:defRPr sz="1600" b="1" i="0" kern="1200" cap="all" spc="110" baseline="0">
                <a:solidFill>
                  <a:schemeClr val="accent3"/>
                </a:solidFill>
                <a:latin typeface="Lato" panose="020F0502020204030203" pitchFamily="34" charset="77"/>
                <a:ea typeface="+mn-ea"/>
                <a:cs typeface="+mn-cs"/>
              </a:defRPr>
            </a:lvl3pPr>
            <a:lvl4pPr marL="685800" indent="-335264" algn="l" defTabSz="1341056" rtl="0" eaLnBrk="1" latinLnBrk="0" hangingPunct="1">
              <a:lnSpc>
                <a:spcPct val="120000"/>
              </a:lnSpc>
              <a:spcBef>
                <a:spcPts val="600"/>
              </a:spcBef>
              <a:buClr>
                <a:srgbClr val="0070C0"/>
              </a:buClr>
              <a:buFontTx/>
              <a:buBlip>
                <a:blip r:embed="rId2"/>
              </a:buBlip>
              <a:defRPr sz="1200" b="0" i="0" kern="1200">
                <a:solidFill>
                  <a:schemeClr val="accent4">
                    <a:lumMod val="25000"/>
                  </a:schemeClr>
                </a:solidFill>
                <a:latin typeface="Lato" panose="020F0502020204030203" pitchFamily="34" charset="77"/>
                <a:ea typeface="+mn-ea"/>
                <a:cs typeface="+mn-cs"/>
              </a:defRPr>
            </a:lvl4pPr>
            <a:lvl5pPr marL="685800" indent="-335264" algn="l" defTabSz="1341056" rtl="0" eaLnBrk="1" latinLnBrk="0" hangingPunct="1">
              <a:lnSpc>
                <a:spcPct val="120000"/>
              </a:lnSpc>
              <a:spcBef>
                <a:spcPts val="600"/>
              </a:spcBef>
              <a:buClr>
                <a:srgbClr val="0070C0"/>
              </a:buClr>
              <a:buSzPct val="90000"/>
              <a:buFont typeface="Lato Medium" panose="020F0502020204030203" pitchFamily="34" charset="77"/>
              <a:buChar char="→"/>
              <a:defRPr sz="1200" b="0" i="0" kern="1200">
                <a:solidFill>
                  <a:schemeClr val="accent4">
                    <a:lumMod val="25000"/>
                  </a:schemeClr>
                </a:solidFill>
                <a:latin typeface="Lato" panose="020F0502020204030203" pitchFamily="34" charset="77"/>
                <a:ea typeface="+mn-ea"/>
                <a:cs typeface="+mn-cs"/>
              </a:defRPr>
            </a:lvl5pPr>
            <a:lvl6pPr marL="3687907"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6pPr>
            <a:lvl7pPr marL="4358434"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7pPr>
            <a:lvl8pPr marL="5028963"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8pPr>
            <a:lvl9pPr marL="5699492" indent="-335264" algn="l" defTabSz="1341056" rtl="0" eaLnBrk="1" latinLnBrk="0" hangingPunct="1">
              <a:lnSpc>
                <a:spcPct val="90000"/>
              </a:lnSpc>
              <a:spcBef>
                <a:spcPts val="734"/>
              </a:spcBef>
              <a:buFont typeface="Arial" panose="020B0604020202020204" pitchFamily="34" charset="0"/>
              <a:buChar char="•"/>
              <a:defRPr sz="2640" kern="1200">
                <a:solidFill>
                  <a:schemeClr val="tx1"/>
                </a:solidFill>
                <a:latin typeface="+mn-lt"/>
                <a:ea typeface="+mn-ea"/>
                <a:cs typeface="+mn-cs"/>
              </a:defRPr>
            </a:lvl9pPr>
          </a:lstStyle>
          <a:p>
            <a:pPr lvl="3"/>
            <a:r>
              <a:rPr lang="en-US" dirty="0"/>
              <a:t>Click the Search button on the left-side of the page under Search Summary.</a:t>
            </a:r>
          </a:p>
        </p:txBody>
      </p:sp>
    </p:spTree>
    <p:extLst>
      <p:ext uri="{BB962C8B-B14F-4D97-AF65-F5344CB8AC3E}">
        <p14:creationId xmlns:p14="http://schemas.microsoft.com/office/powerpoint/2010/main" val="2025740136"/>
      </p:ext>
    </p:extLst>
  </p:cSld>
  <p:clrMapOvr>
    <a:masterClrMapping/>
  </p:clrMapOvr>
</p:sld>
</file>

<file path=ppt/theme/theme1.xml><?xml version="1.0" encoding="utf-8"?>
<a:theme xmlns:a="http://schemas.openxmlformats.org/drawingml/2006/main" name="FROSCH">
  <a:themeElements>
    <a:clrScheme name="Custom 4">
      <a:dk1>
        <a:srgbClr val="666666"/>
      </a:dk1>
      <a:lt1>
        <a:srgbClr val="FFFFFF"/>
      </a:lt1>
      <a:dk2>
        <a:srgbClr val="44546A"/>
      </a:dk2>
      <a:lt2>
        <a:srgbClr val="E7E6E6"/>
      </a:lt2>
      <a:accent1>
        <a:srgbClr val="0070C0"/>
      </a:accent1>
      <a:accent2>
        <a:srgbClr val="478CDD"/>
      </a:accent2>
      <a:accent3>
        <a:srgbClr val="154781"/>
      </a:accent3>
      <a:accent4>
        <a:srgbClr val="F3F3F3"/>
      </a:accent4>
      <a:accent5>
        <a:srgbClr val="143069"/>
      </a:accent5>
      <a:accent6>
        <a:srgbClr val="ACDBF7"/>
      </a:accent6>
      <a:hlink>
        <a:srgbClr val="0070C0"/>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CH" id="{A64E4752-CFFE-2544-A50E-A03C1FDEAA90}" vid="{F2344F1A-F0D0-094E-B64B-90C41C84D3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90e3b42-4b7d-4775-8880-5cf7ef6ac8cd" xsi:nil="true"/>
    <lcf76f155ced4ddcb4097134ff3c332f xmlns="faee659d-3159-4c37-ba4a-3c8653c53fa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E22DC208716846876D069C44F18D2C" ma:contentTypeVersion="17" ma:contentTypeDescription="Create a new document." ma:contentTypeScope="" ma:versionID="dfe7ce442d37d18af0a09c035d2fb4d9">
  <xsd:schema xmlns:xsd="http://www.w3.org/2001/XMLSchema" xmlns:xs="http://www.w3.org/2001/XMLSchema" xmlns:p="http://schemas.microsoft.com/office/2006/metadata/properties" xmlns:ns2="faee659d-3159-4c37-ba4a-3c8653c53fad" xmlns:ns3="390e3b42-4b7d-4775-8880-5cf7ef6ac8cd" targetNamespace="http://schemas.microsoft.com/office/2006/metadata/properties" ma:root="true" ma:fieldsID="2e3e90d76854eec86c84cee280d30bc0" ns2:_="" ns3:_="">
    <xsd:import namespace="faee659d-3159-4c37-ba4a-3c8653c53fad"/>
    <xsd:import namespace="390e3b42-4b7d-4775-8880-5cf7ef6ac8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ee659d-3159-4c37-ba4a-3c8653c53f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891ff9-6dc7-4ab8-8e0e-8b63563c60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0e3b42-4b7d-4775-8880-5cf7ef6ac8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54d8753-a046-44e4-b7dd-9fb7069856f6}" ma:internalName="TaxCatchAll" ma:showField="CatchAllData" ma:web="390e3b42-4b7d-4775-8880-5cf7ef6ac8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B2820F-B752-480E-9F68-FDD8A917E80F}">
  <ds:schemaRefs>
    <ds:schemaRef ds:uri="http://schemas.openxmlformats.org/package/2006/metadata/core-properties"/>
    <ds:schemaRef ds:uri="faee659d-3159-4c37-ba4a-3c8653c53fad"/>
    <ds:schemaRef ds:uri="http://purl.org/dc/dcmitype/"/>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390e3b42-4b7d-4775-8880-5cf7ef6ac8cd"/>
    <ds:schemaRef ds:uri="http://www.w3.org/XML/1998/namespace"/>
  </ds:schemaRefs>
</ds:datastoreItem>
</file>

<file path=customXml/itemProps2.xml><?xml version="1.0" encoding="utf-8"?>
<ds:datastoreItem xmlns:ds="http://schemas.openxmlformats.org/officeDocument/2006/customXml" ds:itemID="{0BA5D0EB-DEB7-4F2B-8D41-BCA22A410B5D}">
  <ds:schemaRefs>
    <ds:schemaRef ds:uri="http://schemas.microsoft.com/sharepoint/v3/contenttype/forms"/>
  </ds:schemaRefs>
</ds:datastoreItem>
</file>

<file path=customXml/itemProps3.xml><?xml version="1.0" encoding="utf-8"?>
<ds:datastoreItem xmlns:ds="http://schemas.openxmlformats.org/officeDocument/2006/customXml" ds:itemID="{12BA15D0-9BCF-4BC7-810E-55402BA85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ee659d-3159-4c37-ba4a-3c8653c53fad"/>
    <ds:schemaRef ds:uri="390e3b42-4b7d-4775-8880-5cf7ef6ac8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FROSCH</Template>
  <TotalTime>10536</TotalTime>
  <Words>4817</Words>
  <Application>Microsoft Office PowerPoint</Application>
  <PresentationFormat>Custom</PresentationFormat>
  <Paragraphs>330</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Lato Heavy</vt:lpstr>
      <vt:lpstr>Wingdings</vt:lpstr>
      <vt:lpstr>Lato</vt:lpstr>
      <vt:lpstr>Arial</vt:lpstr>
      <vt:lpstr>Lato Medium</vt:lpstr>
      <vt:lpstr>FROSCH</vt:lpstr>
      <vt:lpstr>We’re excited to get you started!</vt:lpstr>
      <vt:lpstr>How to Register for the Travel Portal</vt:lpstr>
      <vt:lpstr>How to Self-Register for the Travel Portal</vt:lpstr>
      <vt:lpstr>Importance of Your Traveler Profile</vt:lpstr>
      <vt:lpstr>How to Update Your Traveler Profile</vt:lpstr>
      <vt:lpstr>Book Travel with FROSCH Advisors</vt:lpstr>
      <vt:lpstr>Best Practices for Bookings</vt:lpstr>
      <vt:lpstr>How to Access Deem</vt:lpstr>
      <vt:lpstr>How to Book Online in Deem: Search</vt:lpstr>
      <vt:lpstr>How to Book Online in Deem: Select</vt:lpstr>
      <vt:lpstr>How to Book Online in Deem: Book</vt:lpstr>
      <vt:lpstr>How to Access Itineraries &amp; Invoices</vt:lpstr>
      <vt:lpstr>How to Add Trips to Your Calendar</vt:lpstr>
      <vt:lpstr>About FROSCH Global Travel Services</vt:lpstr>
      <vt:lpstr>You’ll travel better with us.</vt:lpstr>
      <vt:lpstr>Obex for Business</vt:lpstr>
      <vt:lpstr>How to Download &amp; Register for Obex</vt:lpstr>
      <vt:lpstr>GuideMe: Travel Risk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Tautz</dc:creator>
  <cp:lastModifiedBy>Catherine Maldonado</cp:lastModifiedBy>
  <cp:revision>109</cp:revision>
  <cp:lastPrinted>2022-01-19T16:04:31Z</cp:lastPrinted>
  <dcterms:created xsi:type="dcterms:W3CDTF">2022-01-18T21:42:35Z</dcterms:created>
  <dcterms:modified xsi:type="dcterms:W3CDTF">2024-10-15T21:12:39Z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0x010100C0E22DC208716846876D069C44F18D2C</vt:lpwstr>
  </property>
</Properties>
</file>