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93" r:id="rId4"/>
    <p:sldId id="260" r:id="rId5"/>
    <p:sldId id="261" r:id="rId6"/>
    <p:sldId id="265" r:id="rId7"/>
    <p:sldId id="264" r:id="rId8"/>
    <p:sldId id="262" r:id="rId9"/>
    <p:sldId id="263" r:id="rId10"/>
    <p:sldId id="258" r:id="rId11"/>
    <p:sldId id="259" r:id="rId12"/>
    <p:sldId id="266" r:id="rId13"/>
    <p:sldId id="268" r:id="rId14"/>
    <p:sldId id="267" r:id="rId15"/>
    <p:sldId id="269" r:id="rId16"/>
    <p:sldId id="270" r:id="rId17"/>
    <p:sldId id="271" r:id="rId18"/>
    <p:sldId id="294" r:id="rId19"/>
    <p:sldId id="295" r:id="rId20"/>
    <p:sldId id="296" r:id="rId21"/>
    <p:sldId id="298" r:id="rId22"/>
    <p:sldId id="299" r:id="rId23"/>
    <p:sldId id="310" r:id="rId24"/>
    <p:sldId id="300" r:id="rId25"/>
    <p:sldId id="301" r:id="rId26"/>
    <p:sldId id="303" r:id="rId27"/>
    <p:sldId id="302" r:id="rId28"/>
    <p:sldId id="305" r:id="rId29"/>
    <p:sldId id="304" r:id="rId30"/>
    <p:sldId id="306" r:id="rId31"/>
    <p:sldId id="307" r:id="rId32"/>
    <p:sldId id="308" r:id="rId33"/>
    <p:sldId id="309" r:id="rId34"/>
    <p:sldId id="297" r:id="rId35"/>
    <p:sldId id="289" r:id="rId36"/>
    <p:sldId id="290" r:id="rId37"/>
    <p:sldId id="291" r:id="rId38"/>
    <p:sldId id="292" r:id="rId39"/>
    <p:sldId id="287" r:id="rId40"/>
    <p:sldId id="272" r:id="rId41"/>
    <p:sldId id="285" r:id="rId42"/>
    <p:sldId id="288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90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fit.edu/load.php?clipid=5924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F.I.T.  Machine shop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/>
              <a:t>Re-Certification </a:t>
            </a:r>
            <a:endParaRPr lang="en-US" sz="40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330" y="3657600"/>
            <a:ext cx="2748470" cy="27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1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49" y="955022"/>
            <a:ext cx="5733534" cy="43001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5351" y="247136"/>
            <a:ext cx="5296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Dial calipers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1751" y="5272216"/>
            <a:ext cx="7430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How would we say this  dimension on the caliper?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460" y="543697"/>
            <a:ext cx="1133526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Three inches, one hundred seventy five thousands.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or  </a:t>
            </a: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accent6"/>
                </a:solidFill>
              </a:rPr>
              <a:t>3.175</a:t>
            </a:r>
          </a:p>
          <a:p>
            <a:pPr algn="ctr"/>
            <a:endParaRPr lang="en-US" sz="4000" dirty="0" smtClean="0">
              <a:solidFill>
                <a:schemeClr val="accent6"/>
              </a:solidFill>
            </a:endParaRPr>
          </a:p>
          <a:p>
            <a:pPr algn="ctr"/>
            <a:endParaRPr lang="en-US" sz="4000" dirty="0">
              <a:solidFill>
                <a:schemeClr val="accent6"/>
              </a:solidFill>
            </a:endParaRPr>
          </a:p>
          <a:p>
            <a:pPr algn="ctr"/>
            <a:endParaRPr lang="en-US" sz="4000" dirty="0" smtClean="0">
              <a:solidFill>
                <a:schemeClr val="accent6"/>
              </a:solidFill>
            </a:endParaRPr>
          </a:p>
          <a:p>
            <a:pPr algn="ctr"/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3978" y="3253946"/>
            <a:ext cx="93664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/>
                </a:solidFill>
              </a:rPr>
              <a:t>Other Examples </a:t>
            </a:r>
          </a:p>
          <a:p>
            <a:pPr algn="ctr"/>
            <a:r>
              <a:rPr lang="en-US" sz="3600" dirty="0" smtClean="0">
                <a:solidFill>
                  <a:schemeClr val="accent6"/>
                </a:solidFill>
              </a:rPr>
              <a:t>1/4  = .250 </a:t>
            </a:r>
          </a:p>
          <a:p>
            <a:pPr algn="ctr"/>
            <a:r>
              <a:rPr lang="en-US" sz="3600" dirty="0" smtClean="0">
                <a:solidFill>
                  <a:schemeClr val="accent6"/>
                </a:solidFill>
              </a:rPr>
              <a:t>3/8  = .375</a:t>
            </a:r>
          </a:p>
          <a:p>
            <a:pPr algn="ctr"/>
            <a:r>
              <a:rPr lang="en-US" sz="3600" dirty="0" smtClean="0">
                <a:solidFill>
                  <a:schemeClr val="accent6"/>
                </a:solidFill>
              </a:rPr>
              <a:t>1/2  = .500</a:t>
            </a:r>
            <a:endParaRPr lang="en-US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3965">
            <a:off x="1694596" y="1147291"/>
            <a:ext cx="7514994" cy="35696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7369">
            <a:off x="5364448" y="4238487"/>
            <a:ext cx="2519231" cy="7828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058599">
            <a:off x="3031523" y="564794"/>
            <a:ext cx="4399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Understanding</a:t>
            </a:r>
            <a:r>
              <a:rPr lang="en-US" sz="4000" b="1" u="sng" dirty="0" smtClean="0">
                <a:solidFill>
                  <a:schemeClr val="bg1"/>
                </a:solidFill>
              </a:rPr>
              <a:t> </a:t>
            </a:r>
            <a:endParaRPr lang="en-US" sz="4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85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76" y="3102145"/>
            <a:ext cx="7162672" cy="19808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15049" y="2389419"/>
            <a:ext cx="152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English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1502" y="2389418"/>
            <a:ext cx="1713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Metric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2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mcmaster.com/mva/library/20131111/91251a542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612" y="789803"/>
            <a:ext cx="708660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79212" y="3113902"/>
            <a:ext cx="3393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¼ (.250)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major diameter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80670" y="4497859"/>
            <a:ext cx="298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 THREADS PER INCH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(TPI)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0281" y="1433384"/>
            <a:ext cx="2751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English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mcmaster.com/mva/library/20140512/91292a151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76" y="111338"/>
            <a:ext cx="7492313" cy="579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54314" y="3163330"/>
            <a:ext cx="216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AJORM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05816" y="2708044"/>
            <a:ext cx="33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8mm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Major Diameter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0671" y="3797966"/>
            <a:ext cx="188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1.25 mm 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Thread Pitch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76" y="4260865"/>
            <a:ext cx="4455629" cy="22223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6186" y="1192231"/>
            <a:ext cx="3208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Metric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">
              <a:schemeClr val="bg2">
                <a:tint val="97000"/>
                <a:hueMod val="92000"/>
                <a:satMod val="169000"/>
                <a:lumMod val="164000"/>
                <a:alpha val="96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wikwing.ddns.net/R&amp;K-Shop/Decimal&amp;TapSizes/StarrettDecimalEquiv&amp;TapDrillSiz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" y="-4499198"/>
            <a:ext cx="6638600" cy="1109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wikwing.ddns.net/R&amp;K-Shop/Decimal&amp;TapSizes/StarrettDecimalEquiv&amp;TapDrillSizes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85" y="-2911150"/>
            <a:ext cx="5300064" cy="887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6258187" y="3324901"/>
            <a:ext cx="92280" cy="706865"/>
          </a:xfrm>
          <a:prstGeom prst="straightConnector1">
            <a:avLst/>
          </a:prstGeom>
          <a:ln w="539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656312" y="4189445"/>
            <a:ext cx="1959092" cy="317241"/>
          </a:xfrm>
          <a:prstGeom prst="rect">
            <a:avLst/>
          </a:prstGeom>
          <a:solidFill>
            <a:srgbClr val="FFFF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72485" y="3890865"/>
            <a:ext cx="2650032" cy="298580"/>
          </a:xfrm>
          <a:prstGeom prst="rect">
            <a:avLst/>
          </a:prstGeom>
          <a:solidFill>
            <a:srgbClr val="FFFF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56376" y="1046738"/>
            <a:ext cx="2491274" cy="390176"/>
          </a:xfrm>
          <a:prstGeom prst="rect">
            <a:avLst/>
          </a:prstGeom>
          <a:solidFill>
            <a:srgbClr val="FFFF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9725" y="1965421"/>
            <a:ext cx="6718565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 </a:t>
            </a:r>
            <a:r>
              <a:rPr lang="en-US" sz="7200" dirty="0" smtClean="0">
                <a:solidFill>
                  <a:srgbClr val="FF0000"/>
                </a:solidFill>
              </a:rPr>
              <a:t>Tap drill sizes</a:t>
            </a:r>
            <a:endParaRPr lang="en-US" sz="72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173381" y="3165750"/>
            <a:ext cx="540381" cy="866016"/>
          </a:xfrm>
          <a:prstGeom prst="straightConnector1">
            <a:avLst/>
          </a:prstGeom>
          <a:ln w="539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173381" y="1292125"/>
            <a:ext cx="557159" cy="511508"/>
          </a:xfrm>
          <a:prstGeom prst="straightConnector1">
            <a:avLst/>
          </a:prstGeom>
          <a:ln w="539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65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mri.go.jp/eng/khirata/metalwork/basic/bolt/hole_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97" y="1143488"/>
            <a:ext cx="5446155" cy="442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35178" y="395416"/>
            <a:ext cx="6244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Clearance drill sizes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8394357" y="2224216"/>
            <a:ext cx="1079157" cy="461319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311951" y="1903445"/>
            <a:ext cx="26498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Clearance holes have to be larger than major diameter of thread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254" y="5886975"/>
            <a:ext cx="9257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proper clearance hole for a ¼-20  bolt is .281 diameter.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377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073" y="235670"/>
            <a:ext cx="8458969" cy="60331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Remember when drilling a hole always: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peck Drill, drilling in steps and withdrawing the tool and always use spray coolant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6212" y="7011273"/>
            <a:ext cx="6400800" cy="194733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10" y="3784860"/>
            <a:ext cx="2618295" cy="261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9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487" y="669477"/>
            <a:ext cx="8534400" cy="5684189"/>
          </a:xfrm>
        </p:spPr>
        <p:txBody>
          <a:bodyPr/>
          <a:lstStyle/>
          <a:p>
            <a:r>
              <a:rPr lang="en-US" dirty="0" smtClean="0"/>
              <a:t>When using vertical band saw: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Lower the blade guard to with in ¼ inch of part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Use push block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on round parts use a vise to hold part from turning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887" y="1220305"/>
            <a:ext cx="2971428" cy="4774094"/>
          </a:xfrm>
        </p:spPr>
      </p:pic>
    </p:spTree>
    <p:extLst>
      <p:ext uri="{BB962C8B-B14F-4D97-AF65-F5344CB8AC3E}">
        <p14:creationId xmlns:p14="http://schemas.microsoft.com/office/powerpoint/2010/main" val="36334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912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 smtClean="0">
                <a:solidFill>
                  <a:srgbClr val="FF0000"/>
                </a:solidFill>
              </a:rPr>
              <a:t>Day 1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212" y="1804086"/>
            <a:ext cx="89540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 smtClean="0">
                <a:solidFill>
                  <a:schemeClr val="bg1"/>
                </a:solidFill>
              </a:rPr>
              <a:t>Language spoken in shop                                      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We speak in thousands of an inch.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72" y="-217414"/>
            <a:ext cx="4876800" cy="487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5273" y="3415836"/>
            <a:ext cx="63960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.001 = one thousands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.010 = ten thousands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.100 = one hundred thousands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8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8817" y="678729"/>
            <a:ext cx="5762902" cy="32711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Always use proper sized vise that is hand held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5" y="494910"/>
            <a:ext cx="4230346" cy="579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139" y="-294589"/>
            <a:ext cx="8001000" cy="2971801"/>
          </a:xfrm>
        </p:spPr>
        <p:txBody>
          <a:bodyPr>
            <a:normAutofit fontScale="90000"/>
          </a:bodyPr>
          <a:lstStyle/>
          <a:p>
            <a:r>
              <a:rPr lang="en-US" dirty="0"/>
              <a:t>Always wait for machines to stop turning before removing parts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101" y="2677212"/>
            <a:ext cx="5192075" cy="389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9788" y="1857082"/>
            <a:ext cx="7117474" cy="2027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Miter saw is best used for parts long enough to securely hold while keeping safely from turning blade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34" y="1628480"/>
            <a:ext cx="3614738" cy="3614738"/>
          </a:xfrm>
        </p:spPr>
      </p:pic>
    </p:spTree>
    <p:extLst>
      <p:ext uri="{BB962C8B-B14F-4D97-AF65-F5344CB8AC3E}">
        <p14:creationId xmlns:p14="http://schemas.microsoft.com/office/powerpoint/2010/main" val="26511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630" y="5194169"/>
            <a:ext cx="8534400" cy="1507067"/>
          </a:xfrm>
        </p:spPr>
        <p:txBody>
          <a:bodyPr/>
          <a:lstStyle/>
          <a:p>
            <a:pPr algn="ctr"/>
            <a:r>
              <a:rPr lang="en-US" dirty="0" smtClean="0"/>
              <a:t>Reading a steel rule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743" y="284981"/>
            <a:ext cx="9363349" cy="4494408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flipH="1">
            <a:off x="5890338" y="4110087"/>
            <a:ext cx="76829" cy="108408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7692272" y="4110087"/>
            <a:ext cx="45719" cy="108408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6178501" cy="4065310"/>
          </a:xfrm>
        </p:spPr>
        <p:txBody>
          <a:bodyPr>
            <a:normAutofit/>
          </a:bodyPr>
          <a:lstStyle/>
          <a:p>
            <a:r>
              <a:rPr lang="en-US" dirty="0" smtClean="0"/>
              <a:t>This is  a drawbar which tightens the tools into the collet on the milling machine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35" y="1041985"/>
            <a:ext cx="4089610" cy="524537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6532775" y="3167405"/>
            <a:ext cx="1753386" cy="1197205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36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 edge finder is used to establish center line relative to a surface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678" y="685800"/>
            <a:ext cx="4983469" cy="3614738"/>
          </a:xfrm>
        </p:spPr>
      </p:pic>
    </p:spTree>
    <p:extLst>
      <p:ext uri="{BB962C8B-B14F-4D97-AF65-F5344CB8AC3E}">
        <p14:creationId xmlns:p14="http://schemas.microsoft.com/office/powerpoint/2010/main" val="38677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3013" y="4919532"/>
            <a:ext cx="3237339" cy="10650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.200 of inch  diameter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32240" y="2267879"/>
            <a:ext cx="3453382" cy="13970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225485" y="4364610"/>
            <a:ext cx="1287528" cy="848413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75175" y="1675314"/>
            <a:ext cx="62311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When the edge finder kicks out, the center of the spindle will be at .100 inch away from edge of part.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53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53" y="1430517"/>
            <a:ext cx="7168316" cy="296237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u="sng" dirty="0" smtClean="0"/>
              <a:t>Micro</a:t>
            </a:r>
            <a:r>
              <a:rPr lang="en-US" dirty="0" smtClean="0"/>
              <a:t>meters are the most accurate way to measure in our shop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335" y="3082565"/>
            <a:ext cx="4485180" cy="336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6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b="1" i="1" dirty="0" smtClean="0"/>
              <a:t>Tool post </a:t>
            </a:r>
            <a:r>
              <a:rPr lang="en-US" dirty="0" smtClean="0"/>
              <a:t>is where all lathes tools are mounted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913" y="631048"/>
            <a:ext cx="4368555" cy="3637296"/>
          </a:xfrm>
        </p:spPr>
      </p:pic>
    </p:spTree>
    <p:extLst>
      <p:ext uri="{BB962C8B-B14F-4D97-AF65-F5344CB8AC3E}">
        <p14:creationId xmlns:p14="http://schemas.microsoft.com/office/powerpoint/2010/main" val="34061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283" y="1433048"/>
            <a:ext cx="6124575" cy="479807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To make the belt driven motor go faster move belt to larger diameter groove on the motor side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930" y="1798164"/>
            <a:ext cx="4819650" cy="3614738"/>
          </a:xfrm>
        </p:spPr>
      </p:pic>
    </p:spTree>
    <p:extLst>
      <p:ext uri="{BB962C8B-B14F-4D97-AF65-F5344CB8AC3E}">
        <p14:creationId xmlns:p14="http://schemas.microsoft.com/office/powerpoint/2010/main" val="25220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11005025" cy="5705573"/>
          </a:xfrm>
        </p:spPr>
        <p:txBody>
          <a:bodyPr>
            <a:normAutofit/>
          </a:bodyPr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How is .375 communicated in  the shop?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.490?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1.514?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368" y="5194342"/>
            <a:ext cx="8534400" cy="1507067"/>
          </a:xfrm>
        </p:spPr>
        <p:txBody>
          <a:bodyPr/>
          <a:lstStyle/>
          <a:p>
            <a:r>
              <a:rPr lang="en-US" dirty="0" smtClean="0"/>
              <a:t>Milling machine coordinates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03" y="685799"/>
            <a:ext cx="5235356" cy="4633779"/>
          </a:xfrm>
        </p:spPr>
      </p:pic>
    </p:spTree>
    <p:extLst>
      <p:ext uri="{BB962C8B-B14F-4D97-AF65-F5344CB8AC3E}">
        <p14:creationId xmlns:p14="http://schemas.microsoft.com/office/powerpoint/2010/main" val="267257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885" y="1700665"/>
            <a:ext cx="8001000" cy="29718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Fixed jaw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moveable jaw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52" y="1700665"/>
            <a:ext cx="5759077" cy="45208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186260" y="2320915"/>
            <a:ext cx="3685880" cy="1129295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005633" y="3601039"/>
            <a:ext cx="3544478" cy="716437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95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59" y="2356875"/>
            <a:ext cx="6140795" cy="1507067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The rate The spindle turns on a machine is speed 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76" y="459556"/>
            <a:ext cx="4206199" cy="5888680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5929460" y="2696066"/>
            <a:ext cx="2356701" cy="556181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64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" y="1932668"/>
            <a:ext cx="4887029" cy="3402903"/>
          </a:xfrm>
        </p:spPr>
        <p:txBody>
          <a:bodyPr/>
          <a:lstStyle/>
          <a:p>
            <a:pPr algn="ctr"/>
            <a:r>
              <a:rPr lang="en-US" dirty="0" smtClean="0"/>
              <a:t>The rate of movement of the cutting tool into the workpiece is known as feed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352" y="880240"/>
            <a:ext cx="4985813" cy="4011313"/>
          </a:xfrm>
        </p:spPr>
      </p:pic>
    </p:spTree>
    <p:extLst>
      <p:ext uri="{BB962C8B-B14F-4D97-AF65-F5344CB8AC3E}">
        <p14:creationId xmlns:p14="http://schemas.microsoft.com/office/powerpoint/2010/main" val="110132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4898" y="729290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 hair must be tied back</a:t>
            </a:r>
            <a:br>
              <a:rPr lang="en-US" dirty="0" smtClean="0"/>
            </a:br>
            <a:r>
              <a:rPr lang="en-US" dirty="0" smtClean="0"/>
              <a:t>No dangling necklaces</a:t>
            </a:r>
            <a:br>
              <a:rPr lang="en-US" dirty="0" smtClean="0"/>
            </a:br>
            <a:r>
              <a:rPr lang="en-US" dirty="0" smtClean="0"/>
              <a:t>No flip flops or open toed shoes</a:t>
            </a:r>
            <a:br>
              <a:rPr lang="en-US" dirty="0" smtClean="0"/>
            </a:br>
            <a:r>
              <a:rPr lang="en-US" dirty="0" smtClean="0"/>
              <a:t>long sleeves rolled 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33" y="684003"/>
            <a:ext cx="1597639" cy="15976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0" y="3529238"/>
            <a:ext cx="2569509" cy="1862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393" y="3536484"/>
            <a:ext cx="3026000" cy="2017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446" y="3536484"/>
            <a:ext cx="2017964" cy="2017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620" y="3537134"/>
            <a:ext cx="3073470" cy="201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742" y="657808"/>
            <a:ext cx="8534400" cy="3615267"/>
          </a:xfrm>
        </p:spPr>
        <p:txBody>
          <a:bodyPr>
            <a:normAutofit/>
          </a:bodyPr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Review Drawing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901" y="3368158"/>
            <a:ext cx="4035912" cy="310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4214" y="-1366746"/>
            <a:ext cx="28683712" cy="1069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52248" y="-2871960"/>
            <a:ext cx="34099894" cy="1162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ng.PDF - Adobe Acrobat Reader D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7220" y="-4012251"/>
            <a:ext cx="20063381" cy="108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184" y="774441"/>
            <a:ext cx="111314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Remember! </a:t>
            </a:r>
          </a:p>
          <a:p>
            <a:pPr algn="ctr"/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1) Come see us before using equipment</a:t>
            </a:r>
          </a:p>
          <a:p>
            <a:pPr algn="ctr"/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2) Bring in drawings for review</a:t>
            </a:r>
          </a:p>
          <a:p>
            <a:pPr algn="ctr"/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3) After working always cleanup and put away tools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9416" y="584887"/>
            <a:ext cx="76941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/>
                </a:solidFill>
              </a:rPr>
              <a:t>All metric dimension's should be translated into English or thousands.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199" y="3212874"/>
            <a:ext cx="671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_____mm/ 25.4 =_______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281" y="4794421"/>
            <a:ext cx="8559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Divide metric dimension by 25.4 to get translation to English dimension.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89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8154" y="877078"/>
            <a:ext cx="9554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Watch Safety Video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130" y="3055580"/>
            <a:ext cx="3522597" cy="26385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46924" y="2274516"/>
            <a:ext cx="4990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media.fit.edu/load.php?clipid=5924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5698" y="709126"/>
            <a:ext cx="11420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Congratulation's you are certified!             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62" y="2114550"/>
            <a:ext cx="27336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6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902" y="727787"/>
            <a:ext cx="11420669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Shop Tour</a:t>
            </a:r>
          </a:p>
          <a:p>
            <a:pPr algn="ctr"/>
            <a:endParaRPr lang="en-US" sz="4800" dirty="0">
              <a:solidFill>
                <a:srgbClr val="FF0000"/>
              </a:solidFill>
            </a:endParaRP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Demo Miter Saw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Demo cutting round stock on band saw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Demo how to sign in with I.D.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Eye wash Station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First Aid Kit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6466" y="1729946"/>
            <a:ext cx="76282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Examples 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6 mm / 25.4 = .2362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12 mm / 25.4 = .4724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288" y="1278409"/>
            <a:ext cx="6934200" cy="5200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9460" y="428369"/>
            <a:ext cx="7702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Nomenclature of a dial caliper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Image titled Use and Read Dial Vernier Caliper Step 4"/>
          <p:cNvSpPr>
            <a:spLocks noChangeAspect="1" noChangeArrowheads="1"/>
          </p:cNvSpPr>
          <p:nvPr/>
        </p:nvSpPr>
        <p:spPr bwMode="auto">
          <a:xfrm>
            <a:off x="3615466" y="-301939"/>
            <a:ext cx="4325809" cy="432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6" descr="Image titled Use and Read Dial Vernier Caliper Step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8" y="569962"/>
            <a:ext cx="3991575" cy="2694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698" y="630473"/>
            <a:ext cx="4002409" cy="2702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702" y="3940925"/>
            <a:ext cx="4138551" cy="2794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0698" y="3969284"/>
            <a:ext cx="4002409" cy="27373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8184" y="-4947"/>
            <a:ext cx="3873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Outside Diameter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1102" y="-55389"/>
            <a:ext cx="4069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Hole Depth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74789" y="3310486"/>
            <a:ext cx="3253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 Step Distance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1400" y="3358578"/>
            <a:ext cx="3784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Inside Diameter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5575" y="2298357"/>
            <a:ext cx="13171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4 ways to use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391" y="328946"/>
            <a:ext cx="4657879" cy="3493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894704"/>
            <a:ext cx="5296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Dial calipers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1881" y="4237040"/>
            <a:ext cx="66479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Every line is &gt;l l&lt; .001 on dial.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Every complete revolution from 0 to 0 is .100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1005" y="5206314"/>
            <a:ext cx="8180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1” inch is made up of 10 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(.100 thousands)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41" y="430685"/>
            <a:ext cx="4660299" cy="466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2215</TotalTime>
  <Words>495</Words>
  <Application>Microsoft Office PowerPoint</Application>
  <PresentationFormat>Custom</PresentationFormat>
  <Paragraphs>102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Slice</vt:lpstr>
      <vt:lpstr>F.I.T.  Machine 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 when drilling a hole always:  peck Drill, drilling in steps and withdrawing the tool and always use spray coolant  </vt:lpstr>
      <vt:lpstr>When using vertical band saw:  Lower the blade guard to with in ¼ inch of part  Use push block   on round parts use a vise to hold part from turning </vt:lpstr>
      <vt:lpstr>Always use proper sized vise that is hand held  </vt:lpstr>
      <vt:lpstr>Always wait for machines to stop turning before removing parts</vt:lpstr>
      <vt:lpstr>Miter saw is best used for parts long enough to securely hold while keeping safely from turning blade</vt:lpstr>
      <vt:lpstr>Reading a steel rule</vt:lpstr>
      <vt:lpstr>This is  a drawbar which tightens the tools into the collet on the milling machine</vt:lpstr>
      <vt:lpstr>An edge finder is used to establish center line relative to a surface</vt:lpstr>
      <vt:lpstr>.200 of inch  diameter</vt:lpstr>
      <vt:lpstr>Micrometers are the most accurate way to measure in our shop</vt:lpstr>
      <vt:lpstr>The Tool post is where all lathes tools are mounted</vt:lpstr>
      <vt:lpstr>To make the belt driven motor go faster move belt to larger diameter groove on the motor side </vt:lpstr>
      <vt:lpstr>Milling machine coordinates </vt:lpstr>
      <vt:lpstr>Fixed jaw   moveable jaw</vt:lpstr>
      <vt:lpstr>The rate The spindle turns on a machine is speed </vt:lpstr>
      <vt:lpstr>The rate of movement of the cutting tool into the workpiece is known as feed</vt:lpstr>
      <vt:lpstr>Long hair must be tied back No dangling necklaces No flip flops or open toed shoes long sleeves rolled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F.I.T.  Machine shop</dc:title>
  <dc:creator>Michael Lewis</dc:creator>
  <cp:lastModifiedBy>T.J. Vellinga</cp:lastModifiedBy>
  <cp:revision>57</cp:revision>
  <dcterms:created xsi:type="dcterms:W3CDTF">2017-11-02T13:10:09Z</dcterms:created>
  <dcterms:modified xsi:type="dcterms:W3CDTF">2018-01-12T14:36:06Z</dcterms:modified>
</cp:coreProperties>
</file>