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6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6" r:id="rId1"/>
    <p:sldMasterId id="2147483657" r:id="rId2"/>
    <p:sldMasterId id="2147483648" r:id="rId3"/>
    <p:sldMasterId id="2147483664" r:id="rId4"/>
    <p:sldMasterId id="2147483697" r:id="rId5"/>
    <p:sldMasterId id="2147483713" r:id="rId6"/>
    <p:sldMasterId id="2147483716" r:id="rId7"/>
  </p:sldMasterIdLst>
  <p:notesMasterIdLst>
    <p:notesMasterId r:id="rId34"/>
  </p:notesMasterIdLst>
  <p:sldIdLst>
    <p:sldId id="256" r:id="rId8"/>
    <p:sldId id="286" r:id="rId9"/>
    <p:sldId id="285" r:id="rId10"/>
    <p:sldId id="258" r:id="rId11"/>
    <p:sldId id="260" r:id="rId12"/>
    <p:sldId id="261" r:id="rId13"/>
    <p:sldId id="274" r:id="rId14"/>
    <p:sldId id="266" r:id="rId15"/>
    <p:sldId id="267" r:id="rId16"/>
    <p:sldId id="264" r:id="rId17"/>
    <p:sldId id="280" r:id="rId18"/>
    <p:sldId id="269" r:id="rId19"/>
    <p:sldId id="265" r:id="rId20"/>
    <p:sldId id="282" r:id="rId21"/>
    <p:sldId id="270" r:id="rId22"/>
    <p:sldId id="271" r:id="rId23"/>
    <p:sldId id="281" r:id="rId24"/>
    <p:sldId id="276" r:id="rId25"/>
    <p:sldId id="275" r:id="rId26"/>
    <p:sldId id="268" r:id="rId27"/>
    <p:sldId id="277" r:id="rId28"/>
    <p:sldId id="272" r:id="rId29"/>
    <p:sldId id="273" r:id="rId30"/>
    <p:sldId id="279" r:id="rId31"/>
    <p:sldId id="278" r:id="rId32"/>
    <p:sldId id="26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49"/>
  </p:normalViewPr>
  <p:slideViewPr>
    <p:cSldViewPr snapToGrid="0" snapToObjects="1" showGuides="1">
      <p:cViewPr varScale="1">
        <p:scale>
          <a:sx n="90" d="100"/>
          <a:sy n="90" d="100"/>
        </p:scale>
        <p:origin x="576" y="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presProps" Target="pres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image" Target="../media/image11.jpg"/><Relationship Id="rId5" Type="http://schemas.openxmlformats.org/officeDocument/2006/relationships/image" Target="../media/image14.jpg"/><Relationship Id="rId4" Type="http://schemas.microsoft.com/office/2007/relationships/hdphoto" Target="../media/hdphoto1.wdp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image" Target="../media/image11.jpg"/><Relationship Id="rId5" Type="http://schemas.openxmlformats.org/officeDocument/2006/relationships/image" Target="../media/image14.jpg"/><Relationship Id="rId4" Type="http://schemas.microsoft.com/office/2007/relationships/hdphoto" Target="../media/hdphoto1.wdp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563C83-9039-40BD-AB3C-8F0EC5EF0093}" type="doc">
      <dgm:prSet loTypeId="urn:microsoft.com/office/officeart/2009/layout/CirclePicture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645351E-A689-4BD6-AFEC-6846256D86D2}">
      <dgm:prSet phldrT="[Text]" custT="1"/>
      <dgm:spPr/>
      <dgm:t>
        <a:bodyPr/>
        <a:lstStyle/>
        <a:p>
          <a:pPr algn="ctr"/>
          <a:r>
            <a:rPr lang="en-US" sz="1600" dirty="0">
              <a:solidFill>
                <a:schemeClr val="bg2"/>
              </a:solidFill>
            </a:rPr>
            <a:t>Lee Karnbach Director</a:t>
          </a:r>
        </a:p>
      </dgm:t>
    </dgm:pt>
    <dgm:pt modelId="{D9A112D9-9274-4AB6-BBEB-8CF9F5967711}" type="parTrans" cxnId="{5814CE2B-7D2E-4082-AF99-B6E5F54BD496}">
      <dgm:prSet/>
      <dgm:spPr/>
      <dgm:t>
        <a:bodyPr/>
        <a:lstStyle/>
        <a:p>
          <a:endParaRPr lang="en-US"/>
        </a:p>
      </dgm:t>
    </dgm:pt>
    <dgm:pt modelId="{814B36FE-362E-43DD-8E1D-3486C89A9155}" type="sibTrans" cxnId="{5814CE2B-7D2E-4082-AF99-B6E5F54BD496}">
      <dgm:prSet/>
      <dgm:spPr/>
      <dgm:t>
        <a:bodyPr/>
        <a:lstStyle/>
        <a:p>
          <a:endParaRPr lang="en-US"/>
        </a:p>
      </dgm:t>
    </dgm:pt>
    <dgm:pt modelId="{7A2C931B-80C7-4DEF-B290-31B8FFAE2C06}">
      <dgm:prSet phldrT="[Text]"/>
      <dgm:spPr/>
      <dgm:t>
        <a:bodyPr/>
        <a:lstStyle/>
        <a:p>
          <a:endParaRPr lang="en-US" dirty="0"/>
        </a:p>
      </dgm:t>
    </dgm:pt>
    <dgm:pt modelId="{4FBB61FE-4BFE-4BE9-A537-85CDC2A6669F}" type="parTrans" cxnId="{2DEE15DB-67AA-4291-8F87-F081FEDC0BA2}">
      <dgm:prSet/>
      <dgm:spPr/>
      <dgm:t>
        <a:bodyPr/>
        <a:lstStyle/>
        <a:p>
          <a:endParaRPr lang="en-US"/>
        </a:p>
      </dgm:t>
    </dgm:pt>
    <dgm:pt modelId="{0E863412-A927-4E74-987A-28D6E9A9E989}" type="sibTrans" cxnId="{2DEE15DB-67AA-4291-8F87-F081FEDC0BA2}">
      <dgm:prSet/>
      <dgm:spPr/>
      <dgm:t>
        <a:bodyPr/>
        <a:lstStyle/>
        <a:p>
          <a:endParaRPr lang="en-US"/>
        </a:p>
      </dgm:t>
    </dgm:pt>
    <dgm:pt modelId="{748A3E9B-C8B3-478E-980D-80EC81F0106A}">
      <dgm:prSet/>
      <dgm:spPr/>
      <dgm:t>
        <a:bodyPr/>
        <a:lstStyle/>
        <a:p>
          <a:endParaRPr lang="en-US"/>
        </a:p>
      </dgm:t>
    </dgm:pt>
    <dgm:pt modelId="{F890FD4D-0795-4723-9EDA-02ABBB506D8E}" type="sibTrans" cxnId="{189AD48A-B6F8-4588-97BD-F3E20FB8931E}">
      <dgm:prSet/>
      <dgm:spPr/>
      <dgm:t>
        <a:bodyPr/>
        <a:lstStyle/>
        <a:p>
          <a:endParaRPr lang="en-US"/>
        </a:p>
      </dgm:t>
    </dgm:pt>
    <dgm:pt modelId="{098E803B-68AF-4D2C-B5EF-3EDD43E72607}" type="parTrans" cxnId="{189AD48A-B6F8-4588-97BD-F3E20FB8931E}">
      <dgm:prSet/>
      <dgm:spPr/>
      <dgm:t>
        <a:bodyPr/>
        <a:lstStyle/>
        <a:p>
          <a:endParaRPr lang="en-US"/>
        </a:p>
      </dgm:t>
    </dgm:pt>
    <dgm:pt modelId="{89F8811B-B5F6-40ED-8499-F633280A2C43}">
      <dgm:prSet/>
      <dgm:spPr/>
      <dgm:t>
        <a:bodyPr/>
        <a:lstStyle/>
        <a:p>
          <a:endParaRPr lang="en-US"/>
        </a:p>
      </dgm:t>
    </dgm:pt>
    <dgm:pt modelId="{10570E0A-D211-4E3E-A057-EF6F7CAABB54}" type="sibTrans" cxnId="{A82A1FB6-CA2A-4E53-9A2A-A483A3EAF832}">
      <dgm:prSet/>
      <dgm:spPr/>
      <dgm:t>
        <a:bodyPr/>
        <a:lstStyle/>
        <a:p>
          <a:endParaRPr lang="en-US"/>
        </a:p>
      </dgm:t>
    </dgm:pt>
    <dgm:pt modelId="{A0328D85-0E9A-4B00-AFB1-AF591D8FF9BF}" type="parTrans" cxnId="{A82A1FB6-CA2A-4E53-9A2A-A483A3EAF832}">
      <dgm:prSet/>
      <dgm:spPr/>
      <dgm:t>
        <a:bodyPr/>
        <a:lstStyle/>
        <a:p>
          <a:endParaRPr lang="en-US"/>
        </a:p>
      </dgm:t>
    </dgm:pt>
    <dgm:pt modelId="{7574904D-2DF0-4F2A-844C-AEB2E257696B}" type="pres">
      <dgm:prSet presAssocID="{34563C83-9039-40BD-AB3C-8F0EC5EF009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1A60DA7-F96E-4D48-927B-A6C5A1017BF6}" type="pres">
      <dgm:prSet presAssocID="{B645351E-A689-4BD6-AFEC-6846256D86D2}" presName="hierRoot1" presStyleCnt="0"/>
      <dgm:spPr/>
    </dgm:pt>
    <dgm:pt modelId="{8B60DD67-CCB6-45DD-BB85-7E22C86AC9CC}" type="pres">
      <dgm:prSet presAssocID="{B645351E-A689-4BD6-AFEC-6846256D86D2}" presName="composite" presStyleCnt="0"/>
      <dgm:spPr/>
    </dgm:pt>
    <dgm:pt modelId="{B824E428-8B94-4077-8F7E-6C25AA905A17}" type="pres">
      <dgm:prSet presAssocID="{B645351E-A689-4BD6-AFEC-6846256D86D2}" presName="image" presStyleLbl="node0" presStyleIdx="0" presStyleCnt="1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535" b="-25465"/>
          </a:stretch>
        </a:blipFill>
      </dgm:spPr>
    </dgm:pt>
    <dgm:pt modelId="{6C588393-4EF2-4BC5-8CAF-D069FA208507}" type="pres">
      <dgm:prSet presAssocID="{B645351E-A689-4BD6-AFEC-6846256D86D2}" presName="text" presStyleLbl="revTx" presStyleIdx="0" presStyleCnt="4">
        <dgm:presLayoutVars>
          <dgm:chPref val="3"/>
        </dgm:presLayoutVars>
      </dgm:prSet>
      <dgm:spPr/>
    </dgm:pt>
    <dgm:pt modelId="{7F32846B-2582-4723-A497-5818338C8FE5}" type="pres">
      <dgm:prSet presAssocID="{B645351E-A689-4BD6-AFEC-6846256D86D2}" presName="hierChild2" presStyleCnt="0"/>
      <dgm:spPr/>
    </dgm:pt>
    <dgm:pt modelId="{D3C393B7-DB26-4E68-9ABA-2FAD6A4096C6}" type="pres">
      <dgm:prSet presAssocID="{4FBB61FE-4BFE-4BE9-A537-85CDC2A6669F}" presName="Name10" presStyleLbl="parChTrans1D2" presStyleIdx="0" presStyleCnt="3"/>
      <dgm:spPr/>
    </dgm:pt>
    <dgm:pt modelId="{D87E2184-32DE-4A1E-B829-18FABCECB608}" type="pres">
      <dgm:prSet presAssocID="{7A2C931B-80C7-4DEF-B290-31B8FFAE2C06}" presName="hierRoot2" presStyleCnt="0"/>
      <dgm:spPr/>
    </dgm:pt>
    <dgm:pt modelId="{0E360267-A7B9-42C8-B2A3-76C36EAFE3AF}" type="pres">
      <dgm:prSet presAssocID="{7A2C931B-80C7-4DEF-B290-31B8FFAE2C06}" presName="composite2" presStyleCnt="0"/>
      <dgm:spPr/>
    </dgm:pt>
    <dgm:pt modelId="{0D5118B1-70E2-497A-A0FF-948DB14DC6BA}" type="pres">
      <dgm:prSet presAssocID="{7A2C931B-80C7-4DEF-B290-31B8FFAE2C06}" presName="image2" presStyleLbl="node2" presStyleIdx="0" presStyleCnt="3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35" b="-22465"/>
          </a:stretch>
        </a:blipFill>
      </dgm:spPr>
    </dgm:pt>
    <dgm:pt modelId="{DE0185B5-AAC2-4D9F-95EA-FC4487330404}" type="pres">
      <dgm:prSet presAssocID="{7A2C931B-80C7-4DEF-B290-31B8FFAE2C06}" presName="text2" presStyleLbl="revTx" presStyleIdx="1" presStyleCnt="4">
        <dgm:presLayoutVars>
          <dgm:chPref val="3"/>
        </dgm:presLayoutVars>
      </dgm:prSet>
      <dgm:spPr/>
    </dgm:pt>
    <dgm:pt modelId="{4094FA5A-869F-4581-B836-37A13258A5FF}" type="pres">
      <dgm:prSet presAssocID="{7A2C931B-80C7-4DEF-B290-31B8FFAE2C06}" presName="hierChild3" presStyleCnt="0"/>
      <dgm:spPr/>
    </dgm:pt>
    <dgm:pt modelId="{4D1FD2EC-5C2A-460C-9D7B-81F41FFDE907}" type="pres">
      <dgm:prSet presAssocID="{A0328D85-0E9A-4B00-AFB1-AF591D8FF9BF}" presName="Name10" presStyleLbl="parChTrans1D2" presStyleIdx="1" presStyleCnt="3"/>
      <dgm:spPr/>
    </dgm:pt>
    <dgm:pt modelId="{535AD798-2DC4-40E2-82F1-04A080C82AAC}" type="pres">
      <dgm:prSet presAssocID="{89F8811B-B5F6-40ED-8499-F633280A2C43}" presName="hierRoot2" presStyleCnt="0"/>
      <dgm:spPr/>
    </dgm:pt>
    <dgm:pt modelId="{5A34692C-18F4-44BF-A595-00439C3E6152}" type="pres">
      <dgm:prSet presAssocID="{89F8811B-B5F6-40ED-8499-F633280A2C43}" presName="composite2" presStyleCnt="0"/>
      <dgm:spPr/>
    </dgm:pt>
    <dgm:pt modelId="{1D613B2D-6A4D-49A9-9F8B-D6A1687C3603}" type="pres">
      <dgm:prSet presAssocID="{89F8811B-B5F6-40ED-8499-F633280A2C43}" presName="image2" presStyleLbl="node2" presStyleIdx="1" presStyleCnt="3" custScaleY="104653"/>
      <dgm:spPr>
        <a:blipFill dpi="0" rotWithShape="1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26000"/>
          </a:stretch>
        </a:blipFill>
      </dgm:spPr>
    </dgm:pt>
    <dgm:pt modelId="{618BCF83-C8A3-491C-BB4F-92EBDDE7A13A}" type="pres">
      <dgm:prSet presAssocID="{89F8811B-B5F6-40ED-8499-F633280A2C43}" presName="text2" presStyleLbl="revTx" presStyleIdx="2" presStyleCnt="4">
        <dgm:presLayoutVars>
          <dgm:chPref val="3"/>
        </dgm:presLayoutVars>
      </dgm:prSet>
      <dgm:spPr/>
    </dgm:pt>
    <dgm:pt modelId="{D6454E84-887B-4AA8-A163-20238694D11C}" type="pres">
      <dgm:prSet presAssocID="{89F8811B-B5F6-40ED-8499-F633280A2C43}" presName="hierChild3" presStyleCnt="0"/>
      <dgm:spPr/>
    </dgm:pt>
    <dgm:pt modelId="{30B912FE-3370-40A0-8294-FA41D6654962}" type="pres">
      <dgm:prSet presAssocID="{098E803B-68AF-4D2C-B5EF-3EDD43E72607}" presName="Name10" presStyleLbl="parChTrans1D2" presStyleIdx="2" presStyleCnt="3"/>
      <dgm:spPr/>
    </dgm:pt>
    <dgm:pt modelId="{41ECB69E-20C0-442F-A439-DCF51B1FD153}" type="pres">
      <dgm:prSet presAssocID="{748A3E9B-C8B3-478E-980D-80EC81F0106A}" presName="hierRoot2" presStyleCnt="0"/>
      <dgm:spPr/>
    </dgm:pt>
    <dgm:pt modelId="{2CD0E0D6-5499-471B-9CC3-2C6FB6694455}" type="pres">
      <dgm:prSet presAssocID="{748A3E9B-C8B3-478E-980D-80EC81F0106A}" presName="composite2" presStyleCnt="0"/>
      <dgm:spPr/>
    </dgm:pt>
    <dgm:pt modelId="{8EA435C4-18AD-4006-AB7C-EB90D44FB5E8}" type="pres">
      <dgm:prSet presAssocID="{748A3E9B-C8B3-478E-980D-80EC81F0106A}" presName="image2" presStyleLbl="node2" presStyleIdx="2" presStyleCnt="3" custLinFactNeighborX="4548" custLinFactNeighborY="306"/>
      <dgm:spPr>
        <a:blipFill>
          <a:blip xmlns:r="http://schemas.openxmlformats.org/officeDocument/2006/relationships" r:embed="rId5"/>
          <a:srcRect/>
          <a:stretch>
            <a:fillRect t="-13000" b="-13000"/>
          </a:stretch>
        </a:blipFill>
      </dgm:spPr>
    </dgm:pt>
    <dgm:pt modelId="{02BC7275-198B-4CCD-9ED2-27C584CA0549}" type="pres">
      <dgm:prSet presAssocID="{748A3E9B-C8B3-478E-980D-80EC81F0106A}" presName="text2" presStyleLbl="revTx" presStyleIdx="3" presStyleCnt="4">
        <dgm:presLayoutVars>
          <dgm:chPref val="3"/>
        </dgm:presLayoutVars>
      </dgm:prSet>
      <dgm:spPr/>
    </dgm:pt>
    <dgm:pt modelId="{615C0C47-F7E2-4E7C-BB25-767A8E6BCC10}" type="pres">
      <dgm:prSet presAssocID="{748A3E9B-C8B3-478E-980D-80EC81F0106A}" presName="hierChild3" presStyleCnt="0"/>
      <dgm:spPr/>
    </dgm:pt>
  </dgm:ptLst>
  <dgm:cxnLst>
    <dgm:cxn modelId="{5FC81319-BF70-4826-A7AD-48A6B4537EB7}" type="presOf" srcId="{4FBB61FE-4BFE-4BE9-A537-85CDC2A6669F}" destId="{D3C393B7-DB26-4E68-9ABA-2FAD6A4096C6}" srcOrd="0" destOrd="0" presId="urn:microsoft.com/office/officeart/2009/layout/CirclePictureHierarchy"/>
    <dgm:cxn modelId="{5814CE2B-7D2E-4082-AF99-B6E5F54BD496}" srcId="{34563C83-9039-40BD-AB3C-8F0EC5EF0093}" destId="{B645351E-A689-4BD6-AFEC-6846256D86D2}" srcOrd="0" destOrd="0" parTransId="{D9A112D9-9274-4AB6-BBEB-8CF9F5967711}" sibTransId="{814B36FE-362E-43DD-8E1D-3486C89A9155}"/>
    <dgm:cxn modelId="{D4A53C69-0C89-4359-8726-D3FC4A0C3867}" type="presOf" srcId="{7A2C931B-80C7-4DEF-B290-31B8FFAE2C06}" destId="{DE0185B5-AAC2-4D9F-95EA-FC4487330404}" srcOrd="0" destOrd="0" presId="urn:microsoft.com/office/officeart/2009/layout/CirclePictureHierarchy"/>
    <dgm:cxn modelId="{81EDBC58-2175-4FB2-AF11-5A808B203FC1}" type="presOf" srcId="{89F8811B-B5F6-40ED-8499-F633280A2C43}" destId="{618BCF83-C8A3-491C-BB4F-92EBDDE7A13A}" srcOrd="0" destOrd="0" presId="urn:microsoft.com/office/officeart/2009/layout/CirclePictureHierarchy"/>
    <dgm:cxn modelId="{189AD48A-B6F8-4588-97BD-F3E20FB8931E}" srcId="{B645351E-A689-4BD6-AFEC-6846256D86D2}" destId="{748A3E9B-C8B3-478E-980D-80EC81F0106A}" srcOrd="2" destOrd="0" parTransId="{098E803B-68AF-4D2C-B5EF-3EDD43E72607}" sibTransId="{F890FD4D-0795-4723-9EDA-02ABBB506D8E}"/>
    <dgm:cxn modelId="{A82A1FB6-CA2A-4E53-9A2A-A483A3EAF832}" srcId="{B645351E-A689-4BD6-AFEC-6846256D86D2}" destId="{89F8811B-B5F6-40ED-8499-F633280A2C43}" srcOrd="1" destOrd="0" parTransId="{A0328D85-0E9A-4B00-AFB1-AF591D8FF9BF}" sibTransId="{10570E0A-D211-4E3E-A057-EF6F7CAABB54}"/>
    <dgm:cxn modelId="{DFB514BF-8770-44E0-886D-6599C08846A9}" type="presOf" srcId="{748A3E9B-C8B3-478E-980D-80EC81F0106A}" destId="{02BC7275-198B-4CCD-9ED2-27C584CA0549}" srcOrd="0" destOrd="0" presId="urn:microsoft.com/office/officeart/2009/layout/CirclePictureHierarchy"/>
    <dgm:cxn modelId="{A92DAED7-5D03-48EE-BC75-5936BAEAD2DB}" type="presOf" srcId="{A0328D85-0E9A-4B00-AFB1-AF591D8FF9BF}" destId="{4D1FD2EC-5C2A-460C-9D7B-81F41FFDE907}" srcOrd="0" destOrd="0" presId="urn:microsoft.com/office/officeart/2009/layout/CirclePictureHierarchy"/>
    <dgm:cxn modelId="{2DEE15DB-67AA-4291-8F87-F081FEDC0BA2}" srcId="{B645351E-A689-4BD6-AFEC-6846256D86D2}" destId="{7A2C931B-80C7-4DEF-B290-31B8FFAE2C06}" srcOrd="0" destOrd="0" parTransId="{4FBB61FE-4BFE-4BE9-A537-85CDC2A6669F}" sibTransId="{0E863412-A927-4E74-987A-28D6E9A9E989}"/>
    <dgm:cxn modelId="{95F1B1E1-3B94-4B14-8F17-366C83890F20}" type="presOf" srcId="{34563C83-9039-40BD-AB3C-8F0EC5EF0093}" destId="{7574904D-2DF0-4F2A-844C-AEB2E257696B}" srcOrd="0" destOrd="0" presId="urn:microsoft.com/office/officeart/2009/layout/CirclePictureHierarchy"/>
    <dgm:cxn modelId="{C2D959E3-5A71-4AA9-8E97-DA69DD5C5448}" type="presOf" srcId="{B645351E-A689-4BD6-AFEC-6846256D86D2}" destId="{6C588393-4EF2-4BC5-8CAF-D069FA208507}" srcOrd="0" destOrd="0" presId="urn:microsoft.com/office/officeart/2009/layout/CirclePictureHierarchy"/>
    <dgm:cxn modelId="{09A931FB-CB7E-42CF-A65C-6FA5291DEED8}" type="presOf" srcId="{098E803B-68AF-4D2C-B5EF-3EDD43E72607}" destId="{30B912FE-3370-40A0-8294-FA41D6654962}" srcOrd="0" destOrd="0" presId="urn:microsoft.com/office/officeart/2009/layout/CirclePictureHierarchy"/>
    <dgm:cxn modelId="{BE84898A-3DD1-472A-ABA7-7C8676378914}" type="presParOf" srcId="{7574904D-2DF0-4F2A-844C-AEB2E257696B}" destId="{21A60DA7-F96E-4D48-927B-A6C5A1017BF6}" srcOrd="0" destOrd="0" presId="urn:microsoft.com/office/officeart/2009/layout/CirclePictureHierarchy"/>
    <dgm:cxn modelId="{B04FD852-A349-45FA-B356-26125556F940}" type="presParOf" srcId="{21A60DA7-F96E-4D48-927B-A6C5A1017BF6}" destId="{8B60DD67-CCB6-45DD-BB85-7E22C86AC9CC}" srcOrd="0" destOrd="0" presId="urn:microsoft.com/office/officeart/2009/layout/CirclePictureHierarchy"/>
    <dgm:cxn modelId="{03E52EA9-FDEB-4B3D-8E0F-D1DE3FC8AAB0}" type="presParOf" srcId="{8B60DD67-CCB6-45DD-BB85-7E22C86AC9CC}" destId="{B824E428-8B94-4077-8F7E-6C25AA905A17}" srcOrd="0" destOrd="0" presId="urn:microsoft.com/office/officeart/2009/layout/CirclePictureHierarchy"/>
    <dgm:cxn modelId="{5AD0E6CC-B6BB-46E1-B2A7-420BD55B87F7}" type="presParOf" srcId="{8B60DD67-CCB6-45DD-BB85-7E22C86AC9CC}" destId="{6C588393-4EF2-4BC5-8CAF-D069FA208507}" srcOrd="1" destOrd="0" presId="urn:microsoft.com/office/officeart/2009/layout/CirclePictureHierarchy"/>
    <dgm:cxn modelId="{2516549F-10BA-41BF-88EB-047F45582184}" type="presParOf" srcId="{21A60DA7-F96E-4D48-927B-A6C5A1017BF6}" destId="{7F32846B-2582-4723-A497-5818338C8FE5}" srcOrd="1" destOrd="0" presId="urn:microsoft.com/office/officeart/2009/layout/CirclePictureHierarchy"/>
    <dgm:cxn modelId="{F1B46B57-0504-4D5B-81BB-50A1A9C51BBC}" type="presParOf" srcId="{7F32846B-2582-4723-A497-5818338C8FE5}" destId="{D3C393B7-DB26-4E68-9ABA-2FAD6A4096C6}" srcOrd="0" destOrd="0" presId="urn:microsoft.com/office/officeart/2009/layout/CirclePictureHierarchy"/>
    <dgm:cxn modelId="{197A7D8C-CE4A-4808-B4F4-9D8110FAA950}" type="presParOf" srcId="{7F32846B-2582-4723-A497-5818338C8FE5}" destId="{D87E2184-32DE-4A1E-B829-18FABCECB608}" srcOrd="1" destOrd="0" presId="urn:microsoft.com/office/officeart/2009/layout/CirclePictureHierarchy"/>
    <dgm:cxn modelId="{EECB87B5-A77C-46C9-93BA-E4D4C4FDC454}" type="presParOf" srcId="{D87E2184-32DE-4A1E-B829-18FABCECB608}" destId="{0E360267-A7B9-42C8-B2A3-76C36EAFE3AF}" srcOrd="0" destOrd="0" presId="urn:microsoft.com/office/officeart/2009/layout/CirclePictureHierarchy"/>
    <dgm:cxn modelId="{F59FB817-418C-4C40-B91C-D1CFDD068D68}" type="presParOf" srcId="{0E360267-A7B9-42C8-B2A3-76C36EAFE3AF}" destId="{0D5118B1-70E2-497A-A0FF-948DB14DC6BA}" srcOrd="0" destOrd="0" presId="urn:microsoft.com/office/officeart/2009/layout/CirclePictureHierarchy"/>
    <dgm:cxn modelId="{C696CA79-E1B8-4BBF-8866-691AD529DF19}" type="presParOf" srcId="{0E360267-A7B9-42C8-B2A3-76C36EAFE3AF}" destId="{DE0185B5-AAC2-4D9F-95EA-FC4487330404}" srcOrd="1" destOrd="0" presId="urn:microsoft.com/office/officeart/2009/layout/CirclePictureHierarchy"/>
    <dgm:cxn modelId="{A8E90350-953F-4FA6-BB27-96939F0009AB}" type="presParOf" srcId="{D87E2184-32DE-4A1E-B829-18FABCECB608}" destId="{4094FA5A-869F-4581-B836-37A13258A5FF}" srcOrd="1" destOrd="0" presId="urn:microsoft.com/office/officeart/2009/layout/CirclePictureHierarchy"/>
    <dgm:cxn modelId="{74D00677-D14E-4DB7-B043-7702863E489F}" type="presParOf" srcId="{7F32846B-2582-4723-A497-5818338C8FE5}" destId="{4D1FD2EC-5C2A-460C-9D7B-81F41FFDE907}" srcOrd="2" destOrd="0" presId="urn:microsoft.com/office/officeart/2009/layout/CirclePictureHierarchy"/>
    <dgm:cxn modelId="{7D663C35-232E-4CDE-A0C0-B0ABE48F42F5}" type="presParOf" srcId="{7F32846B-2582-4723-A497-5818338C8FE5}" destId="{535AD798-2DC4-40E2-82F1-04A080C82AAC}" srcOrd="3" destOrd="0" presId="urn:microsoft.com/office/officeart/2009/layout/CirclePictureHierarchy"/>
    <dgm:cxn modelId="{C70D171D-8D2E-4C3A-AAA1-20DDA4952058}" type="presParOf" srcId="{535AD798-2DC4-40E2-82F1-04A080C82AAC}" destId="{5A34692C-18F4-44BF-A595-00439C3E6152}" srcOrd="0" destOrd="0" presId="urn:microsoft.com/office/officeart/2009/layout/CirclePictureHierarchy"/>
    <dgm:cxn modelId="{567D0E70-EDFD-4D8B-873E-95A6C64F584A}" type="presParOf" srcId="{5A34692C-18F4-44BF-A595-00439C3E6152}" destId="{1D613B2D-6A4D-49A9-9F8B-D6A1687C3603}" srcOrd="0" destOrd="0" presId="urn:microsoft.com/office/officeart/2009/layout/CirclePictureHierarchy"/>
    <dgm:cxn modelId="{14851896-7691-4B10-88BE-5791177E481A}" type="presParOf" srcId="{5A34692C-18F4-44BF-A595-00439C3E6152}" destId="{618BCF83-C8A3-491C-BB4F-92EBDDE7A13A}" srcOrd="1" destOrd="0" presId="urn:microsoft.com/office/officeart/2009/layout/CirclePictureHierarchy"/>
    <dgm:cxn modelId="{104908DD-F5BD-4CDC-951B-078C8BBBE6E0}" type="presParOf" srcId="{535AD798-2DC4-40E2-82F1-04A080C82AAC}" destId="{D6454E84-887B-4AA8-A163-20238694D11C}" srcOrd="1" destOrd="0" presId="urn:microsoft.com/office/officeart/2009/layout/CirclePictureHierarchy"/>
    <dgm:cxn modelId="{88505399-81C2-4D54-A9D4-7607E7099CFA}" type="presParOf" srcId="{7F32846B-2582-4723-A497-5818338C8FE5}" destId="{30B912FE-3370-40A0-8294-FA41D6654962}" srcOrd="4" destOrd="0" presId="urn:microsoft.com/office/officeart/2009/layout/CirclePictureHierarchy"/>
    <dgm:cxn modelId="{9B1C7CA0-9599-4679-82DD-DEA6061367EF}" type="presParOf" srcId="{7F32846B-2582-4723-A497-5818338C8FE5}" destId="{41ECB69E-20C0-442F-A439-DCF51B1FD153}" srcOrd="5" destOrd="0" presId="urn:microsoft.com/office/officeart/2009/layout/CirclePictureHierarchy"/>
    <dgm:cxn modelId="{5E4470F8-1D1C-4BA3-890F-29053614931C}" type="presParOf" srcId="{41ECB69E-20C0-442F-A439-DCF51B1FD153}" destId="{2CD0E0D6-5499-471B-9CC3-2C6FB6694455}" srcOrd="0" destOrd="0" presId="urn:microsoft.com/office/officeart/2009/layout/CirclePictureHierarchy"/>
    <dgm:cxn modelId="{E54DBA08-5C01-4DC3-A670-ADF2B728A1A0}" type="presParOf" srcId="{2CD0E0D6-5499-471B-9CC3-2C6FB6694455}" destId="{8EA435C4-18AD-4006-AB7C-EB90D44FB5E8}" srcOrd="0" destOrd="0" presId="urn:microsoft.com/office/officeart/2009/layout/CirclePictureHierarchy"/>
    <dgm:cxn modelId="{E03AD7A4-E1F5-4333-A8EC-0E33CDED7487}" type="presParOf" srcId="{2CD0E0D6-5499-471B-9CC3-2C6FB6694455}" destId="{02BC7275-198B-4CCD-9ED2-27C584CA0549}" srcOrd="1" destOrd="0" presId="urn:microsoft.com/office/officeart/2009/layout/CirclePictureHierarchy"/>
    <dgm:cxn modelId="{E22CBA58-D0CA-48D9-9595-D8634C3A7792}" type="presParOf" srcId="{41ECB69E-20C0-442F-A439-DCF51B1FD153}" destId="{615C0C47-F7E2-4E7C-BB25-767A8E6BCC10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B912FE-3370-40A0-8294-FA41D6654962}">
      <dsp:nvSpPr>
        <dsp:cNvPr id="0" name=""/>
        <dsp:cNvSpPr/>
      </dsp:nvSpPr>
      <dsp:spPr>
        <a:xfrm>
          <a:off x="3818035" y="2499911"/>
          <a:ext cx="3284074" cy="3736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0091"/>
              </a:lnTo>
              <a:lnTo>
                <a:pt x="3284074" y="190091"/>
              </a:lnTo>
              <a:lnTo>
                <a:pt x="3284074" y="37365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1FD2EC-5C2A-460C-9D7B-81F41FFDE907}">
      <dsp:nvSpPr>
        <dsp:cNvPr id="0" name=""/>
        <dsp:cNvSpPr/>
      </dsp:nvSpPr>
      <dsp:spPr>
        <a:xfrm>
          <a:off x="3772315" y="2499911"/>
          <a:ext cx="91440" cy="36711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6711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C393B7-DB26-4E68-9ABA-2FAD6A4096C6}">
      <dsp:nvSpPr>
        <dsp:cNvPr id="0" name=""/>
        <dsp:cNvSpPr/>
      </dsp:nvSpPr>
      <dsp:spPr>
        <a:xfrm>
          <a:off x="587390" y="2499911"/>
          <a:ext cx="3230645" cy="370055"/>
        </a:xfrm>
        <a:custGeom>
          <a:avLst/>
          <a:gdLst/>
          <a:ahLst/>
          <a:cxnLst/>
          <a:rect l="0" t="0" r="0" b="0"/>
          <a:pathLst>
            <a:path>
              <a:moveTo>
                <a:pt x="3230645" y="0"/>
              </a:moveTo>
              <a:lnTo>
                <a:pt x="3230645" y="186496"/>
              </a:lnTo>
              <a:lnTo>
                <a:pt x="0" y="186496"/>
              </a:lnTo>
              <a:lnTo>
                <a:pt x="0" y="37005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24E428-8B94-4077-8F7E-6C25AA905A17}">
      <dsp:nvSpPr>
        <dsp:cNvPr id="0" name=""/>
        <dsp:cNvSpPr/>
      </dsp:nvSpPr>
      <dsp:spPr>
        <a:xfrm>
          <a:off x="3230645" y="1325131"/>
          <a:ext cx="1174780" cy="1174780"/>
        </a:xfrm>
        <a:prstGeom prst="ellipse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535" b="-25465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588393-4EF2-4BC5-8CAF-D069FA208507}">
      <dsp:nvSpPr>
        <dsp:cNvPr id="0" name=""/>
        <dsp:cNvSpPr/>
      </dsp:nvSpPr>
      <dsp:spPr>
        <a:xfrm>
          <a:off x="4405425" y="1322194"/>
          <a:ext cx="1762170" cy="11747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2"/>
              </a:solidFill>
            </a:rPr>
            <a:t>Lee Karnbach Director</a:t>
          </a:r>
        </a:p>
      </dsp:txBody>
      <dsp:txXfrm>
        <a:off x="4405425" y="1322194"/>
        <a:ext cx="1762170" cy="1174780"/>
      </dsp:txXfrm>
    </dsp:sp>
    <dsp:sp modelId="{0D5118B1-70E2-497A-A0FF-948DB14DC6BA}">
      <dsp:nvSpPr>
        <dsp:cNvPr id="0" name=""/>
        <dsp:cNvSpPr/>
      </dsp:nvSpPr>
      <dsp:spPr>
        <a:xfrm>
          <a:off x="0" y="2869967"/>
          <a:ext cx="1174780" cy="1174780"/>
        </a:xfrm>
        <a:prstGeom prst="ellipse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35" b="-22465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0185B5-AAC2-4D9F-95EA-FC4487330404}">
      <dsp:nvSpPr>
        <dsp:cNvPr id="0" name=""/>
        <dsp:cNvSpPr/>
      </dsp:nvSpPr>
      <dsp:spPr>
        <a:xfrm>
          <a:off x="1174780" y="2867030"/>
          <a:ext cx="1762170" cy="11747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400" kern="1200" dirty="0"/>
        </a:p>
      </dsp:txBody>
      <dsp:txXfrm>
        <a:off x="1174780" y="2867030"/>
        <a:ext cx="1762170" cy="1174780"/>
      </dsp:txXfrm>
    </dsp:sp>
    <dsp:sp modelId="{1D613B2D-6A4D-49A9-9F8B-D6A1687C3603}">
      <dsp:nvSpPr>
        <dsp:cNvPr id="0" name=""/>
        <dsp:cNvSpPr/>
      </dsp:nvSpPr>
      <dsp:spPr>
        <a:xfrm>
          <a:off x="3230645" y="2867030"/>
          <a:ext cx="1174780" cy="1229442"/>
        </a:xfrm>
        <a:prstGeom prst="ellipse">
          <a:avLst/>
        </a:prstGeom>
        <a:blipFill dpi="0" rotWithShape="1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2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8BCF83-C8A3-491C-BB4F-92EBDDE7A13A}">
      <dsp:nvSpPr>
        <dsp:cNvPr id="0" name=""/>
        <dsp:cNvSpPr/>
      </dsp:nvSpPr>
      <dsp:spPr>
        <a:xfrm>
          <a:off x="4405425" y="2891424"/>
          <a:ext cx="1762170" cy="11747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400" kern="1200"/>
        </a:p>
      </dsp:txBody>
      <dsp:txXfrm>
        <a:off x="4405425" y="2891424"/>
        <a:ext cx="1762170" cy="1174780"/>
      </dsp:txXfrm>
    </dsp:sp>
    <dsp:sp modelId="{8EA435C4-18AD-4006-AB7C-EB90D44FB5E8}">
      <dsp:nvSpPr>
        <dsp:cNvPr id="0" name=""/>
        <dsp:cNvSpPr/>
      </dsp:nvSpPr>
      <dsp:spPr>
        <a:xfrm>
          <a:off x="6514720" y="2873561"/>
          <a:ext cx="1174780" cy="1174780"/>
        </a:xfrm>
        <a:prstGeom prst="ellipse">
          <a:avLst/>
        </a:prstGeom>
        <a:blipFill>
          <a:blip xmlns:r="http://schemas.openxmlformats.org/officeDocument/2006/relationships" r:embed="rId5"/>
          <a:srcRect/>
          <a:stretch>
            <a:fillRect t="-13000" b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BC7275-198B-4CCD-9ED2-27C584CA0549}">
      <dsp:nvSpPr>
        <dsp:cNvPr id="0" name=""/>
        <dsp:cNvSpPr/>
      </dsp:nvSpPr>
      <dsp:spPr>
        <a:xfrm>
          <a:off x="7636071" y="2867030"/>
          <a:ext cx="1762170" cy="11747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400" kern="1200"/>
        </a:p>
      </dsp:txBody>
      <dsp:txXfrm>
        <a:off x="7636071" y="2867030"/>
        <a:ext cx="1762170" cy="11747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1EAC71-8073-4FEE-A320-FBE53CDA2531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7B6D76-5637-4ADC-985D-7BE9F8686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699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D7E9B-3FB5-4214-B453-8E106EC761C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082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D7E9B-3FB5-4214-B453-8E106EC761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663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/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51139C-A77E-4A4D-9005-D73627ACA5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9B1035-060F-1846-90B7-2599478344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BA29F8-3E1A-0240-881A-49E611EB5C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5572479"/>
            <a:ext cx="10515600" cy="612775"/>
          </a:xfrm>
        </p:spPr>
        <p:txBody>
          <a:bodyPr/>
          <a:lstStyle/>
          <a:p>
            <a:pPr lvl="0"/>
            <a:r>
              <a:rPr lang="en-US" dirty="0"/>
              <a:t>Name Here  •  Date Here</a:t>
            </a:r>
          </a:p>
        </p:txBody>
      </p:sp>
    </p:spTree>
    <p:extLst>
      <p:ext uri="{BB962C8B-B14F-4D97-AF65-F5344CB8AC3E}">
        <p14:creationId xmlns:p14="http://schemas.microsoft.com/office/powerpoint/2010/main" val="2309558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88385-9BB6-6046-8994-569CA0E33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340D36-6F10-564A-A07C-46FF786AB0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4032BC-5BD0-A247-8C6E-14643DA41E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6F6208-FF55-3347-8908-92F075DEC56B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C3B67B-4AA7-CC43-B90F-48297C42F5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BD2168-9447-8546-A39A-21025CABF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F778A-CA70-AA43-947C-5CA481343820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98B73C-9157-DF44-9072-6D6D3AAB2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1B5AA2-892E-284A-8D49-C07FDCD88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27A01-2167-8A4A-8A80-49BE715D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32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88385-9BB6-6046-8994-569CA0E33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340D36-6F10-564A-A07C-46FF786AB0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3369094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4032BC-5BD0-A247-8C6E-14643DA41E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3369094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6F6208-FF55-3347-8908-92F075DEC56B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396449" y="1681163"/>
            <a:ext cx="3385686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C3B67B-4AA7-CC43-B90F-48297C42F5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96449" y="2505075"/>
            <a:ext cx="338568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BD2168-9447-8546-A39A-21025CABF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F778A-CA70-AA43-947C-5CA481343820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98B73C-9157-DF44-9072-6D6D3AAB2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1B5AA2-892E-284A-8D49-C07FDCD88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27A01-2167-8A4A-8A80-49BE715D97D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5B28E6E6-EFC1-0B4D-AAEE-2BD1A42464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67422" y="1681163"/>
            <a:ext cx="3385686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5C162ADB-1ABA-AF43-BB62-10FB9317723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67422" y="2505075"/>
            <a:ext cx="338568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49645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Focused Text or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07632-CA87-1740-939D-4726862575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838818"/>
            <a:ext cx="10515600" cy="1325563"/>
          </a:xfrm>
        </p:spPr>
        <p:txBody>
          <a:bodyPr>
            <a:normAutofit/>
          </a:bodyPr>
          <a:lstStyle>
            <a:lvl1pPr algn="ctr">
              <a:defRPr sz="7200"/>
            </a:lvl1pPr>
          </a:lstStyle>
          <a:p>
            <a:r>
              <a:rPr lang="en-US" dirty="0"/>
              <a:t>Focused text </a:t>
            </a:r>
            <a:br>
              <a:rPr lang="en-US" dirty="0"/>
            </a:br>
            <a:r>
              <a:rPr lang="en-US" dirty="0"/>
              <a:t>goes here.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C0DA94-5718-9848-8555-BCE9B0BDB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F778A-CA70-AA43-947C-5CA481343820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B5E799-FE0E-EF4E-A9DB-2E24D980D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9C83A7-B801-C14F-8E73-15FF56442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27A01-2167-8A4A-8A80-49BE715D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4746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8EC238-DEE6-A34D-B6A8-81A1A8405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F778A-CA70-AA43-947C-5CA481343820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55E3A1-6BD0-6C4B-BFBE-2A4F5EAAB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CA809F-0AE7-9442-8AB0-8BED069C8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27A01-2167-8A4A-8A80-49BE715D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5263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D2A51-05C2-9A4A-8B8A-566D92B198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9652" y="365125"/>
            <a:ext cx="6914147" cy="1325563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6C3684-1ED6-B04A-A171-19B5A5F44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9652" y="2505075"/>
            <a:ext cx="6914147" cy="36718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4322CD-A55F-E449-B985-B68F75B04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F778A-CA70-AA43-947C-5CA481343820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BE9560-27D1-8349-8A72-FE3CA3C5B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13E6C6-322A-6E46-AF6E-C329A0CCE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27A01-2167-8A4A-8A80-49BE715D97D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DAFFE63-F614-8B46-80D6-C1D1AA242E2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439652" y="1690688"/>
            <a:ext cx="6914147" cy="431007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721C450-2626-644D-B79C-77EA4AFBE5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2313" y="782638"/>
            <a:ext cx="2859087" cy="5394325"/>
          </a:xfrm>
        </p:spPr>
        <p:txBody>
          <a:bodyPr anchor="ctr">
            <a:normAutofit/>
          </a:bodyPr>
          <a:lstStyle>
            <a:lvl1pPr marL="0" indent="0">
              <a:lnSpc>
                <a:spcPts val="4700"/>
              </a:lnSpc>
              <a:buNone/>
              <a:defRPr sz="3200" b="1">
                <a:solidFill>
                  <a:srgbClr val="FFFFFF"/>
                </a:solidFill>
              </a:defRPr>
            </a:lvl1pPr>
            <a:lvl2pPr marL="457200" indent="0">
              <a:buNone/>
              <a:defRPr sz="2800" b="1">
                <a:solidFill>
                  <a:srgbClr val="FFFFFF"/>
                </a:solidFill>
              </a:defRPr>
            </a:lvl2pPr>
            <a:lvl3pPr marL="914400" indent="0">
              <a:buNone/>
              <a:defRPr sz="2400" b="1">
                <a:solidFill>
                  <a:srgbClr val="FFFFFF"/>
                </a:solidFill>
              </a:defRPr>
            </a:lvl3pPr>
            <a:lvl4pPr marL="1371600" indent="0">
              <a:buNone/>
              <a:defRPr sz="2000" b="1">
                <a:solidFill>
                  <a:srgbClr val="FFFFFF"/>
                </a:solidFill>
              </a:defRPr>
            </a:lvl4pPr>
            <a:lvl5pPr marL="1828800" indent="0">
              <a:buNone/>
              <a:defRPr sz="20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Sidebar content goes here. It can be a paragraph or a list of bullet points.</a:t>
            </a:r>
          </a:p>
        </p:txBody>
      </p:sp>
    </p:spTree>
    <p:extLst>
      <p:ext uri="{BB962C8B-B14F-4D97-AF65-F5344CB8AC3E}">
        <p14:creationId xmlns:p14="http://schemas.microsoft.com/office/powerpoint/2010/main" val="21723111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88385-9BB6-6046-8994-569CA0E33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9652" y="365125"/>
            <a:ext cx="6915735" cy="1325563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340D36-6F10-564A-A07C-46FF786AB0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439652" y="1681163"/>
            <a:ext cx="340493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4032BC-5BD0-A247-8C6E-14643DA41E5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439652" y="2505075"/>
            <a:ext cx="3404937" cy="3684588"/>
          </a:xfrm>
        </p:spPr>
        <p:txBody>
          <a:bodyPr/>
          <a:lstStyle/>
          <a:p>
            <a:pPr lvl="0"/>
            <a:r>
              <a:rPr lang="en-US" dirty="0"/>
              <a:t>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6F6208-FF55-3347-8908-92F075DEC56B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844590" y="1681163"/>
            <a:ext cx="351079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C3B67B-4AA7-CC43-B90F-48297C42F58D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7844590" y="2505075"/>
            <a:ext cx="3510798" cy="3684588"/>
          </a:xfrm>
        </p:spPr>
        <p:txBody>
          <a:bodyPr/>
          <a:lstStyle/>
          <a:p>
            <a:pPr lvl="0"/>
            <a:r>
              <a:rPr lang="en-US" dirty="0"/>
              <a:t>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BD2168-9447-8546-A39A-21025CABF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F778A-CA70-AA43-947C-5CA481343820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98B73C-9157-DF44-9072-6D6D3AAB2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1B5AA2-892E-284A-8D49-C07FDCD88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27A01-2167-8A4A-8A80-49BE715D97D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8A35E15-55CA-4941-969A-08FFCEA1BF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2313" y="782638"/>
            <a:ext cx="2859087" cy="5394325"/>
          </a:xfrm>
        </p:spPr>
        <p:txBody>
          <a:bodyPr anchor="ctr">
            <a:normAutofit/>
          </a:bodyPr>
          <a:lstStyle>
            <a:lvl1pPr marL="0" indent="0">
              <a:lnSpc>
                <a:spcPts val="4700"/>
              </a:lnSpc>
              <a:buNone/>
              <a:defRPr sz="3200" b="1">
                <a:solidFill>
                  <a:srgbClr val="FFFFFF"/>
                </a:solidFill>
              </a:defRPr>
            </a:lvl1pPr>
            <a:lvl2pPr marL="457200" indent="0">
              <a:buNone/>
              <a:defRPr sz="2800" b="1">
                <a:solidFill>
                  <a:srgbClr val="FFFFFF"/>
                </a:solidFill>
              </a:defRPr>
            </a:lvl2pPr>
            <a:lvl3pPr marL="914400" indent="0">
              <a:buNone/>
              <a:defRPr sz="2400" b="1">
                <a:solidFill>
                  <a:srgbClr val="FFFFFF"/>
                </a:solidFill>
              </a:defRPr>
            </a:lvl3pPr>
            <a:lvl4pPr marL="1371600" indent="0">
              <a:buNone/>
              <a:defRPr sz="2000" b="1">
                <a:solidFill>
                  <a:srgbClr val="FFFFFF"/>
                </a:solidFill>
              </a:defRPr>
            </a:lvl4pPr>
            <a:lvl5pPr marL="1828800" indent="0">
              <a:buNone/>
              <a:defRPr sz="20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Sidebar content goes here. It can be a paragraph or a list of bullet points.</a:t>
            </a:r>
          </a:p>
        </p:txBody>
      </p:sp>
    </p:spTree>
    <p:extLst>
      <p:ext uri="{BB962C8B-B14F-4D97-AF65-F5344CB8AC3E}">
        <p14:creationId xmlns:p14="http://schemas.microsoft.com/office/powerpoint/2010/main" val="24013769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88385-9BB6-6046-8994-569CA0E33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96448" y="365125"/>
            <a:ext cx="6958939" cy="1325563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340D36-6F10-564A-A07C-46FF786AB0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83060" y="1681163"/>
            <a:ext cx="2283830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4032BC-5BD0-A247-8C6E-14643DA41E5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83060" y="2505075"/>
            <a:ext cx="2283830" cy="3684588"/>
          </a:xfrm>
        </p:spPr>
        <p:txBody>
          <a:bodyPr/>
          <a:lstStyle/>
          <a:p>
            <a:pPr lvl="0"/>
            <a:r>
              <a:rPr lang="en-US" dirty="0"/>
              <a:t>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6F6208-FF55-3347-8908-92F075DEC56B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714921" y="1681163"/>
            <a:ext cx="229507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C3B67B-4AA7-CC43-B90F-48297C42F58D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714921" y="2505075"/>
            <a:ext cx="2295077" cy="3684588"/>
          </a:xfrm>
        </p:spPr>
        <p:txBody>
          <a:bodyPr/>
          <a:lstStyle/>
          <a:p>
            <a:pPr lvl="0"/>
            <a:r>
              <a:rPr lang="en-US" dirty="0"/>
              <a:t>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BD2168-9447-8546-A39A-21025CABF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F778A-CA70-AA43-947C-5CA481343820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98B73C-9157-DF44-9072-6D6D3AAB2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1B5AA2-892E-284A-8D49-C07FDCD88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27A01-2167-8A4A-8A80-49BE715D97D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5B28E6E6-EFC1-0B4D-AAEE-2BD1A42464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58030" y="1681163"/>
            <a:ext cx="229507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5C162ADB-1ABA-AF43-BB62-10FB9317723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058030" y="2505075"/>
            <a:ext cx="2295077" cy="3684588"/>
          </a:xfrm>
        </p:spPr>
        <p:txBody>
          <a:bodyPr/>
          <a:lstStyle/>
          <a:p>
            <a:pPr lvl="0"/>
            <a:r>
              <a:rPr lang="en-US" dirty="0"/>
              <a:t>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7F4B2913-F302-B445-8791-6BFBB230E0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2313" y="782638"/>
            <a:ext cx="2859087" cy="5394325"/>
          </a:xfrm>
        </p:spPr>
        <p:txBody>
          <a:bodyPr anchor="ctr">
            <a:normAutofit/>
          </a:bodyPr>
          <a:lstStyle>
            <a:lvl1pPr marL="0" indent="0">
              <a:lnSpc>
                <a:spcPts val="4700"/>
              </a:lnSpc>
              <a:buNone/>
              <a:defRPr sz="3200" b="1">
                <a:solidFill>
                  <a:srgbClr val="FFFFFF"/>
                </a:solidFill>
              </a:defRPr>
            </a:lvl1pPr>
            <a:lvl2pPr marL="457200" indent="0">
              <a:buNone/>
              <a:defRPr sz="2800" b="1">
                <a:solidFill>
                  <a:srgbClr val="FFFFFF"/>
                </a:solidFill>
              </a:defRPr>
            </a:lvl2pPr>
            <a:lvl3pPr marL="914400" indent="0">
              <a:buNone/>
              <a:defRPr sz="2400" b="1">
                <a:solidFill>
                  <a:srgbClr val="FFFFFF"/>
                </a:solidFill>
              </a:defRPr>
            </a:lvl3pPr>
            <a:lvl4pPr marL="1371600" indent="0">
              <a:buNone/>
              <a:defRPr sz="2000" b="1">
                <a:solidFill>
                  <a:srgbClr val="FFFFFF"/>
                </a:solidFill>
              </a:defRPr>
            </a:lvl4pPr>
            <a:lvl5pPr marL="1828800" indent="0">
              <a:buNone/>
              <a:defRPr sz="20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Sidebar content goes here. It can be a paragraph or a list of bullet points.</a:t>
            </a:r>
          </a:p>
        </p:txBody>
      </p:sp>
    </p:spTree>
    <p:extLst>
      <p:ext uri="{BB962C8B-B14F-4D97-AF65-F5344CB8AC3E}">
        <p14:creationId xmlns:p14="http://schemas.microsoft.com/office/powerpoint/2010/main" val="2414009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/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51139C-A77E-4A4D-9005-D73627ACA5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9B1035-060F-1846-90B7-2599478344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BA29F8-3E1A-0240-881A-49E611EB5C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5572479"/>
            <a:ext cx="10515600" cy="612775"/>
          </a:xfrm>
        </p:spPr>
        <p:txBody>
          <a:bodyPr/>
          <a:lstStyle/>
          <a:p>
            <a:pPr lvl="0"/>
            <a:r>
              <a:rPr lang="en-US" dirty="0"/>
              <a:t>Name Here  •  Date Here</a:t>
            </a:r>
          </a:p>
        </p:txBody>
      </p:sp>
    </p:spTree>
    <p:extLst>
      <p:ext uri="{BB962C8B-B14F-4D97-AF65-F5344CB8AC3E}">
        <p14:creationId xmlns:p14="http://schemas.microsoft.com/office/powerpoint/2010/main" val="2199023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88385-9BB6-6046-8994-569CA0E33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340D36-6F10-564A-A07C-46FF786AB0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3369094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4032BC-5BD0-A247-8C6E-14643DA41E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3369094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6F6208-FF55-3347-8908-92F075DEC56B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396449" y="1681163"/>
            <a:ext cx="3385686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C3B67B-4AA7-CC43-B90F-48297C42F5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96449" y="2505075"/>
            <a:ext cx="338568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BD2168-9447-8546-A39A-21025CABF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F778A-CA70-AA43-947C-5CA481343820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98B73C-9157-DF44-9072-6D6D3AAB2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1B5AA2-892E-284A-8D49-C07FDCD88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27A01-2167-8A4A-8A80-49BE715D97D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5B28E6E6-EFC1-0B4D-AAEE-2BD1A42464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67422" y="1681163"/>
            <a:ext cx="3385686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5C162ADB-1ABA-AF43-BB62-10FB9317723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67422" y="2505075"/>
            <a:ext cx="338568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88860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ransition/Section Hea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35AC6C-6AC6-AF46-9E38-DC821742C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86677D-D4DA-714F-B010-614D4D916E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2D2EDC5-BC8F-8645-A469-2ABF22F7ACC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38200" y="5547916"/>
            <a:ext cx="10515600" cy="39779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Some subtext can provide clarity.</a:t>
            </a:r>
          </a:p>
        </p:txBody>
      </p:sp>
    </p:spTree>
    <p:extLst>
      <p:ext uri="{BB962C8B-B14F-4D97-AF65-F5344CB8AC3E}">
        <p14:creationId xmlns:p14="http://schemas.microsoft.com/office/powerpoint/2010/main" val="3432080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/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51139C-A77E-4A4D-9005-D73627ACA5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9B1035-060F-1846-90B7-2599478344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BA29F8-3E1A-0240-881A-49E611EB5C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5572479"/>
            <a:ext cx="10515600" cy="612775"/>
          </a:xfrm>
        </p:spPr>
        <p:txBody>
          <a:bodyPr/>
          <a:lstStyle/>
          <a:p>
            <a:pPr lvl="0"/>
            <a:r>
              <a:rPr lang="en-US" dirty="0"/>
              <a:t>Name Here  •  Date Here</a:t>
            </a:r>
          </a:p>
        </p:txBody>
      </p:sp>
    </p:spTree>
    <p:extLst>
      <p:ext uri="{BB962C8B-B14F-4D97-AF65-F5344CB8AC3E}">
        <p14:creationId xmlns:p14="http://schemas.microsoft.com/office/powerpoint/2010/main" val="600857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F778A-CA70-AA43-947C-5CA481343820}" type="datetimeFigureOut">
              <a:rPr lang="en-US" smtClean="0"/>
              <a:pPr/>
              <a:t>9/18/2020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27A01-2167-8A4A-8A80-49BE715D97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9116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F778A-CA70-AA43-947C-5CA481343820}" type="datetimeFigureOut">
              <a:rPr lang="en-US" smtClean="0"/>
              <a:pPr/>
              <a:t>9/18/2020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27A01-2167-8A4A-8A80-49BE715D97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2994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F778A-CA70-AA43-947C-5CA481343820}" type="datetimeFigureOut">
              <a:rPr lang="en-US" smtClean="0"/>
              <a:pPr/>
              <a:t>9/18/2020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27A01-2167-8A4A-8A80-49BE715D97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9260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F778A-CA70-AA43-947C-5CA481343820}" type="datetimeFigureOut">
              <a:rPr lang="en-US" smtClean="0"/>
              <a:pPr/>
              <a:t>9/18/2020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27A01-2167-8A4A-8A80-49BE715D97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4007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F778A-CA70-AA43-947C-5CA481343820}" type="datetimeFigureOut">
              <a:rPr lang="en-US" smtClean="0"/>
              <a:pPr/>
              <a:t>9/18/2020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27A01-2167-8A4A-8A80-49BE715D97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9196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F778A-CA70-AA43-947C-5CA481343820}" type="datetimeFigureOut">
              <a:rPr lang="en-US" smtClean="0"/>
              <a:pPr/>
              <a:t>9/18/2020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27A01-2167-8A4A-8A80-49BE715D97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8919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F778A-CA70-AA43-947C-5CA481343820}" type="datetimeFigureOut">
              <a:rPr lang="en-US" smtClean="0"/>
              <a:pPr/>
              <a:t>9/18/2020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27A01-2167-8A4A-8A80-49BE715D97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1361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F778A-CA70-AA43-947C-5CA481343820}" type="datetimeFigureOut">
              <a:rPr lang="en-US" smtClean="0"/>
              <a:pPr/>
              <a:t>9/18/2020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27A01-2167-8A4A-8A80-49BE715D97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1375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F778A-CA70-AA43-947C-5CA481343820}" type="datetimeFigureOut">
              <a:rPr lang="en-US" smtClean="0"/>
              <a:pPr/>
              <a:t>9/18/2020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27A01-2167-8A4A-8A80-49BE715D97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9166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F778A-CA70-AA43-947C-5CA481343820}" type="datetimeFigureOut">
              <a:rPr lang="en-US" smtClean="0"/>
              <a:pPr/>
              <a:t>9/18/2020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27A01-2167-8A4A-8A80-49BE715D97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537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/Section Hea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35AC6C-6AC6-AF46-9E38-DC821742C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86677D-D4DA-714F-B010-614D4D916E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2D2EDC5-BC8F-8645-A469-2ABF22F7ACC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38200" y="5547916"/>
            <a:ext cx="10515600" cy="397794"/>
          </a:xfrm>
        </p:spPr>
        <p:txBody>
          <a:bodyPr/>
          <a:lstStyle/>
          <a:p>
            <a:pPr lvl="0"/>
            <a:r>
              <a:rPr lang="en-US" dirty="0"/>
              <a:t>Some subtext can provide clarity.</a:t>
            </a:r>
          </a:p>
        </p:txBody>
      </p:sp>
    </p:spTree>
    <p:extLst>
      <p:ext uri="{BB962C8B-B14F-4D97-AF65-F5344CB8AC3E}">
        <p14:creationId xmlns:p14="http://schemas.microsoft.com/office/powerpoint/2010/main" val="26758514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F778A-CA70-AA43-947C-5CA481343820}" type="datetimeFigureOut">
              <a:rPr lang="en-US" smtClean="0"/>
              <a:pPr/>
              <a:t>9/18/2020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27A01-2167-8A4A-8A80-49BE715D97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6765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/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51139C-A77E-4A4D-9005-D73627ACA5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9B1035-060F-1846-90B7-2599478344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BA29F8-3E1A-0240-881A-49E611EB5C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5572479"/>
            <a:ext cx="10515600" cy="612775"/>
          </a:xfrm>
        </p:spPr>
        <p:txBody>
          <a:bodyPr/>
          <a:lstStyle/>
          <a:p>
            <a:pPr lvl="0"/>
            <a:r>
              <a:rPr lang="en-US" dirty="0"/>
              <a:t>Name Here  •  Date Here</a:t>
            </a:r>
          </a:p>
        </p:txBody>
      </p:sp>
    </p:spTree>
    <p:extLst>
      <p:ext uri="{BB962C8B-B14F-4D97-AF65-F5344CB8AC3E}">
        <p14:creationId xmlns:p14="http://schemas.microsoft.com/office/powerpoint/2010/main" val="5538129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ransition/Section Hea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35AC6C-6AC6-AF46-9E38-DC821742C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86677D-D4DA-714F-B010-614D4D916E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2D2EDC5-BC8F-8645-A469-2ABF22F7ACC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38200" y="5547916"/>
            <a:ext cx="10515600" cy="39779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Some subtext can provide clarity.</a:t>
            </a:r>
          </a:p>
        </p:txBody>
      </p:sp>
    </p:spTree>
    <p:extLst>
      <p:ext uri="{BB962C8B-B14F-4D97-AF65-F5344CB8AC3E}">
        <p14:creationId xmlns:p14="http://schemas.microsoft.com/office/powerpoint/2010/main" val="7847880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D2A51-05C2-9A4A-8B8A-566D92B198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9652" y="365125"/>
            <a:ext cx="6914147" cy="1325563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6C3684-1ED6-B04A-A171-19B5A5F44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9652" y="2505075"/>
            <a:ext cx="6914147" cy="36718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4322CD-A55F-E449-B985-B68F75B04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F778A-CA70-AA43-947C-5CA481343820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BE9560-27D1-8349-8A72-FE3CA3C5B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13E6C6-322A-6E46-AF6E-C329A0CCE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27A01-2167-8A4A-8A80-49BE715D97D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DAFFE63-F614-8B46-80D6-C1D1AA242E2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439652" y="1690688"/>
            <a:ext cx="6914147" cy="431007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721C450-2626-644D-B79C-77EA4AFBE5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2313" y="782638"/>
            <a:ext cx="2859087" cy="5394325"/>
          </a:xfrm>
        </p:spPr>
        <p:txBody>
          <a:bodyPr anchor="ctr">
            <a:normAutofit/>
          </a:bodyPr>
          <a:lstStyle>
            <a:lvl1pPr marL="0" indent="0">
              <a:lnSpc>
                <a:spcPts val="4700"/>
              </a:lnSpc>
              <a:buNone/>
              <a:defRPr sz="3200" b="1">
                <a:solidFill>
                  <a:srgbClr val="FFFFFF"/>
                </a:solidFill>
              </a:defRPr>
            </a:lvl1pPr>
            <a:lvl2pPr marL="457200" indent="0">
              <a:buNone/>
              <a:defRPr sz="2800" b="1">
                <a:solidFill>
                  <a:srgbClr val="FFFFFF"/>
                </a:solidFill>
              </a:defRPr>
            </a:lvl2pPr>
            <a:lvl3pPr marL="914400" indent="0">
              <a:buNone/>
              <a:defRPr sz="2400" b="1">
                <a:solidFill>
                  <a:srgbClr val="FFFFFF"/>
                </a:solidFill>
              </a:defRPr>
            </a:lvl3pPr>
            <a:lvl4pPr marL="1371600" indent="0">
              <a:buNone/>
              <a:defRPr sz="2000" b="1">
                <a:solidFill>
                  <a:srgbClr val="FFFFFF"/>
                </a:solidFill>
              </a:defRPr>
            </a:lvl4pPr>
            <a:lvl5pPr marL="1828800" indent="0">
              <a:buNone/>
              <a:defRPr sz="20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Sidebar content goes here. It can be a paragraph or a list of bullet points.</a:t>
            </a:r>
          </a:p>
        </p:txBody>
      </p:sp>
    </p:spTree>
    <p:extLst>
      <p:ext uri="{BB962C8B-B14F-4D97-AF65-F5344CB8AC3E}">
        <p14:creationId xmlns:p14="http://schemas.microsoft.com/office/powerpoint/2010/main" val="5122844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/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51139C-A77E-4A4D-9005-D73627ACA5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9B1035-060F-1846-90B7-2599478344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BA29F8-3E1A-0240-881A-49E611EB5C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5572479"/>
            <a:ext cx="10515600" cy="612775"/>
          </a:xfrm>
        </p:spPr>
        <p:txBody>
          <a:bodyPr/>
          <a:lstStyle/>
          <a:p>
            <a:pPr lvl="0"/>
            <a:r>
              <a:rPr lang="en-US" dirty="0"/>
              <a:t>Name Here  •  Date Here</a:t>
            </a:r>
          </a:p>
        </p:txBody>
      </p:sp>
    </p:spTree>
    <p:extLst>
      <p:ext uri="{BB962C8B-B14F-4D97-AF65-F5344CB8AC3E}">
        <p14:creationId xmlns:p14="http://schemas.microsoft.com/office/powerpoint/2010/main" val="35863241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/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51139C-A77E-4A4D-9005-D73627ACA5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9B1035-060F-1846-90B7-2599478344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BA29F8-3E1A-0240-881A-49E611EB5C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5572479"/>
            <a:ext cx="10515600" cy="612775"/>
          </a:xfrm>
        </p:spPr>
        <p:txBody>
          <a:bodyPr/>
          <a:lstStyle/>
          <a:p>
            <a:pPr lvl="0"/>
            <a:r>
              <a:rPr lang="en-US" dirty="0"/>
              <a:t>Name Here  •  Date Here</a:t>
            </a:r>
          </a:p>
        </p:txBody>
      </p:sp>
    </p:spTree>
    <p:extLst>
      <p:ext uri="{BB962C8B-B14F-4D97-AF65-F5344CB8AC3E}">
        <p14:creationId xmlns:p14="http://schemas.microsoft.com/office/powerpoint/2010/main" val="24259442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D2A51-05C2-9A4A-8B8A-566D92B198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6C3684-1ED6-B04A-A171-19B5A5F44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5075"/>
            <a:ext cx="10515600" cy="36718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4322CD-A55F-E449-B985-B68F75B04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F778A-CA70-AA43-947C-5CA481343820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BE9560-27D1-8349-8A72-FE3CA3C5B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13E6C6-322A-6E46-AF6E-C329A0CCE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27A01-2167-8A4A-8A80-49BE715D97D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DAFFE63-F614-8B46-80D6-C1D1AA242E2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9788" y="1690688"/>
            <a:ext cx="5157787" cy="431007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49041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88385-9BB6-6046-8994-569CA0E33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340D36-6F10-564A-A07C-46FF786AB0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4032BC-5BD0-A247-8C6E-14643DA41E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6F6208-FF55-3347-8908-92F075DEC56B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C3B67B-4AA7-CC43-B90F-48297C42F5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BD2168-9447-8546-A39A-21025CABF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F778A-CA70-AA43-947C-5CA481343820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98B73C-9157-DF44-9072-6D6D3AAB2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1B5AA2-892E-284A-8D49-C07FDCD88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27A01-2167-8A4A-8A80-49BE715D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967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88385-9BB6-6046-8994-569CA0E33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340D36-6F10-564A-A07C-46FF786AB0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3369094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4032BC-5BD0-A247-8C6E-14643DA41E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3369094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6F6208-FF55-3347-8908-92F075DEC56B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396449" y="1681163"/>
            <a:ext cx="3385686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C3B67B-4AA7-CC43-B90F-48297C42F5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96449" y="2505075"/>
            <a:ext cx="338568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BD2168-9447-8546-A39A-21025CABF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F778A-CA70-AA43-947C-5CA481343820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98B73C-9157-DF44-9072-6D6D3AAB2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1B5AA2-892E-284A-8D49-C07FDCD88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27A01-2167-8A4A-8A80-49BE715D97D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5B28E6E6-EFC1-0B4D-AAEE-2BD1A42464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67422" y="1681163"/>
            <a:ext cx="3385686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5C162ADB-1ABA-AF43-BB62-10FB9317723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67422" y="2505075"/>
            <a:ext cx="338568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53981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Focused Text or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07632-CA87-1740-939D-4726862575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838818"/>
            <a:ext cx="10515600" cy="1325563"/>
          </a:xfrm>
        </p:spPr>
        <p:txBody>
          <a:bodyPr>
            <a:normAutofit/>
          </a:bodyPr>
          <a:lstStyle>
            <a:lvl1pPr algn="ctr">
              <a:defRPr sz="7200"/>
            </a:lvl1pPr>
          </a:lstStyle>
          <a:p>
            <a:r>
              <a:rPr lang="en-US" dirty="0"/>
              <a:t>Focused text </a:t>
            </a:r>
            <a:br>
              <a:rPr lang="en-US" dirty="0"/>
            </a:br>
            <a:r>
              <a:rPr lang="en-US" dirty="0"/>
              <a:t>goes here.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C0DA94-5718-9848-8555-BCE9B0BDB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F778A-CA70-AA43-947C-5CA481343820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B5E799-FE0E-EF4E-A9DB-2E24D980D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9C83A7-B801-C14F-8E73-15FF56442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27A01-2167-8A4A-8A80-49BE715D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813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/Section Hea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35AC6C-6AC6-AF46-9E38-DC821742C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86677D-D4DA-714F-B010-614D4D916E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2D2EDC5-BC8F-8645-A469-2ABF22F7ACC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38200" y="5547916"/>
            <a:ext cx="10515600" cy="39779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Some subtext can provide clarity.</a:t>
            </a:r>
          </a:p>
        </p:txBody>
      </p:sp>
    </p:spTree>
    <p:extLst>
      <p:ext uri="{BB962C8B-B14F-4D97-AF65-F5344CB8AC3E}">
        <p14:creationId xmlns:p14="http://schemas.microsoft.com/office/powerpoint/2010/main" val="4511421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8EC238-DEE6-A34D-B6A8-81A1A8405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F778A-CA70-AA43-947C-5CA481343820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55E3A1-6BD0-6C4B-BFBE-2A4F5EAAB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CA809F-0AE7-9442-8AB0-8BED069C8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27A01-2167-8A4A-8A80-49BE715D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554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ansition/Section Hea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35AC6C-6AC6-AF46-9E38-DC821742C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86677D-D4DA-714F-B010-614D4D916E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2D2EDC5-BC8F-8645-A469-2ABF22F7ACC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38200" y="5547916"/>
            <a:ext cx="10515600" cy="39779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Some subtext can provide clarity.</a:t>
            </a:r>
          </a:p>
        </p:txBody>
      </p:sp>
    </p:spTree>
    <p:extLst>
      <p:ext uri="{BB962C8B-B14F-4D97-AF65-F5344CB8AC3E}">
        <p14:creationId xmlns:p14="http://schemas.microsoft.com/office/powerpoint/2010/main" val="1175893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ransition/Section Hea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35AC6C-6AC6-AF46-9E38-DC821742C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86677D-D4DA-714F-B010-614D4D916E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2D2EDC5-BC8F-8645-A469-2ABF22F7ACC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38200" y="5547916"/>
            <a:ext cx="10515600" cy="39779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Some subtext can provide clarity.</a:t>
            </a:r>
          </a:p>
        </p:txBody>
      </p:sp>
    </p:spTree>
    <p:extLst>
      <p:ext uri="{BB962C8B-B14F-4D97-AF65-F5344CB8AC3E}">
        <p14:creationId xmlns:p14="http://schemas.microsoft.com/office/powerpoint/2010/main" val="2881607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ransition/Section Hea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35AC6C-6AC6-AF46-9E38-DC821742C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86677D-D4DA-714F-B010-614D4D916E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2D2EDC5-BC8F-8645-A469-2ABF22F7ACC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38200" y="5547916"/>
            <a:ext cx="10515600" cy="39779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Some subtext can provide clarity.</a:t>
            </a:r>
          </a:p>
        </p:txBody>
      </p:sp>
    </p:spTree>
    <p:extLst>
      <p:ext uri="{BB962C8B-B14F-4D97-AF65-F5344CB8AC3E}">
        <p14:creationId xmlns:p14="http://schemas.microsoft.com/office/powerpoint/2010/main" val="810348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88385-9BB6-6046-8994-569CA0E33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340D36-6F10-564A-A07C-46FF786AB0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3369094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4032BC-5BD0-A247-8C6E-14643DA41E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3369094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6F6208-FF55-3347-8908-92F075DEC56B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396449" y="1681163"/>
            <a:ext cx="3385686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C3B67B-4AA7-CC43-B90F-48297C42F5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96449" y="2505075"/>
            <a:ext cx="338568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BD2168-9447-8546-A39A-21025CABF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F778A-CA70-AA43-947C-5CA481343820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98B73C-9157-DF44-9072-6D6D3AAB2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1B5AA2-892E-284A-8D49-C07FDCD88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27A01-2167-8A4A-8A80-49BE715D97D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5B28E6E6-EFC1-0B4D-AAEE-2BD1A42464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67422" y="1681163"/>
            <a:ext cx="3385686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5C162ADB-1ABA-AF43-BB62-10FB9317723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67422" y="2505075"/>
            <a:ext cx="338568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914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D2A51-05C2-9A4A-8B8A-566D92B198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6C3684-1ED6-B04A-A171-19B5A5F44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5075"/>
            <a:ext cx="10515600" cy="36718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4322CD-A55F-E449-B985-B68F75B04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F778A-CA70-AA43-947C-5CA481343820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BE9560-27D1-8349-8A72-FE3CA3C5B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13E6C6-322A-6E46-AF6E-C329A0CCE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27A01-2167-8A4A-8A80-49BE715D97D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DAFFE63-F614-8B46-80D6-C1D1AA242E2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9788" y="1690688"/>
            <a:ext cx="5157787" cy="431007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4335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1895C4-6FF7-8C46-B909-B794CB9E2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2235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Main 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75038C-B1A6-C543-9FDD-3E63D66B2E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698155"/>
            <a:ext cx="10515600" cy="4788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Name Here • Date Here</a:t>
            </a:r>
          </a:p>
        </p:txBody>
      </p:sp>
    </p:spTree>
    <p:extLst>
      <p:ext uri="{BB962C8B-B14F-4D97-AF65-F5344CB8AC3E}">
        <p14:creationId xmlns:p14="http://schemas.microsoft.com/office/powerpoint/2010/main" val="3433179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8000" kern="1200">
          <a:solidFill>
            <a:srgbClr val="FFFFFF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1" kern="1200">
          <a:solidFill>
            <a:srgbClr val="FFFFFF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rgbClr val="FFFFFF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rgbClr val="FFFFFF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rgbClr val="FFFFFF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rgbClr val="FFFFFF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1895C4-6FF7-8C46-B909-B794CB9E2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1584"/>
            <a:ext cx="10515600" cy="25063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Transition Slide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75038C-B1A6-C543-9FDD-3E63D66B2E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547916"/>
            <a:ext cx="10515600" cy="4788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Some subtext can provide clarity.</a:t>
            </a:r>
          </a:p>
        </p:txBody>
      </p:sp>
    </p:spTree>
    <p:extLst>
      <p:ext uri="{BB962C8B-B14F-4D97-AF65-F5344CB8AC3E}">
        <p14:creationId xmlns:p14="http://schemas.microsoft.com/office/powerpoint/2010/main" val="3184106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9" r:id="rId2"/>
    <p:sldLayoutId id="2147483670" r:id="rId3"/>
    <p:sldLayoutId id="2147483671" r:id="rId4"/>
    <p:sldLayoutId id="2147483672" r:id="rId5"/>
    <p:sldLayoutId id="214748369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rgbClr val="FFFFFF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b="1" kern="1200">
          <a:solidFill>
            <a:srgbClr val="FFFFFF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rgbClr val="FFFFFF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rgbClr val="FFFFFF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rgbClr val="FFFFFF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rgbClr val="FFFFFF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3D72859-36EF-1346-B9DF-A02FEE89227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1895C4-6FF7-8C46-B909-B794CB9E2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75038C-B1A6-C543-9FDD-3E63D66B2E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E3D241-9E56-2040-A888-DFACA2DB85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56034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DA0F778A-CA70-AA43-947C-5CA481343820}" type="datetimeFigureOut">
              <a:rPr lang="en-US" smtClean="0"/>
              <a:pPr/>
              <a:t>9/18/2020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B29031-29BF-644B-B4A8-4E0CF9C6C7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6034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8E88C-0112-8945-A50F-4C98D22BFC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6034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7A27A01-2167-8A4A-8A80-49BE715D97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320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3" r:id="rId2"/>
    <p:sldLayoutId id="2147483661" r:id="rId3"/>
    <p:sldLayoutId id="2147483654" r:id="rId4"/>
    <p:sldLayoutId id="214748365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3D72859-36EF-1346-B9DF-A02FEE89227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1895C4-6FF7-8C46-B909-B794CB9E2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3400" y="365125"/>
            <a:ext cx="7010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75038C-B1A6-C543-9FDD-3E63D66B2E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43400" y="1825625"/>
            <a:ext cx="70104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E3D241-9E56-2040-A888-DFACA2DB85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56034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DA0F778A-CA70-AA43-947C-5CA481343820}" type="datetimeFigureOut">
              <a:rPr lang="en-US" smtClean="0"/>
              <a:pPr/>
              <a:t>9/18/2020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B29031-29BF-644B-B4A8-4E0CF9C6C7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6034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8E88C-0112-8945-A50F-4C98D22BFC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6034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7A27A01-2167-8A4A-8A80-49BE715D97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368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93" r:id="rId4"/>
    <p:sldLayoutId id="2147483694" r:id="rId5"/>
    <p:sldLayoutId id="214748369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B59008-ECC6-405B-AD2E-1C99175024A7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2435F-82D7-4E1B-AC06-C3EA716901F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D72859-36EF-1346-B9DF-A02FEE89227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336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1" r:id="rId13"/>
    <p:sldLayoutId id="214748371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1895C4-6FF7-8C46-B909-B794CB9E2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2235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Main 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75038C-B1A6-C543-9FDD-3E63D66B2E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698155"/>
            <a:ext cx="10515600" cy="4788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Name Here • Date Here</a:t>
            </a:r>
          </a:p>
        </p:txBody>
      </p:sp>
    </p:spTree>
    <p:extLst>
      <p:ext uri="{BB962C8B-B14F-4D97-AF65-F5344CB8AC3E}">
        <p14:creationId xmlns:p14="http://schemas.microsoft.com/office/powerpoint/2010/main" val="627357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8000" kern="1200">
          <a:solidFill>
            <a:srgbClr val="FFFFFF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1" kern="1200">
          <a:solidFill>
            <a:srgbClr val="FFFFFF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rgbClr val="FFFFFF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rgbClr val="FFFFFF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rgbClr val="FFFFFF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rgbClr val="FFFFFF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3D72859-36EF-1346-B9DF-A02FEE89227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1895C4-6FF7-8C46-B909-B794CB9E2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75038C-B1A6-C543-9FDD-3E63D66B2E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E3D241-9E56-2040-A888-DFACA2DB85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56034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DA0F778A-CA70-AA43-947C-5CA481343820}" type="datetimeFigureOut">
              <a:rPr lang="en-US" smtClean="0"/>
              <a:pPr/>
              <a:t>9/18/2020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B29031-29BF-644B-B4A8-4E0CF9C6C7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6034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8E88C-0112-8945-A50F-4C98D22BFC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6034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7A27A01-2167-8A4A-8A80-49BE715D97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010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mailto:Purchasing@fit.edu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it.edu/financial-services/procurement-services/" TargetMode="External"/><Relationship Id="rId2" Type="http://schemas.openxmlformats.org/officeDocument/2006/relationships/hyperlink" Target="mailto:purchasing@fit.edu" TargetMode="Externa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9818D5D-EB7A-0147-9629-7059E4807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59570"/>
            <a:ext cx="10515600" cy="1325563"/>
          </a:xfrm>
        </p:spPr>
        <p:txBody>
          <a:bodyPr>
            <a:noAutofit/>
          </a:bodyPr>
          <a:lstStyle/>
          <a:p>
            <a:r>
              <a:rPr lang="en-US" sz="5900" dirty="0">
                <a:solidFill>
                  <a:srgbClr val="FFFFFF"/>
                </a:solidFill>
                <a:latin typeface="Impact" panose="020B0806030902050204" pitchFamily="34" charset="0"/>
              </a:rPr>
              <a:t>Procurement</a:t>
            </a:r>
            <a:r>
              <a:rPr lang="en-US" sz="6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US" sz="5900" dirty="0">
                <a:solidFill>
                  <a:srgbClr val="FFFFFF"/>
                </a:solidFill>
                <a:latin typeface="Impact" panose="020B0806030902050204" pitchFamily="34" charset="0"/>
              </a:rPr>
              <a:t>Card</a:t>
            </a:r>
            <a:r>
              <a:rPr lang="en-US" sz="6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US" sz="5900" dirty="0">
                <a:solidFill>
                  <a:srgbClr val="FFFFFF"/>
                </a:solidFill>
                <a:latin typeface="Impact" panose="020B0806030902050204" pitchFamily="34" charset="0"/>
              </a:rPr>
              <a:t>Rules</a:t>
            </a:r>
            <a:r>
              <a:rPr lang="en-US" sz="6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US" sz="5900" dirty="0">
                <a:solidFill>
                  <a:srgbClr val="FFFFFF"/>
                </a:solidFill>
                <a:latin typeface="Impact" panose="020B0806030902050204" pitchFamily="34" charset="0"/>
              </a:rPr>
              <a:t>and</a:t>
            </a:r>
            <a:r>
              <a:rPr lang="en-US" sz="6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US" sz="5900" dirty="0">
                <a:solidFill>
                  <a:srgbClr val="FFFFFF"/>
                </a:solidFill>
                <a:latin typeface="Impact" panose="020B0806030902050204" pitchFamily="34" charset="0"/>
              </a:rPr>
              <a:t>Guidelines (</a:t>
            </a:r>
            <a:r>
              <a:rPr lang="en-US" sz="5900">
                <a:solidFill>
                  <a:srgbClr val="FFFFFF"/>
                </a:solidFill>
                <a:latin typeface="Impact" panose="020B0806030902050204" pitchFamily="34" charset="0"/>
              </a:rPr>
              <a:t>Workday – Expense Cards)</a:t>
            </a:r>
            <a:endParaRPr lang="en-US" sz="5900" dirty="0">
              <a:solidFill>
                <a:srgbClr val="FFFFFF"/>
              </a:solidFill>
              <a:latin typeface="Impact" panose="020B080603090205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F435C28-F0A8-4449-B563-A09CB77BBA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chemeClr val="bg2">
                    <a:lumMod val="75000"/>
                  </a:schemeClr>
                </a:solidFill>
              </a:rPr>
              <a:t>Procurement Services• 2020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79714" y="832757"/>
            <a:ext cx="3739243" cy="1224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453" y="472697"/>
            <a:ext cx="3702104" cy="245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01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0D871-5056-1D4E-9EE3-7BCECD09C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9649" y="-23758"/>
            <a:ext cx="6914147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860000"/>
                </a:solidFill>
                <a:latin typeface="Impact" panose="020B0806030902050204" pitchFamily="34" charset="0"/>
              </a:rPr>
              <a:t>FL Tech Tax Exemption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0C2D59-FAD0-954F-A099-74E2C6C4FB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9650" y="1602251"/>
            <a:ext cx="7752351" cy="4303600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Provide FL Tech tax exemption card for every purchase in person and online</a:t>
            </a: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Check your receipts! At the time of sale is the greatest opportunity to have the vendor reverse an erroneous tax charge</a:t>
            </a: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If unable to reverse/avoid tax, submit explanation &amp; documentation attached to the affected receipt(s)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*You </a:t>
            </a:r>
            <a:r>
              <a:rPr lang="en-US" b="1" u="sng" dirty="0">
                <a:latin typeface="Verdana" panose="020B0604030504040204" pitchFamily="34" charset="0"/>
                <a:ea typeface="Verdana" panose="020B0604030504040204" pitchFamily="34" charset="0"/>
              </a:rPr>
              <a:t>May Not</a:t>
            </a: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use the FL Tech Tax Exempt Card for personal use. The misuse of tax exempt status is considered tax fraud and you may be fined and/or convicted with a felony.</a:t>
            </a:r>
            <a:endParaRPr lang="en-US" u="sng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484007-795D-CC4B-A574-19CDA0D873F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439650" y="1062529"/>
            <a:ext cx="6914147" cy="431007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cardholder is responsible to: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B3D722-639B-EC47-999A-2E4FF69EE13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2313" y="157655"/>
            <a:ext cx="2859087" cy="6264165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Cardholders should not pay Florida Sales Tax on any transactions</a:t>
            </a:r>
            <a:br>
              <a:rPr lang="en-US" sz="2800" dirty="0"/>
            </a:br>
            <a:endParaRPr lang="en-US" sz="2800" u="sng" dirty="0"/>
          </a:p>
        </p:txBody>
      </p:sp>
    </p:spTree>
    <p:extLst>
      <p:ext uri="{BB962C8B-B14F-4D97-AF65-F5344CB8AC3E}">
        <p14:creationId xmlns:p14="http://schemas.microsoft.com/office/powerpoint/2010/main" val="6744827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7812" t="14052" r="26305"/>
          <a:stretch/>
        </p:blipFill>
        <p:spPr>
          <a:xfrm>
            <a:off x="2532464" y="156198"/>
            <a:ext cx="6264695" cy="630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570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E741E-20C1-0543-A3E1-521A815D0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84031"/>
            <a:ext cx="10515600" cy="1325563"/>
          </a:xfrm>
        </p:spPr>
        <p:txBody>
          <a:bodyPr>
            <a:normAutofit/>
          </a:bodyPr>
          <a:lstStyle/>
          <a:p>
            <a:r>
              <a:rPr lang="en-US" sz="5900" dirty="0">
                <a:latin typeface="Impact" panose="020B0806030902050204" pitchFamily="34" charset="0"/>
              </a:rPr>
              <a:t>Receipt</a:t>
            </a:r>
            <a:r>
              <a:rPr lang="en-US" dirty="0">
                <a:latin typeface="Impact" panose="020B0806030902050204" pitchFamily="34" charset="0"/>
              </a:rPr>
              <a:t> </a:t>
            </a:r>
            <a:r>
              <a:rPr lang="en-US" sz="5900" dirty="0">
                <a:latin typeface="Impact" panose="020B0806030902050204" pitchFamily="34" charset="0"/>
              </a:rPr>
              <a:t>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D0B82-CF74-3145-BB27-A97EC17EF05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  </a:t>
            </a:r>
            <a:endParaRPr lang="en-US" sz="6400" dirty="0">
              <a:latin typeface="Impact" panose="020B080603090205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16505132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D8C71FE-AE42-B742-9E70-7BA1C3E4F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Reconciling Receipts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D20F64B-002A-104E-8DCA-71B50C30B7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8932" y="1578220"/>
            <a:ext cx="3369094" cy="521310"/>
          </a:xfrm>
        </p:spPr>
        <p:txBody>
          <a:bodyPr/>
          <a:lstStyle/>
          <a:p>
            <a:r>
              <a:rPr lang="en-US" dirty="0"/>
              <a:t>Statements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C6E2CA8-2598-3047-945C-C1672E3B44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2610" y="2247167"/>
            <a:ext cx="3369094" cy="368458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department head must approve all transactions each month</a:t>
            </a:r>
          </a:p>
          <a:p>
            <a:r>
              <a:rPr lang="en-US" dirty="0"/>
              <a:t>Each statement must have two signatures; the cardholder and the department head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61A1F9E-959B-4E42-B6F0-FC4C66D02E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44347" y="1547630"/>
            <a:ext cx="3385686" cy="582489"/>
          </a:xfrm>
        </p:spPr>
        <p:txBody>
          <a:bodyPr/>
          <a:lstStyle/>
          <a:p>
            <a:r>
              <a:rPr lang="en-US" dirty="0"/>
              <a:t>Reconciling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01CC932-0477-784F-A947-8D45722D0A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66720" y="2247167"/>
            <a:ext cx="3385686" cy="368458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All itemized receipts are to be given to your reconciler along with attached business purpose explanations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5D7B2CD-F040-1B49-AED1-6231BC27A6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67422" y="1496157"/>
            <a:ext cx="3385686" cy="685433"/>
          </a:xfrm>
        </p:spPr>
        <p:txBody>
          <a:bodyPr/>
          <a:lstStyle/>
          <a:p>
            <a:r>
              <a:rPr lang="en-US" dirty="0"/>
              <a:t>Missing Receipts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83197B0-F836-D048-9B22-C06D250F163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69702" y="2340952"/>
            <a:ext cx="3385686" cy="368458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Obtain duplicate receipt  from vendor whenever possible</a:t>
            </a:r>
          </a:p>
          <a:p>
            <a:r>
              <a:rPr lang="en-US" dirty="0"/>
              <a:t>If no duplicate, complete Missing Receipt form with supplier name, business reason for the purchases, and itemized totals</a:t>
            </a:r>
          </a:p>
        </p:txBody>
      </p:sp>
    </p:spTree>
    <p:extLst>
      <p:ext uri="{BB962C8B-B14F-4D97-AF65-F5344CB8AC3E}">
        <p14:creationId xmlns:p14="http://schemas.microsoft.com/office/powerpoint/2010/main" val="68400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30E7D293-B2BB-2B40-A3B9-3F0CC0362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5189"/>
            <a:ext cx="10515600" cy="4475748"/>
          </a:xfrm>
        </p:spPr>
        <p:txBody>
          <a:bodyPr>
            <a:normAutofit/>
          </a:bodyPr>
          <a:lstStyle/>
          <a:p>
            <a:endParaRPr lang="en-US" sz="5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8923" t="14151" r="27462" b="6707"/>
          <a:stretch/>
        </p:blipFill>
        <p:spPr>
          <a:xfrm>
            <a:off x="2192215" y="70337"/>
            <a:ext cx="6646985" cy="648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488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D8C71FE-AE42-B742-9E70-7BA1C3E4F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Detailed Receipts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D20F64B-002A-104E-8DCA-71B50C30B7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1087" y="1410576"/>
            <a:ext cx="3369094" cy="823912"/>
          </a:xfrm>
        </p:spPr>
        <p:txBody>
          <a:bodyPr/>
          <a:lstStyle/>
          <a:p>
            <a:r>
              <a:rPr lang="en-US" dirty="0"/>
              <a:t>Each Transaction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C6E2CA8-2598-3047-945C-C1672E3B447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Receipt/Sales draft</a:t>
            </a:r>
          </a:p>
          <a:p>
            <a:r>
              <a:rPr lang="en-US" sz="2400" dirty="0"/>
              <a:t>Line item description and line item pricing</a:t>
            </a:r>
          </a:p>
          <a:p>
            <a:r>
              <a:rPr lang="en-US" sz="2400" dirty="0"/>
              <a:t>Tip, if applicable</a:t>
            </a:r>
          </a:p>
          <a:p>
            <a:r>
              <a:rPr lang="en-US" sz="2400" dirty="0"/>
              <a:t>Travel receipts: make copies to attach to travel expense forms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61A1F9E-959B-4E42-B6F0-FC4C66D02E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39961" y="1469528"/>
            <a:ext cx="3385686" cy="823912"/>
          </a:xfrm>
        </p:spPr>
        <p:txBody>
          <a:bodyPr/>
          <a:lstStyle/>
          <a:p>
            <a:r>
              <a:rPr lang="en-US" dirty="0"/>
              <a:t>Documentation Includes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01CC932-0477-784F-A947-8D45722D0A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79312" y="2505075"/>
            <a:ext cx="3385686" cy="3684588"/>
          </a:xfrm>
        </p:spPr>
        <p:txBody>
          <a:bodyPr>
            <a:normAutofit/>
          </a:bodyPr>
          <a:lstStyle/>
          <a:p>
            <a:r>
              <a:rPr lang="en-US" sz="2400" dirty="0"/>
              <a:t>Vendor name</a:t>
            </a:r>
          </a:p>
          <a:p>
            <a:r>
              <a:rPr lang="en-US" sz="2400" dirty="0"/>
              <a:t>Transaction amount</a:t>
            </a:r>
          </a:p>
          <a:p>
            <a:r>
              <a:rPr lang="en-US" sz="2400" dirty="0"/>
              <a:t>Date of purchase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Itemized list</a:t>
            </a:r>
          </a:p>
          <a:p>
            <a:r>
              <a:rPr lang="en-US" sz="2400" dirty="0"/>
              <a:t>Explanation of business purpose for purchase(s)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83197B0-F836-D048-9B22-C06D250F163F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427" y="2065907"/>
            <a:ext cx="3422193" cy="228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088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D8C71FE-AE42-B742-9E70-7BA1C3E4F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Detailed Receipts (Cont.)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D20F64B-002A-104E-8DCA-71B50C30B7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34612"/>
            <a:ext cx="10179904" cy="512152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rgbClr val="FF0000"/>
                </a:solidFill>
              </a:rPr>
              <a:t>Meals, Special Events, and Entertainment: Business Purpose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C6E2CA8-2598-3047-945C-C1672E3B44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4177688" cy="3684588"/>
          </a:xfrm>
        </p:spPr>
        <p:txBody>
          <a:bodyPr>
            <a:normAutofit/>
          </a:bodyPr>
          <a:lstStyle/>
          <a:p>
            <a:r>
              <a:rPr lang="en-US" sz="2400" dirty="0"/>
              <a:t>Must provide business purpose in writing either on receipt or attached to receipt</a:t>
            </a:r>
          </a:p>
          <a:p>
            <a:r>
              <a:rPr lang="en-US" sz="2400" dirty="0"/>
              <a:t>Necessary for food/drink purchases at restaurants or grocery stores, and all other entertainment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01CC932-0477-784F-A947-8D45722D0A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68756" y="2477965"/>
            <a:ext cx="4337243" cy="3684588"/>
          </a:xfrm>
        </p:spPr>
        <p:txBody>
          <a:bodyPr>
            <a:normAutofit/>
          </a:bodyPr>
          <a:lstStyle/>
          <a:p>
            <a:r>
              <a:rPr lang="en-US" sz="2400" dirty="0"/>
              <a:t>Complete business purpose includes:</a:t>
            </a:r>
          </a:p>
          <a:p>
            <a:pPr lvl="1"/>
            <a:r>
              <a:rPr lang="en-US" sz="2000" dirty="0"/>
              <a:t>Reason for the purchase</a:t>
            </a:r>
          </a:p>
          <a:p>
            <a:pPr lvl="1"/>
            <a:r>
              <a:rPr lang="en-US" sz="2000" dirty="0"/>
              <a:t>Date of meeting/event</a:t>
            </a:r>
          </a:p>
          <a:p>
            <a:pPr lvl="1"/>
            <a:r>
              <a:rPr lang="en-US" sz="2000" dirty="0"/>
              <a:t>Location of meeting/event</a:t>
            </a:r>
          </a:p>
          <a:p>
            <a:pPr lvl="1"/>
            <a:r>
              <a:rPr lang="en-US" sz="2000" dirty="0"/>
              <a:t>Type of meal</a:t>
            </a:r>
          </a:p>
          <a:p>
            <a:pPr lvl="1"/>
            <a:r>
              <a:rPr lang="en-US" sz="2000" dirty="0"/>
              <a:t>List of attendees names or group name if applicable (</a:t>
            </a:r>
            <a:r>
              <a:rPr lang="en-US" sz="2000" dirty="0" err="1"/>
              <a:t>eg</a:t>
            </a:r>
            <a:r>
              <a:rPr lang="en-US" sz="2000" dirty="0"/>
              <a:t>: Volleyball team, board meeting etc.)</a:t>
            </a:r>
          </a:p>
          <a:p>
            <a:pPr lvl="1"/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595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1106" t="18649" r="47835" b="16607"/>
          <a:stretch/>
        </p:blipFill>
        <p:spPr>
          <a:xfrm>
            <a:off x="6963103" y="339917"/>
            <a:ext cx="4733365" cy="5303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8706" t="26360" r="30565" b="20549"/>
          <a:stretch/>
        </p:blipFill>
        <p:spPr>
          <a:xfrm>
            <a:off x="454417" y="630619"/>
            <a:ext cx="6207163" cy="43489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680028" y="1902372"/>
            <a:ext cx="201644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Financial Service’s Conference Room 01/29/2020</a:t>
            </a:r>
            <a:br>
              <a:rPr lang="en-US" sz="1400" dirty="0"/>
            </a:br>
            <a:r>
              <a:rPr lang="en-US" sz="1400" dirty="0"/>
              <a:t>Attendees:</a:t>
            </a:r>
            <a:br>
              <a:rPr lang="en-US" sz="1400" dirty="0"/>
            </a:br>
            <a:r>
              <a:rPr lang="en-US" sz="1400" dirty="0"/>
              <a:t>Rachel P.</a:t>
            </a:r>
            <a:br>
              <a:rPr lang="en-US" sz="1400" dirty="0"/>
            </a:br>
            <a:r>
              <a:rPr lang="en-US" sz="1400" dirty="0"/>
              <a:t>David L.</a:t>
            </a:r>
            <a:br>
              <a:rPr lang="en-US" sz="1400" dirty="0"/>
            </a:br>
            <a:r>
              <a:rPr lang="en-US" sz="1400" dirty="0"/>
              <a:t>Steve V.</a:t>
            </a:r>
            <a:br>
              <a:rPr lang="en-US" sz="1400" dirty="0"/>
            </a:br>
            <a:r>
              <a:rPr lang="en-US" sz="1400" dirty="0"/>
              <a:t>Lee K.</a:t>
            </a:r>
            <a:br>
              <a:rPr lang="en-US" sz="1400" dirty="0"/>
            </a:br>
            <a:r>
              <a:rPr lang="en-US" sz="1400" dirty="0"/>
              <a:t>Denise F.</a:t>
            </a:r>
            <a:br>
              <a:rPr lang="en-US" sz="1400" dirty="0"/>
            </a:br>
            <a:r>
              <a:rPr lang="en-US" sz="1400" dirty="0"/>
              <a:t>John C.</a:t>
            </a:r>
            <a:br>
              <a:rPr lang="en-US" sz="1400" dirty="0"/>
            </a:br>
            <a:r>
              <a:rPr lang="en-US" sz="1400" dirty="0"/>
              <a:t>Robert C.</a:t>
            </a:r>
            <a:br>
              <a:rPr lang="en-US" sz="1400" dirty="0"/>
            </a:br>
            <a:r>
              <a:rPr lang="en-US" sz="1400" dirty="0"/>
              <a:t>Carissa F. </a:t>
            </a:r>
            <a:br>
              <a:rPr lang="en-US" sz="1400" dirty="0"/>
            </a:br>
            <a:r>
              <a:rPr lang="en-US" sz="1400" dirty="0"/>
              <a:t>Dory S.</a:t>
            </a:r>
          </a:p>
          <a:p>
            <a:r>
              <a:rPr lang="en-US" sz="1400" dirty="0"/>
              <a:t>Maria S.</a:t>
            </a:r>
            <a:br>
              <a:rPr lang="en-US" sz="1400" dirty="0"/>
            </a:br>
            <a:r>
              <a:rPr lang="en-US" sz="1400" dirty="0"/>
              <a:t>Kayla K.</a:t>
            </a:r>
            <a:br>
              <a:rPr lang="en-US" sz="1400" dirty="0"/>
            </a:br>
            <a:r>
              <a:rPr lang="en-US" sz="1400" dirty="0"/>
              <a:t>Angela C.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33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30E7D293-B2BB-2B40-A3B9-3F0CC0362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5189"/>
            <a:ext cx="10515600" cy="4475748"/>
          </a:xfrm>
        </p:spPr>
        <p:txBody>
          <a:bodyPr>
            <a:normAutofit/>
          </a:bodyPr>
          <a:lstStyle/>
          <a:p>
            <a:r>
              <a:rPr lang="en-US" sz="5400" dirty="0"/>
              <a:t>P-Card Use for Fuel</a:t>
            </a:r>
            <a:br>
              <a:rPr lang="en-US" sz="5400" dirty="0"/>
            </a:br>
            <a:br>
              <a:rPr lang="en-US" sz="2800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800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 the P-card to purchase fuel for rental vehicles when traveling on approved business for the university. A rental car agreement must accompany any fuel receipts.</a:t>
            </a:r>
            <a:br>
              <a:rPr lang="en-US" sz="2800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2800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800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800" b="1" i="1" u="sng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 not</a:t>
            </a:r>
            <a:r>
              <a:rPr lang="en-US" sz="2800" b="1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800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 the P-card to purchase fuel for personal vehicles. Please utilize the Mileage Claim Form instead.</a:t>
            </a:r>
            <a:br>
              <a:rPr lang="en-US" sz="2800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5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5219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E741E-20C1-0543-A3E1-521A815D0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943" y="5084031"/>
            <a:ext cx="10515600" cy="1325563"/>
          </a:xfrm>
        </p:spPr>
        <p:txBody>
          <a:bodyPr>
            <a:normAutofit/>
          </a:bodyPr>
          <a:lstStyle/>
          <a:p>
            <a:r>
              <a:rPr lang="en-US" sz="5900" dirty="0">
                <a:latin typeface="Impact" panose="020B0806030902050204" pitchFamily="34" charset="0"/>
              </a:rPr>
              <a:t>Prohibited</a:t>
            </a:r>
            <a:r>
              <a:rPr lang="en-US" dirty="0">
                <a:latin typeface="Impact" panose="020B0806030902050204" pitchFamily="34" charset="0"/>
              </a:rPr>
              <a:t> </a:t>
            </a:r>
            <a:r>
              <a:rPr lang="en-US" sz="5900" dirty="0">
                <a:latin typeface="Impact" panose="020B0806030902050204" pitchFamily="34" charset="0"/>
              </a:rPr>
              <a:t>Items</a:t>
            </a:r>
            <a:r>
              <a:rPr lang="en-US" dirty="0">
                <a:latin typeface="Impact" panose="020B0806030902050204" pitchFamily="34" charset="0"/>
              </a:rPr>
              <a:t> </a:t>
            </a:r>
            <a:r>
              <a:rPr lang="en-US" sz="5900" dirty="0">
                <a:latin typeface="Impact" panose="020B0806030902050204" pitchFamily="34" charset="0"/>
              </a:rPr>
              <a:t>and</a:t>
            </a:r>
            <a:r>
              <a:rPr lang="en-US" dirty="0">
                <a:latin typeface="Impact" panose="020B0806030902050204" pitchFamily="34" charset="0"/>
              </a:rPr>
              <a:t> </a:t>
            </a:r>
            <a:r>
              <a:rPr lang="en-US" sz="5900" dirty="0">
                <a:latin typeface="Impact" panose="020B0806030902050204" pitchFamily="34" charset="0"/>
              </a:rPr>
              <a:t>Restrictions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D0B82-CF74-3145-BB27-A97EC17EF05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080889463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/>
        </p:nvGraphicFramePr>
        <p:xfrm>
          <a:off x="1240021" y="249375"/>
          <a:ext cx="939824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94106" y="4385904"/>
            <a:ext cx="20592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Carissa Franklin </a:t>
            </a:r>
          </a:p>
          <a:p>
            <a:pPr algn="ctr"/>
            <a:r>
              <a:rPr lang="en-US" sz="16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Admin II</a:t>
            </a:r>
          </a:p>
          <a:p>
            <a:pPr algn="ctr"/>
            <a:r>
              <a:rPr lang="en-US" sz="16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X-8155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92518" y="4385906"/>
            <a:ext cx="23975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Denise Flutie </a:t>
            </a:r>
          </a:p>
          <a:p>
            <a:pPr algn="ctr"/>
            <a:r>
              <a:rPr lang="en-US" sz="16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Buyer III</a:t>
            </a:r>
          </a:p>
          <a:p>
            <a:pPr algn="ctr"/>
            <a:r>
              <a:rPr lang="en-US" sz="16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X-7256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92032" y="4385906"/>
            <a:ext cx="23975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Shannon Rey</a:t>
            </a:r>
          </a:p>
          <a:p>
            <a:pPr algn="ctr"/>
            <a:r>
              <a:rPr lang="en-US" sz="16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Buyer III</a:t>
            </a:r>
          </a:p>
          <a:p>
            <a:pPr algn="ctr"/>
            <a:r>
              <a:rPr lang="en-US" sz="16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X-7709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30541" y="5621825"/>
            <a:ext cx="41665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20000"/>
                    <a:lumOff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hlinkClick r:id="rId8"/>
              </a:rPr>
              <a:t>Purchasing@fit.edu</a:t>
            </a:r>
            <a:endParaRPr lang="en-US" sz="3200" dirty="0">
              <a:solidFill>
                <a:schemeClr val="bg1">
                  <a:lumMod val="20000"/>
                  <a:lumOff val="8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88154" y="5375603"/>
            <a:ext cx="553068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20000"/>
                    <a:lumOff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en-US" sz="3200" baseline="30000" dirty="0">
                <a:solidFill>
                  <a:schemeClr val="bg1">
                    <a:lumMod val="20000"/>
                    <a:lumOff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nd</a:t>
            </a:r>
            <a:r>
              <a:rPr lang="en-US" sz="3200" dirty="0">
                <a:solidFill>
                  <a:schemeClr val="bg1">
                    <a:lumMod val="20000"/>
                    <a:lumOff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floor R.A. Work </a:t>
            </a:r>
            <a:r>
              <a:rPr lang="en-US" sz="3200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Bldg</a:t>
            </a:r>
            <a:br>
              <a:rPr lang="en-US" sz="3200" dirty="0">
                <a:solidFill>
                  <a:schemeClr val="bg1">
                    <a:lumMod val="20000"/>
                    <a:lumOff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3200" dirty="0">
                <a:solidFill>
                  <a:schemeClr val="bg1">
                    <a:lumMod val="20000"/>
                    <a:lumOff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8am-5pm, Monday-Friday</a:t>
            </a:r>
          </a:p>
        </p:txBody>
      </p:sp>
    </p:spTree>
    <p:extLst>
      <p:ext uri="{BB962C8B-B14F-4D97-AF65-F5344CB8AC3E}">
        <p14:creationId xmlns:p14="http://schemas.microsoft.com/office/powerpoint/2010/main" val="4429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0D871-5056-1D4E-9EE3-7BCECD09C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860000"/>
                </a:solidFill>
                <a:latin typeface="Impact" panose="020B0806030902050204" pitchFamily="34" charset="0"/>
              </a:rPr>
              <a:t>Prohibited Items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0C2D59-FAD0-954F-A099-74E2C6C4FB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9651" y="1698747"/>
            <a:ext cx="3989241" cy="3060822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Alcoholic beverages</a:t>
            </a:r>
          </a:p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Capital equipment –regardless of cost</a:t>
            </a:r>
          </a:p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Construction/</a:t>
            </a:r>
            <a:b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remodeling</a:t>
            </a:r>
          </a:p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Consultants</a:t>
            </a:r>
          </a:p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Speaker fees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B3D722-639B-EC47-999A-2E4FF69EE13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P-cards cannot be used for personal purchases or purchases at FL Tech Venues/On Campus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C0C2D59-FAD0-954F-A099-74E2C6C4FB0C}"/>
              </a:ext>
            </a:extLst>
          </p:cNvPr>
          <p:cNvSpPr txBox="1">
            <a:spLocks/>
          </p:cNvSpPr>
          <p:nvPr/>
        </p:nvSpPr>
        <p:spPr>
          <a:xfrm>
            <a:off x="8335107" y="1706503"/>
            <a:ext cx="3856893" cy="39440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Parking/Traffic Violations</a:t>
            </a:r>
          </a:p>
          <a:p>
            <a:r>
              <a:rPr lang="en-US" sz="2400" dirty="0"/>
              <a:t>Tuition</a:t>
            </a:r>
          </a:p>
          <a:p>
            <a:r>
              <a:rPr lang="en-US" sz="2400" dirty="0"/>
              <a:t>Live Animals</a:t>
            </a:r>
          </a:p>
          <a:p>
            <a:r>
              <a:rPr lang="en-US" sz="2400" dirty="0"/>
              <a:t>Computers/laptops</a:t>
            </a:r>
          </a:p>
          <a:p>
            <a:r>
              <a:rPr lang="en-US" sz="2400" dirty="0"/>
              <a:t>Hazardous Chemicals/radioactive isotopes/laser </a:t>
            </a:r>
            <a:r>
              <a:rPr lang="en-US" sz="2400" dirty="0" err="1"/>
              <a:t>etc</a:t>
            </a:r>
            <a:endParaRPr lang="en-US" sz="2400" dirty="0"/>
          </a:p>
          <a:p>
            <a:endParaRPr lang="en-US" sz="2400" dirty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995138" y="5181600"/>
            <a:ext cx="1840524" cy="1148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856" y="4940154"/>
            <a:ext cx="2440656" cy="16317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565" y="4940154"/>
            <a:ext cx="2447629" cy="163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94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0D871-5056-1D4E-9EE3-7BCECD09C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9651" y="49815"/>
            <a:ext cx="6914147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860000"/>
                </a:solidFill>
                <a:latin typeface="Impact" panose="020B0806030902050204" pitchFamily="34" charset="0"/>
              </a:rPr>
              <a:t>Prohibited Items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0C2D59-FAD0-954F-A099-74E2C6C4FB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9651" y="1360939"/>
            <a:ext cx="3989241" cy="4690330"/>
          </a:xfrm>
        </p:spPr>
        <p:txBody>
          <a:bodyPr>
            <a:normAutofit/>
          </a:bodyPr>
          <a:lstStyle/>
          <a:p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</a:rPr>
              <a:t>Controlled Substances</a:t>
            </a:r>
          </a:p>
          <a:p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</a:rPr>
              <a:t>Donations</a:t>
            </a:r>
          </a:p>
          <a:p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</a:rPr>
              <a:t>Fines</a:t>
            </a:r>
          </a:p>
          <a:p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</a:rPr>
              <a:t>Purchase/repair of luggage</a:t>
            </a:r>
          </a:p>
          <a:p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</a:rPr>
              <a:t>Cash Advances</a:t>
            </a:r>
          </a:p>
          <a:p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</a:rPr>
              <a:t>Cashback for purchases/returns</a:t>
            </a:r>
          </a:p>
          <a:p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</a:rPr>
              <a:t>Excessive tips (greater than 20%)</a:t>
            </a:r>
          </a:p>
          <a:p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B3D722-639B-EC47-999A-2E4FF69EE13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2313" y="215079"/>
            <a:ext cx="2996368" cy="5394325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P-cards cannot be used for personal purchases or purchases at FL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Tech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Venues/On Campus</a:t>
            </a:r>
          </a:p>
          <a:p>
            <a:pPr algn="ctr"/>
            <a:endParaRPr lang="en-US" sz="24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C0C2D59-FAD0-954F-A099-74E2C6C4FB0C}"/>
              </a:ext>
            </a:extLst>
          </p:cNvPr>
          <p:cNvSpPr txBox="1">
            <a:spLocks/>
          </p:cNvSpPr>
          <p:nvPr/>
        </p:nvSpPr>
        <p:spPr>
          <a:xfrm>
            <a:off x="8428891" y="1363390"/>
            <a:ext cx="3645877" cy="5167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Peer-to-peer mobile payment services</a:t>
            </a:r>
          </a:p>
          <a:p>
            <a:r>
              <a:rPr lang="en-US" sz="2200" dirty="0"/>
              <a:t>Software/technology subject to Traffic in Arms Regulations (ITAR), enumerated on the US Munitions List (e.g. firearms, weapons, certain infrared cameras, certain UAVs, </a:t>
            </a:r>
            <a:r>
              <a:rPr lang="en-US" sz="2200" dirty="0" err="1"/>
              <a:t>etc</a:t>
            </a:r>
            <a:r>
              <a:rPr lang="en-US" sz="2200" dirty="0"/>
              <a:t>)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439651" y="5358139"/>
            <a:ext cx="66748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Verdana" panose="020B0604030504040204" pitchFamily="34" charset="0"/>
                <a:ea typeface="Verdana" panose="020B0604030504040204" pitchFamily="34" charset="0"/>
              </a:rPr>
              <a:t>If you have any questions or concerns please reach out to the Procurement Services team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99" y="5040495"/>
            <a:ext cx="2182314" cy="144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486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E741E-20C1-0543-A3E1-521A815D0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244" y="5036253"/>
            <a:ext cx="6917871" cy="1325563"/>
          </a:xfrm>
        </p:spPr>
        <p:txBody>
          <a:bodyPr>
            <a:noAutofit/>
          </a:bodyPr>
          <a:lstStyle/>
          <a:p>
            <a:r>
              <a:rPr lang="en-US" sz="5900" dirty="0">
                <a:latin typeface="Impact" panose="020B0806030902050204" pitchFamily="34" charset="0"/>
              </a:rPr>
              <a:t>Procurement Card Violations</a:t>
            </a:r>
          </a:p>
        </p:txBody>
      </p:sp>
    </p:spTree>
    <p:extLst>
      <p:ext uri="{BB962C8B-B14F-4D97-AF65-F5344CB8AC3E}">
        <p14:creationId xmlns:p14="http://schemas.microsoft.com/office/powerpoint/2010/main" val="1601495068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0D871-5056-1D4E-9EE3-7BCECD09C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9651" y="572480"/>
            <a:ext cx="6914147" cy="1128224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solidFill>
                  <a:srgbClr val="860000"/>
                </a:solidFill>
                <a:latin typeface="Impact" panose="020B0806030902050204" pitchFamily="34" charset="0"/>
              </a:rPr>
              <a:t>The disciplinary action taken is dependent on the severity of the violation, along with other relevant factors.</a:t>
            </a:r>
            <a:br>
              <a:rPr lang="en-US" sz="2800" dirty="0"/>
            </a:br>
            <a:endParaRPr lang="en-US" sz="25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0C2D59-FAD0-954F-A099-74E2C6C4FB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5191" y="2051538"/>
            <a:ext cx="6914147" cy="4148871"/>
          </a:xfrm>
        </p:spPr>
        <p:txBody>
          <a:bodyPr>
            <a:noAutofit/>
          </a:bodyPr>
          <a:lstStyle/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Non-compliant purchases will receive an email reminder and you will need to schedule additional training with Procurement Services. Your department head will be copied on the correspondence</a:t>
            </a:r>
          </a:p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On the second violation the cardholder will receive a written p-card violation warning that will require the cardholder’s signature and the signature of their department head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B3D722-639B-EC47-999A-2E4FF69EE13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2313" y="782638"/>
            <a:ext cx="2987839" cy="5394325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Disciplinary action can be taken on cardholders who violate the “P-card Rules and Guidelines” or Procurement Policies</a:t>
            </a:r>
          </a:p>
        </p:txBody>
      </p:sp>
    </p:spTree>
    <p:extLst>
      <p:ext uri="{BB962C8B-B14F-4D97-AF65-F5344CB8AC3E}">
        <p14:creationId xmlns:p14="http://schemas.microsoft.com/office/powerpoint/2010/main" val="21993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30E7D293-B2BB-2B40-A3B9-3F0CC0362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5189"/>
            <a:ext cx="10515600" cy="4475748"/>
          </a:xfrm>
        </p:spPr>
        <p:txBody>
          <a:bodyPr>
            <a:normAutofit/>
          </a:bodyPr>
          <a:lstStyle/>
          <a:p>
            <a:endParaRPr lang="en-US" sz="5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4077" t="19214" r="33960" b="2977"/>
          <a:stretch/>
        </p:blipFill>
        <p:spPr>
          <a:xfrm>
            <a:off x="3194538" y="144283"/>
            <a:ext cx="4870939" cy="637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536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0D871-5056-1D4E-9EE3-7BCECD09C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9651" y="127003"/>
            <a:ext cx="6914147" cy="1128224"/>
          </a:xfrm>
        </p:spPr>
        <p:txBody>
          <a:bodyPr>
            <a:normAutofit/>
          </a:bodyPr>
          <a:lstStyle/>
          <a:p>
            <a:r>
              <a:rPr lang="en-US" sz="2500" dirty="0">
                <a:solidFill>
                  <a:srgbClr val="860000"/>
                </a:solidFill>
                <a:latin typeface="Impact" panose="020B0806030902050204" pitchFamily="34" charset="0"/>
              </a:rPr>
              <a:t>The cardholder may be asked to provide detailed explanation and documentation for any potential violation(s)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0C2D59-FAD0-954F-A099-74E2C6C4FB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5191" y="1513352"/>
            <a:ext cx="7461292" cy="4385836"/>
          </a:xfrm>
        </p:spPr>
        <p:txBody>
          <a:bodyPr>
            <a:noAutofit/>
          </a:bodyPr>
          <a:lstStyle/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If a third violation occurs your card </a:t>
            </a:r>
            <a:r>
              <a:rPr lang="en-US" sz="2400">
                <a:latin typeface="Verdana" panose="020B0604030504040204" pitchFamily="34" charset="0"/>
                <a:ea typeface="Verdana" panose="020B0604030504040204" pitchFamily="34" charset="0"/>
              </a:rPr>
              <a:t>privileges will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be revoked </a:t>
            </a:r>
          </a:p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Further actions may be determined by Florida Institute of Technology depending on the severity of the violation</a:t>
            </a:r>
          </a:p>
          <a:p>
            <a:pPr marL="0" indent="0">
              <a:buNone/>
            </a:pPr>
            <a:b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400" i="1" dirty="0">
                <a:latin typeface="Verdana" panose="020B0604030504040204" pitchFamily="34" charset="0"/>
                <a:ea typeface="Verdana" panose="020B0604030504040204" pitchFamily="34" charset="0"/>
              </a:rPr>
              <a:t>If you have any questions or concerns about whether a potential purchase is within the P-card Rules and Guidelines, please reach out to the Procurement Services team and we will be happy to assist you in determining the proper course of action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B3D722-639B-EC47-999A-2E4FF69EE13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2313" y="783516"/>
            <a:ext cx="3071921" cy="5394325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Any Combination of these actions may be taken at the determination of the University </a:t>
            </a:r>
          </a:p>
        </p:txBody>
      </p:sp>
    </p:spTree>
    <p:extLst>
      <p:ext uri="{BB962C8B-B14F-4D97-AF65-F5344CB8AC3E}">
        <p14:creationId xmlns:p14="http://schemas.microsoft.com/office/powerpoint/2010/main" val="1462799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0C574-1309-F34A-A336-29AE5CEFA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631" y="3483995"/>
            <a:ext cx="10515600" cy="1325563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Impact" panose="020B0806030902050204" pitchFamily="34" charset="0"/>
              </a:rPr>
              <a:t>Thank you for attending. </a:t>
            </a:r>
            <a:br>
              <a:rPr lang="en-US" sz="4800" dirty="0">
                <a:solidFill>
                  <a:schemeClr val="bg1"/>
                </a:solidFill>
                <a:latin typeface="Impact" panose="020B0806030902050204" pitchFamily="34" charset="0"/>
              </a:rPr>
            </a:br>
            <a:r>
              <a:rPr lang="en-US" sz="4800" dirty="0">
                <a:solidFill>
                  <a:schemeClr val="bg1"/>
                </a:solidFill>
                <a:latin typeface="Impact" panose="020B0806030902050204" pitchFamily="34" charset="0"/>
              </a:rPr>
              <a:t>Please don’t hesitate to call on us, our team is here to help: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BDE168-AA7B-244E-9C82-4889B1CEF9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199" y="5174166"/>
            <a:ext cx="10948639" cy="13158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300" b="1" dirty="0">
                <a:solidFill>
                  <a:schemeClr val="accent4">
                    <a:lumMod val="60000"/>
                    <a:lumOff val="40000"/>
                  </a:schemeClr>
                </a:solidFill>
                <a:hlinkClick r:id="rId2"/>
              </a:rPr>
              <a:t>purchasing@fit.edu</a:t>
            </a:r>
            <a:r>
              <a:rPr lang="en-US" sz="2300" b="1" dirty="0">
                <a:solidFill>
                  <a:schemeClr val="accent4">
                    <a:lumMod val="75000"/>
                  </a:schemeClr>
                </a:solidFill>
              </a:rPr>
              <a:t>       </a:t>
            </a:r>
            <a:r>
              <a:rPr lang="en-US" sz="2300" b="1" dirty="0">
                <a:solidFill>
                  <a:schemeClr val="bg1">
                    <a:lumMod val="50000"/>
                  </a:schemeClr>
                </a:solidFill>
              </a:rPr>
              <a:t>321-674-8155</a:t>
            </a:r>
            <a:br>
              <a:rPr lang="en-US" sz="2300" b="1" dirty="0">
                <a:solidFill>
                  <a:schemeClr val="accent6"/>
                </a:solidFill>
              </a:rPr>
            </a:br>
            <a:br>
              <a:rPr lang="en-US" sz="2300" b="1" dirty="0"/>
            </a:br>
            <a:r>
              <a:rPr lang="en-US" sz="2300" b="1" dirty="0">
                <a:solidFill>
                  <a:schemeClr val="bg1"/>
                </a:solidFill>
              </a:rPr>
              <a:t>All contact info, forms, and policies can be found on our website:</a:t>
            </a:r>
            <a:br>
              <a:rPr lang="en-US" sz="2300" b="1" dirty="0">
                <a:solidFill>
                  <a:schemeClr val="bg1"/>
                </a:solidFill>
              </a:rPr>
            </a:br>
            <a:r>
              <a:rPr lang="en-US" sz="2300" b="1" dirty="0">
                <a:hlinkClick r:id="rId3"/>
              </a:rPr>
              <a:t>www.fit.edu/financial-services/procurement-services/</a:t>
            </a:r>
            <a:endParaRPr lang="en-US" sz="23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4B9352-B69C-4478-BAFF-543B07AACAEC}"/>
              </a:ext>
            </a:extLst>
          </p:cNvPr>
          <p:cNvSpPr txBox="1"/>
          <p:nvPr/>
        </p:nvSpPr>
        <p:spPr>
          <a:xfrm>
            <a:off x="1045029" y="839755"/>
            <a:ext cx="2817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Add a fun graphic here-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55" y="473529"/>
            <a:ext cx="3456659" cy="224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307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7"/>
          <p:cNvSpPr>
            <a:spLocks noGrp="1"/>
          </p:cNvSpPr>
          <p:nvPr>
            <p:ph type="title"/>
          </p:nvPr>
        </p:nvSpPr>
        <p:spPr>
          <a:xfrm>
            <a:off x="865632" y="365125"/>
            <a:ext cx="10489756" cy="854075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br>
              <a:rPr lang="en-US" dirty="0"/>
            </a:br>
            <a:r>
              <a:rPr lang="en-US" dirty="0"/>
              <a:t>Why are we helping to Educate?</a:t>
            </a:r>
            <a:br>
              <a:rPr lang="en-US" dirty="0"/>
            </a:br>
            <a:br>
              <a:rPr lang="en-US" dirty="0"/>
            </a:br>
            <a:br>
              <a:rPr lang="en-US" sz="2700" dirty="0">
                <a:solidFill>
                  <a:schemeClr val="tx1"/>
                </a:solidFill>
              </a:rPr>
            </a:br>
            <a:br>
              <a:rPr lang="en-US" sz="2700" dirty="0">
                <a:solidFill>
                  <a:schemeClr val="tx1"/>
                </a:solidFill>
              </a:rPr>
            </a:br>
            <a:br>
              <a:rPr lang="en-US" sz="2700" dirty="0">
                <a:solidFill>
                  <a:schemeClr val="tx1"/>
                </a:solidFill>
              </a:rPr>
            </a:br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6166" y="1490461"/>
            <a:ext cx="7101954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To assist in maximizing the use of the University’s budgeted funds.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To keep the University compliant with IRS and other governmental regulations </a:t>
            </a:r>
            <a:b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To work to protect FL Tech and its’ employees for compliance with audits by the IRS, Department of Labor, Department of Education etc.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4. Accountability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It is everyones responsibility to be Accountable!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072" y="1490461"/>
            <a:ext cx="4053238" cy="296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8581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E741E-20C1-0543-A3E1-521A815D0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84031"/>
            <a:ext cx="7064829" cy="1325563"/>
          </a:xfrm>
        </p:spPr>
        <p:txBody>
          <a:bodyPr>
            <a:normAutofit fontScale="90000"/>
          </a:bodyPr>
          <a:lstStyle/>
          <a:p>
            <a:r>
              <a:rPr lang="en-US" sz="6600" dirty="0">
                <a:latin typeface="Impact" panose="020B0806030902050204" pitchFamily="34" charset="0"/>
              </a:rPr>
              <a:t>BOA</a:t>
            </a:r>
            <a:r>
              <a:rPr lang="en-US" dirty="0">
                <a:latin typeface="Impact" panose="020B0806030902050204" pitchFamily="34" charset="0"/>
              </a:rPr>
              <a:t> </a:t>
            </a:r>
            <a:r>
              <a:rPr lang="en-US" sz="6600" dirty="0">
                <a:latin typeface="Impact" panose="020B0806030902050204" pitchFamily="34" charset="0"/>
              </a:rPr>
              <a:t>Statements</a:t>
            </a:r>
            <a:r>
              <a:rPr lang="en-US" dirty="0">
                <a:latin typeface="Impact" panose="020B0806030902050204" pitchFamily="34" charset="0"/>
              </a:rPr>
              <a:t> </a:t>
            </a:r>
            <a:r>
              <a:rPr lang="en-US" sz="6600" dirty="0">
                <a:latin typeface="Impact" panose="020B0806030902050204" pitchFamily="34" charset="0"/>
              </a:rPr>
              <a:t>and</a:t>
            </a:r>
            <a:r>
              <a:rPr lang="en-US" dirty="0">
                <a:latin typeface="Impact" panose="020B0806030902050204" pitchFamily="34" charset="0"/>
              </a:rPr>
              <a:t> </a:t>
            </a:r>
            <a:r>
              <a:rPr lang="en-US" sz="6600" dirty="0">
                <a:latin typeface="Impact" panose="020B0806030902050204" pitchFamily="34" charset="0"/>
              </a:rPr>
              <a:t>Accounts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D0B82-CF74-3145-BB27-A97EC17EF05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r>
              <a:rPr lang="en-US" sz="5900" dirty="0">
                <a:latin typeface="Impact" panose="020B0806030902050204" pitchFamily="34" charset="0"/>
                <a:ea typeface="+mj-ea"/>
                <a:cs typeface="+mj-cs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167217013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D8C71FE-AE42-B742-9E70-7BA1C3E4F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it Works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D20F64B-002A-104E-8DCA-71B50C30B7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587378"/>
            <a:ext cx="3369094" cy="823912"/>
          </a:xfrm>
        </p:spPr>
        <p:txBody>
          <a:bodyPr/>
          <a:lstStyle/>
          <a:p>
            <a:r>
              <a:rPr lang="en-US" dirty="0"/>
              <a:t>Billing Cycle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C6E2CA8-2598-3047-945C-C1672E3B447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From the 1</a:t>
            </a:r>
            <a:r>
              <a:rPr lang="en-US" baseline="30000" dirty="0"/>
              <a:t>st</a:t>
            </a:r>
            <a:r>
              <a:rPr lang="en-US" dirty="0"/>
              <a:t> of each month to the end of the month</a:t>
            </a:r>
          </a:p>
          <a:p>
            <a:r>
              <a:rPr lang="en-US" dirty="0"/>
              <a:t>All transactions from the previous month need to be reconciled by the third business day of the new month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61A1F9E-959B-4E42-B6F0-FC4C66D02E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08883" y="1570892"/>
            <a:ext cx="3685521" cy="840398"/>
          </a:xfrm>
        </p:spPr>
        <p:txBody>
          <a:bodyPr/>
          <a:lstStyle/>
          <a:p>
            <a:r>
              <a:rPr lang="en-US" dirty="0"/>
              <a:t>Limits and Balances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01CC932-0477-784F-A947-8D45722D0A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14270" y="2505075"/>
            <a:ext cx="3385686" cy="368458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Credit limit is reinstated the 1</a:t>
            </a:r>
            <a:r>
              <a:rPr lang="en-US" baseline="30000" dirty="0"/>
              <a:t>st</a:t>
            </a:r>
            <a:r>
              <a:rPr lang="en-US" dirty="0"/>
              <a:t> of each month</a:t>
            </a:r>
          </a:p>
          <a:p>
            <a:r>
              <a:rPr lang="en-US" dirty="0"/>
              <a:t>Unused balances do not roll over</a:t>
            </a:r>
          </a:p>
          <a:p>
            <a:r>
              <a:rPr lang="en-US" dirty="0">
                <a:solidFill>
                  <a:srgbClr val="FF0000"/>
                </a:solidFill>
              </a:rPr>
              <a:t>Card holders are responsible and accountable to know their credit limits and current balances at all times</a:t>
            </a: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9108831" y="2953184"/>
            <a:ext cx="2579077" cy="2051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956" y="160805"/>
            <a:ext cx="3720544" cy="20739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32075" y="2411290"/>
            <a:ext cx="345032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</a:rPr>
              <a:t>Card limits can be raised with an Account Change Request form upon justification and signed approval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99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30E7D293-B2BB-2B40-A3B9-3F0CC0362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5189"/>
            <a:ext cx="10515600" cy="4475748"/>
          </a:xfrm>
        </p:spPr>
        <p:txBody>
          <a:bodyPr>
            <a:normAutofit/>
          </a:bodyPr>
          <a:lstStyle/>
          <a:p>
            <a:r>
              <a:rPr lang="en-US" sz="5400" dirty="0"/>
              <a:t>How do I get a P-card issued with access to Grant Restricted Funds?</a:t>
            </a:r>
            <a:br>
              <a:rPr lang="en-US" sz="5400" dirty="0"/>
            </a:br>
            <a:br>
              <a:rPr lang="en-US" sz="2800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800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Your P-card application must first be submitted to the Office of Sponsored Programs for review. Upon signed approval, the request will be forwarded to Procurement Services.</a:t>
            </a:r>
            <a:br>
              <a:rPr lang="en-US" sz="2800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5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102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30E7D293-B2BB-2B40-A3B9-3F0CC0362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5189"/>
            <a:ext cx="10515600" cy="4475748"/>
          </a:xfrm>
        </p:spPr>
        <p:txBody>
          <a:bodyPr>
            <a:normAutofit fontScale="90000"/>
          </a:bodyPr>
          <a:lstStyle/>
          <a:p>
            <a:r>
              <a:rPr lang="en-US" sz="4900" dirty="0"/>
              <a:t>Contact BOA Immediately and Inform P-card Coordinator</a:t>
            </a:r>
            <a:br>
              <a:rPr lang="en-US" sz="5400" dirty="0"/>
            </a:br>
            <a:br>
              <a:rPr lang="en-US" sz="2800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800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If your card is compromised, lost, or stolen</a:t>
            </a:r>
            <a:br>
              <a:rPr lang="en-US" sz="2800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800" i="1" u="sng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</a:t>
            </a:r>
            <a:br>
              <a:rPr lang="en-US" sz="2800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800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Regarding any disputed charges/billing errors</a:t>
            </a:r>
            <a:br>
              <a:rPr lang="en-US" sz="2800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2800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800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BOA: 888-449-2273</a:t>
            </a:r>
            <a:br>
              <a:rPr lang="en-US" sz="2800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2800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2800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5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798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E741E-20C1-0543-A3E1-521A815D0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8501"/>
            <a:ext cx="10515600" cy="1325563"/>
          </a:xfrm>
        </p:spPr>
        <p:txBody>
          <a:bodyPr>
            <a:normAutofit/>
          </a:bodyPr>
          <a:lstStyle/>
          <a:p>
            <a:r>
              <a:rPr lang="en-US" sz="5900" dirty="0">
                <a:latin typeface="Impact" panose="020B0806030902050204" pitchFamily="34" charset="0"/>
              </a:rPr>
              <a:t>Transactions</a:t>
            </a:r>
            <a:r>
              <a:rPr lang="en-US" dirty="0">
                <a:latin typeface="Impact" panose="020B0806030902050204" pitchFamily="34" charset="0"/>
              </a:rPr>
              <a:t> </a:t>
            </a:r>
            <a:r>
              <a:rPr lang="en-US" sz="5900" dirty="0">
                <a:latin typeface="Impact" panose="020B0806030902050204" pitchFamily="34" charset="0"/>
              </a:rPr>
              <a:t>and</a:t>
            </a:r>
            <a:r>
              <a:rPr lang="en-US" dirty="0">
                <a:latin typeface="Impact" panose="020B0806030902050204" pitchFamily="34" charset="0"/>
              </a:rPr>
              <a:t> </a:t>
            </a:r>
            <a:r>
              <a:rPr lang="en-US" sz="5900" dirty="0">
                <a:latin typeface="Impact" panose="020B0806030902050204" pitchFamily="34" charset="0"/>
              </a:rPr>
              <a:t>Taxes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D0B82-CF74-3145-BB27-A97EC17EF05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5612386"/>
            <a:ext cx="10515600" cy="39779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  </a:t>
            </a:r>
            <a:endParaRPr lang="en-US" sz="6400" dirty="0">
              <a:latin typeface="Impact" panose="020B080603090205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09053484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D8C71FE-AE42-B742-9E70-7BA1C3E4F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Transactions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D20F64B-002A-104E-8DCA-71B50C30B7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586570"/>
            <a:ext cx="3369094" cy="823912"/>
          </a:xfrm>
        </p:spPr>
        <p:txBody>
          <a:bodyPr/>
          <a:lstStyle/>
          <a:p>
            <a:r>
              <a:rPr lang="en-US" dirty="0"/>
              <a:t>Card Limits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C6E2CA8-2598-3047-945C-C1672E3B44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449239"/>
            <a:ext cx="3369094" cy="3684588"/>
          </a:xfrm>
        </p:spPr>
        <p:txBody>
          <a:bodyPr>
            <a:normAutofit/>
          </a:bodyPr>
          <a:lstStyle/>
          <a:p>
            <a:r>
              <a:rPr lang="en-US" sz="2400" dirty="0"/>
              <a:t>Purchases are not to exceed $5,000 total per transaction</a:t>
            </a:r>
          </a:p>
          <a:p>
            <a:r>
              <a:rPr lang="en-US" sz="2400" dirty="0"/>
              <a:t>Split Transactions are prohibited: more than one transaction per card or with multiple cards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61A1F9E-959B-4E42-B6F0-FC4C66D02E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96449" y="1585585"/>
            <a:ext cx="3385686" cy="823912"/>
          </a:xfrm>
        </p:spPr>
        <p:txBody>
          <a:bodyPr/>
          <a:lstStyle/>
          <a:p>
            <a:r>
              <a:rPr lang="en-US" dirty="0"/>
              <a:t>Where Allowed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01CC932-0477-784F-A947-8D45722D0A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95309" y="2424605"/>
            <a:ext cx="3385686" cy="3684588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In store</a:t>
            </a:r>
          </a:p>
          <a:p>
            <a:r>
              <a:rPr lang="en-US" sz="2400" dirty="0"/>
              <a:t>By phone</a:t>
            </a:r>
          </a:p>
          <a:p>
            <a:r>
              <a:rPr lang="en-US" sz="2400" dirty="0"/>
              <a:t>Online</a:t>
            </a:r>
          </a:p>
          <a:p>
            <a:pPr lvl="1"/>
            <a:r>
              <a:rPr lang="en-US" dirty="0"/>
              <a:t>If Amazon- Purchase through registered FIT Business Prime account only using FIT P-card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5D7B2CD-F040-1B49-AED1-6231BC27A6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67422" y="1586570"/>
            <a:ext cx="3385686" cy="823912"/>
          </a:xfrm>
        </p:spPr>
        <p:txBody>
          <a:bodyPr/>
          <a:lstStyle/>
          <a:p>
            <a:r>
              <a:rPr lang="en-US" dirty="0"/>
              <a:t>For Travel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83197B0-F836-D048-9B22-C06D250F163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67422" y="2449568"/>
            <a:ext cx="3385686" cy="3684588"/>
          </a:xfrm>
        </p:spPr>
        <p:txBody>
          <a:bodyPr>
            <a:normAutofit/>
          </a:bodyPr>
          <a:lstStyle/>
          <a:p>
            <a:r>
              <a:rPr lang="en-US" sz="2400" dirty="0"/>
              <a:t>Airline tickets, hotel reservations, and car rentals within your monthly limit after approved travel authorization </a:t>
            </a:r>
          </a:p>
        </p:txBody>
      </p:sp>
    </p:spTree>
    <p:extLst>
      <p:ext uri="{BB962C8B-B14F-4D97-AF65-F5344CB8AC3E}">
        <p14:creationId xmlns:p14="http://schemas.microsoft.com/office/powerpoint/2010/main" val="76328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over/Closing Slide">
  <a:themeElements>
    <a:clrScheme name="Custom 1">
      <a:dk1>
        <a:srgbClr val="3A3A3A"/>
      </a:dk1>
      <a:lt1>
        <a:srgbClr val="AB946C"/>
      </a:lt1>
      <a:dk2>
        <a:srgbClr val="8B0F00"/>
      </a:dk2>
      <a:lt2>
        <a:srgbClr val="D5D0C9"/>
      </a:lt2>
      <a:accent1>
        <a:srgbClr val="084670"/>
      </a:accent1>
      <a:accent2>
        <a:srgbClr val="FBC444"/>
      </a:accent2>
      <a:accent3>
        <a:srgbClr val="5D2162"/>
      </a:accent3>
      <a:accent4>
        <a:srgbClr val="A3B8BE"/>
      </a:accent4>
      <a:accent5>
        <a:srgbClr val="F49028"/>
      </a:accent5>
      <a:accent6>
        <a:srgbClr val="00546A"/>
      </a:accent6>
      <a:hlink>
        <a:srgbClr val="084670"/>
      </a:hlink>
      <a:folHlink>
        <a:srgbClr val="5F487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8DDAB41-4FBA-9B41-8951-C8D69156D943}" vid="{1AE2DF10-A182-F945-827E-B8D71FB5B98D}"/>
    </a:ext>
  </a:extLst>
</a:theme>
</file>

<file path=ppt/theme/theme2.xml><?xml version="1.0" encoding="utf-8"?>
<a:theme xmlns:a="http://schemas.openxmlformats.org/drawingml/2006/main" name="Transition/Section Header Slide">
  <a:themeElements>
    <a:clrScheme name="FloridaTech2019">
      <a:dk1>
        <a:srgbClr val="3A3A3A"/>
      </a:dk1>
      <a:lt1>
        <a:srgbClr val="AB946C"/>
      </a:lt1>
      <a:dk2>
        <a:srgbClr val="770000"/>
      </a:dk2>
      <a:lt2>
        <a:srgbClr val="D5D0C9"/>
      </a:lt2>
      <a:accent1>
        <a:srgbClr val="084670"/>
      </a:accent1>
      <a:accent2>
        <a:srgbClr val="FBC444"/>
      </a:accent2>
      <a:accent3>
        <a:srgbClr val="5D2162"/>
      </a:accent3>
      <a:accent4>
        <a:srgbClr val="A3B8BE"/>
      </a:accent4>
      <a:accent5>
        <a:srgbClr val="F49028"/>
      </a:accent5>
      <a:accent6>
        <a:srgbClr val="00546A"/>
      </a:accent6>
      <a:hlink>
        <a:srgbClr val="084670"/>
      </a:hlink>
      <a:folHlink>
        <a:srgbClr val="5F487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8DDAB41-4FBA-9B41-8951-C8D69156D943}" vid="{A0509822-F3DF-9D44-A403-4158ECC22354}"/>
    </a:ext>
  </a:extLst>
</a:theme>
</file>

<file path=ppt/theme/theme3.xml><?xml version="1.0" encoding="utf-8"?>
<a:theme xmlns:a="http://schemas.openxmlformats.org/drawingml/2006/main" name="Main Content">
  <a:themeElements>
    <a:clrScheme name="Custom 1">
      <a:dk1>
        <a:srgbClr val="3A3A3A"/>
      </a:dk1>
      <a:lt1>
        <a:srgbClr val="AB946C"/>
      </a:lt1>
      <a:dk2>
        <a:srgbClr val="8B0F00"/>
      </a:dk2>
      <a:lt2>
        <a:srgbClr val="D5D0C9"/>
      </a:lt2>
      <a:accent1>
        <a:srgbClr val="084670"/>
      </a:accent1>
      <a:accent2>
        <a:srgbClr val="FBC444"/>
      </a:accent2>
      <a:accent3>
        <a:srgbClr val="5D2162"/>
      </a:accent3>
      <a:accent4>
        <a:srgbClr val="A3B8BE"/>
      </a:accent4>
      <a:accent5>
        <a:srgbClr val="F49028"/>
      </a:accent5>
      <a:accent6>
        <a:srgbClr val="00546A"/>
      </a:accent6>
      <a:hlink>
        <a:srgbClr val="084670"/>
      </a:hlink>
      <a:folHlink>
        <a:srgbClr val="5F487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8DDAB41-4FBA-9B41-8951-C8D69156D943}" vid="{3E8192AA-8800-D54F-873D-03AD7889CA63}"/>
    </a:ext>
  </a:extLst>
</a:theme>
</file>

<file path=ppt/theme/theme4.xml><?xml version="1.0" encoding="utf-8"?>
<a:theme xmlns:a="http://schemas.openxmlformats.org/drawingml/2006/main" name="Sidebar Slides">
  <a:themeElements>
    <a:clrScheme name="Custom 1">
      <a:dk1>
        <a:srgbClr val="3A3A3A"/>
      </a:dk1>
      <a:lt1>
        <a:srgbClr val="AB946C"/>
      </a:lt1>
      <a:dk2>
        <a:srgbClr val="8B0F00"/>
      </a:dk2>
      <a:lt2>
        <a:srgbClr val="D5D0C9"/>
      </a:lt2>
      <a:accent1>
        <a:srgbClr val="084670"/>
      </a:accent1>
      <a:accent2>
        <a:srgbClr val="FBC444"/>
      </a:accent2>
      <a:accent3>
        <a:srgbClr val="5D2162"/>
      </a:accent3>
      <a:accent4>
        <a:srgbClr val="A3B8BE"/>
      </a:accent4>
      <a:accent5>
        <a:srgbClr val="F49028"/>
      </a:accent5>
      <a:accent6>
        <a:srgbClr val="00546A"/>
      </a:accent6>
      <a:hlink>
        <a:srgbClr val="084670"/>
      </a:hlink>
      <a:folHlink>
        <a:srgbClr val="5F487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8DDAB41-4FBA-9B41-8951-C8D69156D943}" vid="{02F0D7FB-0802-2D40-9E3E-9BE19A12D60A}"/>
    </a:ext>
  </a:extLst>
</a:theme>
</file>

<file path=ppt/theme/theme5.xml><?xml version="1.0" encoding="utf-8"?>
<a:theme xmlns:a="http://schemas.openxmlformats.org/drawingml/2006/main" name="Office Theme">
  <a:themeElements>
    <a:clrScheme name="Custom 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A2A2A2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Cover/Closing Slide">
  <a:themeElements>
    <a:clrScheme name="Custom 1">
      <a:dk1>
        <a:srgbClr val="3A3A3A"/>
      </a:dk1>
      <a:lt1>
        <a:srgbClr val="AB946C"/>
      </a:lt1>
      <a:dk2>
        <a:srgbClr val="8B0F00"/>
      </a:dk2>
      <a:lt2>
        <a:srgbClr val="D5D0C9"/>
      </a:lt2>
      <a:accent1>
        <a:srgbClr val="084670"/>
      </a:accent1>
      <a:accent2>
        <a:srgbClr val="FBC444"/>
      </a:accent2>
      <a:accent3>
        <a:srgbClr val="5D2162"/>
      </a:accent3>
      <a:accent4>
        <a:srgbClr val="A3B8BE"/>
      </a:accent4>
      <a:accent5>
        <a:srgbClr val="F49028"/>
      </a:accent5>
      <a:accent6>
        <a:srgbClr val="00546A"/>
      </a:accent6>
      <a:hlink>
        <a:srgbClr val="B0B0B0"/>
      </a:hlink>
      <a:folHlink>
        <a:srgbClr val="5F487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8DDAB41-4FBA-9B41-8951-C8D69156D943}" vid="{1AE2DF10-A182-F945-827E-B8D71FB5B98D}"/>
    </a:ext>
  </a:extLst>
</a:theme>
</file>

<file path=ppt/theme/theme7.xml><?xml version="1.0" encoding="utf-8"?>
<a:theme xmlns:a="http://schemas.openxmlformats.org/drawingml/2006/main" name="1_Main Content">
  <a:themeElements>
    <a:clrScheme name="Custom 1">
      <a:dk1>
        <a:srgbClr val="3A3A3A"/>
      </a:dk1>
      <a:lt1>
        <a:srgbClr val="AB946C"/>
      </a:lt1>
      <a:dk2>
        <a:srgbClr val="8B0F00"/>
      </a:dk2>
      <a:lt2>
        <a:srgbClr val="D5D0C9"/>
      </a:lt2>
      <a:accent1>
        <a:srgbClr val="084670"/>
      </a:accent1>
      <a:accent2>
        <a:srgbClr val="FBC444"/>
      </a:accent2>
      <a:accent3>
        <a:srgbClr val="5D2162"/>
      </a:accent3>
      <a:accent4>
        <a:srgbClr val="A3B8BE"/>
      </a:accent4>
      <a:accent5>
        <a:srgbClr val="F49028"/>
      </a:accent5>
      <a:accent6>
        <a:srgbClr val="00546A"/>
      </a:accent6>
      <a:hlink>
        <a:srgbClr val="084670"/>
      </a:hlink>
      <a:folHlink>
        <a:srgbClr val="5F487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8DDAB41-4FBA-9B41-8951-C8D69156D943}" vid="{3E8192AA-8800-D54F-873D-03AD7889CA63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218-0419_FINAL_with-tagline</Template>
  <TotalTime>1236</TotalTime>
  <Words>870</Words>
  <Application>Microsoft Office PowerPoint</Application>
  <PresentationFormat>Widescreen</PresentationFormat>
  <Paragraphs>134</Paragraphs>
  <Slides>26</Slides>
  <Notes>2</Notes>
  <HiddenSlides>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Arial</vt:lpstr>
      <vt:lpstr>Calibri</vt:lpstr>
      <vt:lpstr>Calibri Light</vt:lpstr>
      <vt:lpstr>Impact</vt:lpstr>
      <vt:lpstr>Verdana</vt:lpstr>
      <vt:lpstr>Cover/Closing Slide</vt:lpstr>
      <vt:lpstr>Transition/Section Header Slide</vt:lpstr>
      <vt:lpstr>Main Content</vt:lpstr>
      <vt:lpstr>Sidebar Slides</vt:lpstr>
      <vt:lpstr>Office Theme</vt:lpstr>
      <vt:lpstr>1_Cover/Closing Slide</vt:lpstr>
      <vt:lpstr>1_Main Content</vt:lpstr>
      <vt:lpstr>Procurement Card Rules and Guidelines (Workday – Expense Cards)</vt:lpstr>
      <vt:lpstr>PowerPoint Presentation</vt:lpstr>
      <vt:lpstr>  Why are we helping to Educate?     </vt:lpstr>
      <vt:lpstr>BOA Statements and Accounts</vt:lpstr>
      <vt:lpstr>How it Works</vt:lpstr>
      <vt:lpstr>How do I get a P-card issued with access to Grant Restricted Funds?  Your P-card application must first be submitted to the Office of Sponsored Programs for review. Upon signed approval, the request will be forwarded to Procurement Services. </vt:lpstr>
      <vt:lpstr>Contact BOA Immediately and Inform P-card Coordinator  If your card is compromised, lost, or stolen or Regarding any disputed charges/billing errors  BOA: 888-449-2273   </vt:lpstr>
      <vt:lpstr>Transactions and Taxes</vt:lpstr>
      <vt:lpstr>Transactions</vt:lpstr>
      <vt:lpstr>FL Tech Tax Exemption</vt:lpstr>
      <vt:lpstr>PowerPoint Presentation</vt:lpstr>
      <vt:lpstr>Receipt Requirements</vt:lpstr>
      <vt:lpstr>Reconciling Receipts</vt:lpstr>
      <vt:lpstr>PowerPoint Presentation</vt:lpstr>
      <vt:lpstr>Detailed Receipts</vt:lpstr>
      <vt:lpstr>Detailed Receipts (Cont.)</vt:lpstr>
      <vt:lpstr>PowerPoint Presentation</vt:lpstr>
      <vt:lpstr>P-Card Use for Fuel  Use the P-card to purchase fuel for rental vehicles when traveling on approved business for the university. A rental car agreement must accompany any fuel receipts.   Do not use the P-card to purchase fuel for personal vehicles. Please utilize the Mileage Claim Form instead. </vt:lpstr>
      <vt:lpstr>Prohibited Items and Restrictions</vt:lpstr>
      <vt:lpstr>Prohibited Items</vt:lpstr>
      <vt:lpstr>Prohibited Items (Cont.)</vt:lpstr>
      <vt:lpstr>Procurement Card Violations</vt:lpstr>
      <vt:lpstr>The disciplinary action taken is dependent on the severity of the violation, along with other relevant factors. </vt:lpstr>
      <vt:lpstr>PowerPoint Presentation</vt:lpstr>
      <vt:lpstr>The cardholder may be asked to provide detailed explanation and documentation for any potential violation(s)</vt:lpstr>
      <vt:lpstr>Thank you for attending.  Please don’t hesitate to call on us, our team is here to help:</vt:lpstr>
    </vt:vector>
  </TitlesOfParts>
  <Company>Florida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Procurement Card Rules</dc:title>
  <dc:creator>Carissa Franklin</dc:creator>
  <cp:lastModifiedBy>Carissa Franklin</cp:lastModifiedBy>
  <cp:revision>128</cp:revision>
  <dcterms:created xsi:type="dcterms:W3CDTF">2020-01-28T17:01:54Z</dcterms:created>
  <dcterms:modified xsi:type="dcterms:W3CDTF">2020-09-18T14:01:10Z</dcterms:modified>
  <cp:contentStatus/>
</cp:coreProperties>
</file>