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7" r:id="rId2"/>
    <p:sldMasterId id="2147483648" r:id="rId3"/>
    <p:sldMasterId id="2147483664" r:id="rId4"/>
  </p:sldMasterIdLst>
  <p:notesMasterIdLst>
    <p:notesMasterId r:id="rId24"/>
  </p:notesMasterIdLst>
  <p:sldIdLst>
    <p:sldId id="256" r:id="rId5"/>
    <p:sldId id="276" r:id="rId6"/>
    <p:sldId id="289" r:id="rId7"/>
    <p:sldId id="279" r:id="rId8"/>
    <p:sldId id="281" r:id="rId9"/>
    <p:sldId id="266" r:id="rId10"/>
    <p:sldId id="260" r:id="rId11"/>
    <p:sldId id="277" r:id="rId12"/>
    <p:sldId id="268" r:id="rId13"/>
    <p:sldId id="286" r:id="rId14"/>
    <p:sldId id="288" r:id="rId15"/>
    <p:sldId id="275" r:id="rId16"/>
    <p:sldId id="285" r:id="rId17"/>
    <p:sldId id="278" r:id="rId18"/>
    <p:sldId id="290" r:id="rId19"/>
    <p:sldId id="274" r:id="rId20"/>
    <p:sldId id="269" r:id="rId21"/>
    <p:sldId id="270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86410" autoAdjust="0"/>
  </p:normalViewPr>
  <p:slideViewPr>
    <p:cSldViewPr snapToGrid="0" snapToObjects="1" showGuides="1">
      <p:cViewPr varScale="1">
        <p:scale>
          <a:sx n="77" d="100"/>
          <a:sy n="77" d="100"/>
        </p:scale>
        <p:origin x="97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365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63C83-9039-40BD-AB3C-8F0EC5EF0093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45351E-A689-4BD6-AFEC-6846256D86D2}">
      <dgm:prSet phldrT="[Text]" custT="1"/>
      <dgm:spPr/>
      <dgm:t>
        <a:bodyPr/>
        <a:lstStyle/>
        <a:p>
          <a:pPr algn="ctr"/>
          <a:r>
            <a:rPr lang="en-US" sz="1600" dirty="0">
              <a:solidFill>
                <a:schemeClr val="bg2"/>
              </a:solidFill>
            </a:rPr>
            <a:t>Lee Karnbach Director</a:t>
          </a:r>
        </a:p>
      </dgm:t>
    </dgm:pt>
    <dgm:pt modelId="{D9A112D9-9274-4AB6-BBEB-8CF9F5967711}" type="parTrans" cxnId="{5814CE2B-7D2E-4082-AF99-B6E5F54BD496}">
      <dgm:prSet/>
      <dgm:spPr/>
      <dgm:t>
        <a:bodyPr/>
        <a:lstStyle/>
        <a:p>
          <a:endParaRPr lang="en-US"/>
        </a:p>
      </dgm:t>
    </dgm:pt>
    <dgm:pt modelId="{814B36FE-362E-43DD-8E1D-3486C89A9155}" type="sibTrans" cxnId="{5814CE2B-7D2E-4082-AF99-B6E5F54BD496}">
      <dgm:prSet/>
      <dgm:spPr/>
      <dgm:t>
        <a:bodyPr/>
        <a:lstStyle/>
        <a:p>
          <a:endParaRPr lang="en-US"/>
        </a:p>
      </dgm:t>
    </dgm:pt>
    <dgm:pt modelId="{7A2C931B-80C7-4DEF-B290-31B8FFAE2C06}">
      <dgm:prSet phldrT="[Text]"/>
      <dgm:spPr/>
      <dgm:t>
        <a:bodyPr/>
        <a:lstStyle/>
        <a:p>
          <a:endParaRPr lang="en-US" dirty="0"/>
        </a:p>
      </dgm:t>
    </dgm:pt>
    <dgm:pt modelId="{4FBB61FE-4BFE-4BE9-A537-85CDC2A6669F}" type="parTrans" cxnId="{2DEE15DB-67AA-4291-8F87-F081FEDC0BA2}">
      <dgm:prSet/>
      <dgm:spPr/>
      <dgm:t>
        <a:bodyPr/>
        <a:lstStyle/>
        <a:p>
          <a:endParaRPr lang="en-US"/>
        </a:p>
      </dgm:t>
    </dgm:pt>
    <dgm:pt modelId="{0E863412-A927-4E74-987A-28D6E9A9E989}" type="sibTrans" cxnId="{2DEE15DB-67AA-4291-8F87-F081FEDC0BA2}">
      <dgm:prSet/>
      <dgm:spPr/>
      <dgm:t>
        <a:bodyPr/>
        <a:lstStyle/>
        <a:p>
          <a:endParaRPr lang="en-US"/>
        </a:p>
      </dgm:t>
    </dgm:pt>
    <dgm:pt modelId="{748A3E9B-C8B3-478E-980D-80EC81F0106A}">
      <dgm:prSet/>
      <dgm:spPr/>
      <dgm:t>
        <a:bodyPr/>
        <a:lstStyle/>
        <a:p>
          <a:endParaRPr lang="en-US"/>
        </a:p>
      </dgm:t>
    </dgm:pt>
    <dgm:pt modelId="{F890FD4D-0795-4723-9EDA-02ABBB506D8E}" type="sibTrans" cxnId="{189AD48A-B6F8-4588-97BD-F3E20FB8931E}">
      <dgm:prSet/>
      <dgm:spPr/>
      <dgm:t>
        <a:bodyPr/>
        <a:lstStyle/>
        <a:p>
          <a:endParaRPr lang="en-US"/>
        </a:p>
      </dgm:t>
    </dgm:pt>
    <dgm:pt modelId="{098E803B-68AF-4D2C-B5EF-3EDD43E72607}" type="parTrans" cxnId="{189AD48A-B6F8-4588-97BD-F3E20FB8931E}">
      <dgm:prSet/>
      <dgm:spPr/>
      <dgm:t>
        <a:bodyPr/>
        <a:lstStyle/>
        <a:p>
          <a:endParaRPr lang="en-US"/>
        </a:p>
      </dgm:t>
    </dgm:pt>
    <dgm:pt modelId="{89F8811B-B5F6-40ED-8499-F633280A2C43}">
      <dgm:prSet/>
      <dgm:spPr/>
      <dgm:t>
        <a:bodyPr/>
        <a:lstStyle/>
        <a:p>
          <a:endParaRPr lang="en-US"/>
        </a:p>
      </dgm:t>
    </dgm:pt>
    <dgm:pt modelId="{10570E0A-D211-4E3E-A057-EF6F7CAABB54}" type="sibTrans" cxnId="{A82A1FB6-CA2A-4E53-9A2A-A483A3EAF832}">
      <dgm:prSet/>
      <dgm:spPr/>
      <dgm:t>
        <a:bodyPr/>
        <a:lstStyle/>
        <a:p>
          <a:endParaRPr lang="en-US"/>
        </a:p>
      </dgm:t>
    </dgm:pt>
    <dgm:pt modelId="{A0328D85-0E9A-4B00-AFB1-AF591D8FF9BF}" type="parTrans" cxnId="{A82A1FB6-CA2A-4E53-9A2A-A483A3EAF832}">
      <dgm:prSet/>
      <dgm:spPr/>
      <dgm:t>
        <a:bodyPr/>
        <a:lstStyle/>
        <a:p>
          <a:endParaRPr lang="en-US"/>
        </a:p>
      </dgm:t>
    </dgm:pt>
    <dgm:pt modelId="{7574904D-2DF0-4F2A-844C-AEB2E257696B}" type="pres">
      <dgm:prSet presAssocID="{34563C83-9039-40BD-AB3C-8F0EC5EF009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1A60DA7-F96E-4D48-927B-A6C5A1017BF6}" type="pres">
      <dgm:prSet presAssocID="{B645351E-A689-4BD6-AFEC-6846256D86D2}" presName="hierRoot1" presStyleCnt="0"/>
      <dgm:spPr/>
    </dgm:pt>
    <dgm:pt modelId="{8B60DD67-CCB6-45DD-BB85-7E22C86AC9CC}" type="pres">
      <dgm:prSet presAssocID="{B645351E-A689-4BD6-AFEC-6846256D86D2}" presName="composite" presStyleCnt="0"/>
      <dgm:spPr/>
    </dgm:pt>
    <dgm:pt modelId="{B824E428-8B94-4077-8F7E-6C25AA905A17}" type="pres">
      <dgm:prSet presAssocID="{B645351E-A689-4BD6-AFEC-6846256D86D2}" presName="image" presStyleLbl="node0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35" b="-25465"/>
          </a:stretch>
        </a:blipFill>
      </dgm:spPr>
    </dgm:pt>
    <dgm:pt modelId="{6C588393-4EF2-4BC5-8CAF-D069FA208507}" type="pres">
      <dgm:prSet presAssocID="{B645351E-A689-4BD6-AFEC-6846256D86D2}" presName="text" presStyleLbl="revTx" presStyleIdx="0" presStyleCnt="4">
        <dgm:presLayoutVars>
          <dgm:chPref val="3"/>
        </dgm:presLayoutVars>
      </dgm:prSet>
      <dgm:spPr/>
    </dgm:pt>
    <dgm:pt modelId="{7F32846B-2582-4723-A497-5818338C8FE5}" type="pres">
      <dgm:prSet presAssocID="{B645351E-A689-4BD6-AFEC-6846256D86D2}" presName="hierChild2" presStyleCnt="0"/>
      <dgm:spPr/>
    </dgm:pt>
    <dgm:pt modelId="{D3C393B7-DB26-4E68-9ABA-2FAD6A4096C6}" type="pres">
      <dgm:prSet presAssocID="{4FBB61FE-4BFE-4BE9-A537-85CDC2A6669F}" presName="Name10" presStyleLbl="parChTrans1D2" presStyleIdx="0" presStyleCnt="3"/>
      <dgm:spPr/>
    </dgm:pt>
    <dgm:pt modelId="{D87E2184-32DE-4A1E-B829-18FABCECB608}" type="pres">
      <dgm:prSet presAssocID="{7A2C931B-80C7-4DEF-B290-31B8FFAE2C06}" presName="hierRoot2" presStyleCnt="0"/>
      <dgm:spPr/>
    </dgm:pt>
    <dgm:pt modelId="{0E360267-A7B9-42C8-B2A3-76C36EAFE3AF}" type="pres">
      <dgm:prSet presAssocID="{7A2C931B-80C7-4DEF-B290-31B8FFAE2C06}" presName="composite2" presStyleCnt="0"/>
      <dgm:spPr/>
    </dgm:pt>
    <dgm:pt modelId="{0D5118B1-70E2-497A-A0FF-948DB14DC6BA}" type="pres">
      <dgm:prSet presAssocID="{7A2C931B-80C7-4DEF-B290-31B8FFAE2C06}" presName="image2" presStyleLbl="node2" presStyleIdx="0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35" b="-22465"/>
          </a:stretch>
        </a:blipFill>
      </dgm:spPr>
    </dgm:pt>
    <dgm:pt modelId="{DE0185B5-AAC2-4D9F-95EA-FC4487330404}" type="pres">
      <dgm:prSet presAssocID="{7A2C931B-80C7-4DEF-B290-31B8FFAE2C06}" presName="text2" presStyleLbl="revTx" presStyleIdx="1" presStyleCnt="4">
        <dgm:presLayoutVars>
          <dgm:chPref val="3"/>
        </dgm:presLayoutVars>
      </dgm:prSet>
      <dgm:spPr/>
    </dgm:pt>
    <dgm:pt modelId="{4094FA5A-869F-4581-B836-37A13258A5FF}" type="pres">
      <dgm:prSet presAssocID="{7A2C931B-80C7-4DEF-B290-31B8FFAE2C06}" presName="hierChild3" presStyleCnt="0"/>
      <dgm:spPr/>
    </dgm:pt>
    <dgm:pt modelId="{4D1FD2EC-5C2A-460C-9D7B-81F41FFDE907}" type="pres">
      <dgm:prSet presAssocID="{A0328D85-0E9A-4B00-AFB1-AF591D8FF9BF}" presName="Name10" presStyleLbl="parChTrans1D2" presStyleIdx="1" presStyleCnt="3"/>
      <dgm:spPr/>
    </dgm:pt>
    <dgm:pt modelId="{535AD798-2DC4-40E2-82F1-04A080C82AAC}" type="pres">
      <dgm:prSet presAssocID="{89F8811B-B5F6-40ED-8499-F633280A2C43}" presName="hierRoot2" presStyleCnt="0"/>
      <dgm:spPr/>
    </dgm:pt>
    <dgm:pt modelId="{5A34692C-18F4-44BF-A595-00439C3E6152}" type="pres">
      <dgm:prSet presAssocID="{89F8811B-B5F6-40ED-8499-F633280A2C43}" presName="composite2" presStyleCnt="0"/>
      <dgm:spPr/>
    </dgm:pt>
    <dgm:pt modelId="{1D613B2D-6A4D-49A9-9F8B-D6A1687C3603}" type="pres">
      <dgm:prSet presAssocID="{89F8811B-B5F6-40ED-8499-F633280A2C43}" presName="image2" presStyleLbl="node2" presStyleIdx="1" presStyleCnt="3" custScaleY="104653"/>
      <dgm:spPr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26000"/>
          </a:stretch>
        </a:blipFill>
      </dgm:spPr>
    </dgm:pt>
    <dgm:pt modelId="{618BCF83-C8A3-491C-BB4F-92EBDDE7A13A}" type="pres">
      <dgm:prSet presAssocID="{89F8811B-B5F6-40ED-8499-F633280A2C43}" presName="text2" presStyleLbl="revTx" presStyleIdx="2" presStyleCnt="4">
        <dgm:presLayoutVars>
          <dgm:chPref val="3"/>
        </dgm:presLayoutVars>
      </dgm:prSet>
      <dgm:spPr/>
    </dgm:pt>
    <dgm:pt modelId="{D6454E84-887B-4AA8-A163-20238694D11C}" type="pres">
      <dgm:prSet presAssocID="{89F8811B-B5F6-40ED-8499-F633280A2C43}" presName="hierChild3" presStyleCnt="0"/>
      <dgm:spPr/>
    </dgm:pt>
    <dgm:pt modelId="{30B912FE-3370-40A0-8294-FA41D6654962}" type="pres">
      <dgm:prSet presAssocID="{098E803B-68AF-4D2C-B5EF-3EDD43E72607}" presName="Name10" presStyleLbl="parChTrans1D2" presStyleIdx="2" presStyleCnt="3"/>
      <dgm:spPr/>
    </dgm:pt>
    <dgm:pt modelId="{41ECB69E-20C0-442F-A439-DCF51B1FD153}" type="pres">
      <dgm:prSet presAssocID="{748A3E9B-C8B3-478E-980D-80EC81F0106A}" presName="hierRoot2" presStyleCnt="0"/>
      <dgm:spPr/>
    </dgm:pt>
    <dgm:pt modelId="{2CD0E0D6-5499-471B-9CC3-2C6FB6694455}" type="pres">
      <dgm:prSet presAssocID="{748A3E9B-C8B3-478E-980D-80EC81F0106A}" presName="composite2" presStyleCnt="0"/>
      <dgm:spPr/>
    </dgm:pt>
    <dgm:pt modelId="{8EA435C4-18AD-4006-AB7C-EB90D44FB5E8}" type="pres">
      <dgm:prSet presAssocID="{748A3E9B-C8B3-478E-980D-80EC81F0106A}" presName="image2" presStyleLbl="node2" presStyleIdx="2" presStyleCnt="3" custLinFactNeighborX="4548" custLinFactNeighborY="306"/>
      <dgm:spPr>
        <a:blipFill>
          <a:blip xmlns:r="http://schemas.openxmlformats.org/officeDocument/2006/relationships" r:embed="rId5"/>
          <a:srcRect/>
          <a:stretch>
            <a:fillRect t="-13000" b="-13000"/>
          </a:stretch>
        </a:blipFill>
      </dgm:spPr>
    </dgm:pt>
    <dgm:pt modelId="{02BC7275-198B-4CCD-9ED2-27C584CA0549}" type="pres">
      <dgm:prSet presAssocID="{748A3E9B-C8B3-478E-980D-80EC81F0106A}" presName="text2" presStyleLbl="revTx" presStyleIdx="3" presStyleCnt="4">
        <dgm:presLayoutVars>
          <dgm:chPref val="3"/>
        </dgm:presLayoutVars>
      </dgm:prSet>
      <dgm:spPr/>
    </dgm:pt>
    <dgm:pt modelId="{615C0C47-F7E2-4E7C-BB25-767A8E6BCC10}" type="pres">
      <dgm:prSet presAssocID="{748A3E9B-C8B3-478E-980D-80EC81F0106A}" presName="hierChild3" presStyleCnt="0"/>
      <dgm:spPr/>
    </dgm:pt>
  </dgm:ptLst>
  <dgm:cxnLst>
    <dgm:cxn modelId="{5FC81319-BF70-4826-A7AD-48A6B4537EB7}" type="presOf" srcId="{4FBB61FE-4BFE-4BE9-A537-85CDC2A6669F}" destId="{D3C393B7-DB26-4E68-9ABA-2FAD6A4096C6}" srcOrd="0" destOrd="0" presId="urn:microsoft.com/office/officeart/2009/layout/CirclePictureHierarchy"/>
    <dgm:cxn modelId="{5814CE2B-7D2E-4082-AF99-B6E5F54BD496}" srcId="{34563C83-9039-40BD-AB3C-8F0EC5EF0093}" destId="{B645351E-A689-4BD6-AFEC-6846256D86D2}" srcOrd="0" destOrd="0" parTransId="{D9A112D9-9274-4AB6-BBEB-8CF9F5967711}" sibTransId="{814B36FE-362E-43DD-8E1D-3486C89A9155}"/>
    <dgm:cxn modelId="{D4A53C69-0C89-4359-8726-D3FC4A0C3867}" type="presOf" srcId="{7A2C931B-80C7-4DEF-B290-31B8FFAE2C06}" destId="{DE0185B5-AAC2-4D9F-95EA-FC4487330404}" srcOrd="0" destOrd="0" presId="urn:microsoft.com/office/officeart/2009/layout/CirclePictureHierarchy"/>
    <dgm:cxn modelId="{81EDBC58-2175-4FB2-AF11-5A808B203FC1}" type="presOf" srcId="{89F8811B-B5F6-40ED-8499-F633280A2C43}" destId="{618BCF83-C8A3-491C-BB4F-92EBDDE7A13A}" srcOrd="0" destOrd="0" presId="urn:microsoft.com/office/officeart/2009/layout/CirclePictureHierarchy"/>
    <dgm:cxn modelId="{189AD48A-B6F8-4588-97BD-F3E20FB8931E}" srcId="{B645351E-A689-4BD6-AFEC-6846256D86D2}" destId="{748A3E9B-C8B3-478E-980D-80EC81F0106A}" srcOrd="2" destOrd="0" parTransId="{098E803B-68AF-4D2C-B5EF-3EDD43E72607}" sibTransId="{F890FD4D-0795-4723-9EDA-02ABBB506D8E}"/>
    <dgm:cxn modelId="{A82A1FB6-CA2A-4E53-9A2A-A483A3EAF832}" srcId="{B645351E-A689-4BD6-AFEC-6846256D86D2}" destId="{89F8811B-B5F6-40ED-8499-F633280A2C43}" srcOrd="1" destOrd="0" parTransId="{A0328D85-0E9A-4B00-AFB1-AF591D8FF9BF}" sibTransId="{10570E0A-D211-4E3E-A057-EF6F7CAABB54}"/>
    <dgm:cxn modelId="{DFB514BF-8770-44E0-886D-6599C08846A9}" type="presOf" srcId="{748A3E9B-C8B3-478E-980D-80EC81F0106A}" destId="{02BC7275-198B-4CCD-9ED2-27C584CA0549}" srcOrd="0" destOrd="0" presId="urn:microsoft.com/office/officeart/2009/layout/CirclePictureHierarchy"/>
    <dgm:cxn modelId="{A92DAED7-5D03-48EE-BC75-5936BAEAD2DB}" type="presOf" srcId="{A0328D85-0E9A-4B00-AFB1-AF591D8FF9BF}" destId="{4D1FD2EC-5C2A-460C-9D7B-81F41FFDE907}" srcOrd="0" destOrd="0" presId="urn:microsoft.com/office/officeart/2009/layout/CirclePictureHierarchy"/>
    <dgm:cxn modelId="{2DEE15DB-67AA-4291-8F87-F081FEDC0BA2}" srcId="{B645351E-A689-4BD6-AFEC-6846256D86D2}" destId="{7A2C931B-80C7-4DEF-B290-31B8FFAE2C06}" srcOrd="0" destOrd="0" parTransId="{4FBB61FE-4BFE-4BE9-A537-85CDC2A6669F}" sibTransId="{0E863412-A927-4E74-987A-28D6E9A9E989}"/>
    <dgm:cxn modelId="{95F1B1E1-3B94-4B14-8F17-366C83890F20}" type="presOf" srcId="{34563C83-9039-40BD-AB3C-8F0EC5EF0093}" destId="{7574904D-2DF0-4F2A-844C-AEB2E257696B}" srcOrd="0" destOrd="0" presId="urn:microsoft.com/office/officeart/2009/layout/CirclePictureHierarchy"/>
    <dgm:cxn modelId="{C2D959E3-5A71-4AA9-8E97-DA69DD5C5448}" type="presOf" srcId="{B645351E-A689-4BD6-AFEC-6846256D86D2}" destId="{6C588393-4EF2-4BC5-8CAF-D069FA208507}" srcOrd="0" destOrd="0" presId="urn:microsoft.com/office/officeart/2009/layout/CirclePictureHierarchy"/>
    <dgm:cxn modelId="{09A931FB-CB7E-42CF-A65C-6FA5291DEED8}" type="presOf" srcId="{098E803B-68AF-4D2C-B5EF-3EDD43E72607}" destId="{30B912FE-3370-40A0-8294-FA41D6654962}" srcOrd="0" destOrd="0" presId="urn:microsoft.com/office/officeart/2009/layout/CirclePictureHierarchy"/>
    <dgm:cxn modelId="{BE84898A-3DD1-472A-ABA7-7C8676378914}" type="presParOf" srcId="{7574904D-2DF0-4F2A-844C-AEB2E257696B}" destId="{21A60DA7-F96E-4D48-927B-A6C5A1017BF6}" srcOrd="0" destOrd="0" presId="urn:microsoft.com/office/officeart/2009/layout/CirclePictureHierarchy"/>
    <dgm:cxn modelId="{B04FD852-A349-45FA-B356-26125556F940}" type="presParOf" srcId="{21A60DA7-F96E-4D48-927B-A6C5A1017BF6}" destId="{8B60DD67-CCB6-45DD-BB85-7E22C86AC9CC}" srcOrd="0" destOrd="0" presId="urn:microsoft.com/office/officeart/2009/layout/CirclePictureHierarchy"/>
    <dgm:cxn modelId="{03E52EA9-FDEB-4B3D-8E0F-D1DE3FC8AAB0}" type="presParOf" srcId="{8B60DD67-CCB6-45DD-BB85-7E22C86AC9CC}" destId="{B824E428-8B94-4077-8F7E-6C25AA905A17}" srcOrd="0" destOrd="0" presId="urn:microsoft.com/office/officeart/2009/layout/CirclePictureHierarchy"/>
    <dgm:cxn modelId="{5AD0E6CC-B6BB-46E1-B2A7-420BD55B87F7}" type="presParOf" srcId="{8B60DD67-CCB6-45DD-BB85-7E22C86AC9CC}" destId="{6C588393-4EF2-4BC5-8CAF-D069FA208507}" srcOrd="1" destOrd="0" presId="urn:microsoft.com/office/officeart/2009/layout/CirclePictureHierarchy"/>
    <dgm:cxn modelId="{2516549F-10BA-41BF-88EB-047F45582184}" type="presParOf" srcId="{21A60DA7-F96E-4D48-927B-A6C5A1017BF6}" destId="{7F32846B-2582-4723-A497-5818338C8FE5}" srcOrd="1" destOrd="0" presId="urn:microsoft.com/office/officeart/2009/layout/CirclePictureHierarchy"/>
    <dgm:cxn modelId="{F1B46B57-0504-4D5B-81BB-50A1A9C51BBC}" type="presParOf" srcId="{7F32846B-2582-4723-A497-5818338C8FE5}" destId="{D3C393B7-DB26-4E68-9ABA-2FAD6A4096C6}" srcOrd="0" destOrd="0" presId="urn:microsoft.com/office/officeart/2009/layout/CirclePictureHierarchy"/>
    <dgm:cxn modelId="{197A7D8C-CE4A-4808-B4F4-9D8110FAA950}" type="presParOf" srcId="{7F32846B-2582-4723-A497-5818338C8FE5}" destId="{D87E2184-32DE-4A1E-B829-18FABCECB608}" srcOrd="1" destOrd="0" presId="urn:microsoft.com/office/officeart/2009/layout/CirclePictureHierarchy"/>
    <dgm:cxn modelId="{EECB87B5-A77C-46C9-93BA-E4D4C4FDC454}" type="presParOf" srcId="{D87E2184-32DE-4A1E-B829-18FABCECB608}" destId="{0E360267-A7B9-42C8-B2A3-76C36EAFE3AF}" srcOrd="0" destOrd="0" presId="urn:microsoft.com/office/officeart/2009/layout/CirclePictureHierarchy"/>
    <dgm:cxn modelId="{F59FB817-418C-4C40-B91C-D1CFDD068D68}" type="presParOf" srcId="{0E360267-A7B9-42C8-B2A3-76C36EAFE3AF}" destId="{0D5118B1-70E2-497A-A0FF-948DB14DC6BA}" srcOrd="0" destOrd="0" presId="urn:microsoft.com/office/officeart/2009/layout/CirclePictureHierarchy"/>
    <dgm:cxn modelId="{C696CA79-E1B8-4BBF-8866-691AD529DF19}" type="presParOf" srcId="{0E360267-A7B9-42C8-B2A3-76C36EAFE3AF}" destId="{DE0185B5-AAC2-4D9F-95EA-FC4487330404}" srcOrd="1" destOrd="0" presId="urn:microsoft.com/office/officeart/2009/layout/CirclePictureHierarchy"/>
    <dgm:cxn modelId="{A8E90350-953F-4FA6-BB27-96939F0009AB}" type="presParOf" srcId="{D87E2184-32DE-4A1E-B829-18FABCECB608}" destId="{4094FA5A-869F-4581-B836-37A13258A5FF}" srcOrd="1" destOrd="0" presId="urn:microsoft.com/office/officeart/2009/layout/CirclePictureHierarchy"/>
    <dgm:cxn modelId="{74D00677-D14E-4DB7-B043-7702863E489F}" type="presParOf" srcId="{7F32846B-2582-4723-A497-5818338C8FE5}" destId="{4D1FD2EC-5C2A-460C-9D7B-81F41FFDE907}" srcOrd="2" destOrd="0" presId="urn:microsoft.com/office/officeart/2009/layout/CirclePictureHierarchy"/>
    <dgm:cxn modelId="{7D663C35-232E-4CDE-A0C0-B0ABE48F42F5}" type="presParOf" srcId="{7F32846B-2582-4723-A497-5818338C8FE5}" destId="{535AD798-2DC4-40E2-82F1-04A080C82AAC}" srcOrd="3" destOrd="0" presId="urn:microsoft.com/office/officeart/2009/layout/CirclePictureHierarchy"/>
    <dgm:cxn modelId="{C70D171D-8D2E-4C3A-AAA1-20DDA4952058}" type="presParOf" srcId="{535AD798-2DC4-40E2-82F1-04A080C82AAC}" destId="{5A34692C-18F4-44BF-A595-00439C3E6152}" srcOrd="0" destOrd="0" presId="urn:microsoft.com/office/officeart/2009/layout/CirclePictureHierarchy"/>
    <dgm:cxn modelId="{567D0E70-EDFD-4D8B-873E-95A6C64F584A}" type="presParOf" srcId="{5A34692C-18F4-44BF-A595-00439C3E6152}" destId="{1D613B2D-6A4D-49A9-9F8B-D6A1687C3603}" srcOrd="0" destOrd="0" presId="urn:microsoft.com/office/officeart/2009/layout/CirclePictureHierarchy"/>
    <dgm:cxn modelId="{14851896-7691-4B10-88BE-5791177E481A}" type="presParOf" srcId="{5A34692C-18F4-44BF-A595-00439C3E6152}" destId="{618BCF83-C8A3-491C-BB4F-92EBDDE7A13A}" srcOrd="1" destOrd="0" presId="urn:microsoft.com/office/officeart/2009/layout/CirclePictureHierarchy"/>
    <dgm:cxn modelId="{104908DD-F5BD-4CDC-951B-078C8BBBE6E0}" type="presParOf" srcId="{535AD798-2DC4-40E2-82F1-04A080C82AAC}" destId="{D6454E84-887B-4AA8-A163-20238694D11C}" srcOrd="1" destOrd="0" presId="urn:microsoft.com/office/officeart/2009/layout/CirclePictureHierarchy"/>
    <dgm:cxn modelId="{88505399-81C2-4D54-A9D4-7607E7099CFA}" type="presParOf" srcId="{7F32846B-2582-4723-A497-5818338C8FE5}" destId="{30B912FE-3370-40A0-8294-FA41D6654962}" srcOrd="4" destOrd="0" presId="urn:microsoft.com/office/officeart/2009/layout/CirclePictureHierarchy"/>
    <dgm:cxn modelId="{9B1C7CA0-9599-4679-82DD-DEA6061367EF}" type="presParOf" srcId="{7F32846B-2582-4723-A497-5818338C8FE5}" destId="{41ECB69E-20C0-442F-A439-DCF51B1FD153}" srcOrd="5" destOrd="0" presId="urn:microsoft.com/office/officeart/2009/layout/CirclePictureHierarchy"/>
    <dgm:cxn modelId="{5E4470F8-1D1C-4BA3-890F-29053614931C}" type="presParOf" srcId="{41ECB69E-20C0-442F-A439-DCF51B1FD153}" destId="{2CD0E0D6-5499-471B-9CC3-2C6FB6694455}" srcOrd="0" destOrd="0" presId="urn:microsoft.com/office/officeart/2009/layout/CirclePictureHierarchy"/>
    <dgm:cxn modelId="{E54DBA08-5C01-4DC3-A670-ADF2B728A1A0}" type="presParOf" srcId="{2CD0E0D6-5499-471B-9CC3-2C6FB6694455}" destId="{8EA435C4-18AD-4006-AB7C-EB90D44FB5E8}" srcOrd="0" destOrd="0" presId="urn:microsoft.com/office/officeart/2009/layout/CirclePictureHierarchy"/>
    <dgm:cxn modelId="{E03AD7A4-E1F5-4333-A8EC-0E33CDED7487}" type="presParOf" srcId="{2CD0E0D6-5499-471B-9CC3-2C6FB6694455}" destId="{02BC7275-198B-4CCD-9ED2-27C584CA0549}" srcOrd="1" destOrd="0" presId="urn:microsoft.com/office/officeart/2009/layout/CirclePictureHierarchy"/>
    <dgm:cxn modelId="{E22CBA58-D0CA-48D9-9595-D8634C3A7792}" type="presParOf" srcId="{41ECB69E-20C0-442F-A439-DCF51B1FD153}" destId="{615C0C47-F7E2-4E7C-BB25-767A8E6BCC1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912FE-3370-40A0-8294-FA41D6654962}">
      <dsp:nvSpPr>
        <dsp:cNvPr id="0" name=""/>
        <dsp:cNvSpPr/>
      </dsp:nvSpPr>
      <dsp:spPr>
        <a:xfrm>
          <a:off x="3818035" y="2499911"/>
          <a:ext cx="3284074" cy="37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91"/>
              </a:lnTo>
              <a:lnTo>
                <a:pt x="3284074" y="190091"/>
              </a:lnTo>
              <a:lnTo>
                <a:pt x="3284074" y="3736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FD2EC-5C2A-460C-9D7B-81F41FFDE907}">
      <dsp:nvSpPr>
        <dsp:cNvPr id="0" name=""/>
        <dsp:cNvSpPr/>
      </dsp:nvSpPr>
      <dsp:spPr>
        <a:xfrm>
          <a:off x="3772315" y="2499911"/>
          <a:ext cx="91440" cy="3671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71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393B7-DB26-4E68-9ABA-2FAD6A4096C6}">
      <dsp:nvSpPr>
        <dsp:cNvPr id="0" name=""/>
        <dsp:cNvSpPr/>
      </dsp:nvSpPr>
      <dsp:spPr>
        <a:xfrm>
          <a:off x="587390" y="2499911"/>
          <a:ext cx="3230645" cy="370055"/>
        </a:xfrm>
        <a:custGeom>
          <a:avLst/>
          <a:gdLst/>
          <a:ahLst/>
          <a:cxnLst/>
          <a:rect l="0" t="0" r="0" b="0"/>
          <a:pathLst>
            <a:path>
              <a:moveTo>
                <a:pt x="3230645" y="0"/>
              </a:moveTo>
              <a:lnTo>
                <a:pt x="3230645" y="186496"/>
              </a:lnTo>
              <a:lnTo>
                <a:pt x="0" y="186496"/>
              </a:lnTo>
              <a:lnTo>
                <a:pt x="0" y="3700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24E428-8B94-4077-8F7E-6C25AA905A17}">
      <dsp:nvSpPr>
        <dsp:cNvPr id="0" name=""/>
        <dsp:cNvSpPr/>
      </dsp:nvSpPr>
      <dsp:spPr>
        <a:xfrm>
          <a:off x="3230645" y="1325131"/>
          <a:ext cx="1174780" cy="1174780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35" b="-2546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88393-4EF2-4BC5-8CAF-D069FA208507}">
      <dsp:nvSpPr>
        <dsp:cNvPr id="0" name=""/>
        <dsp:cNvSpPr/>
      </dsp:nvSpPr>
      <dsp:spPr>
        <a:xfrm>
          <a:off x="4405425" y="1322194"/>
          <a:ext cx="1762170" cy="117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</a:rPr>
            <a:t>Lee Karnbach Director</a:t>
          </a:r>
        </a:p>
      </dsp:txBody>
      <dsp:txXfrm>
        <a:off x="4405425" y="1322194"/>
        <a:ext cx="1762170" cy="1174780"/>
      </dsp:txXfrm>
    </dsp:sp>
    <dsp:sp modelId="{0D5118B1-70E2-497A-A0FF-948DB14DC6BA}">
      <dsp:nvSpPr>
        <dsp:cNvPr id="0" name=""/>
        <dsp:cNvSpPr/>
      </dsp:nvSpPr>
      <dsp:spPr>
        <a:xfrm>
          <a:off x="0" y="2869967"/>
          <a:ext cx="1174780" cy="1174780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35" b="-2246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185B5-AAC2-4D9F-95EA-FC4487330404}">
      <dsp:nvSpPr>
        <dsp:cNvPr id="0" name=""/>
        <dsp:cNvSpPr/>
      </dsp:nvSpPr>
      <dsp:spPr>
        <a:xfrm>
          <a:off x="1174780" y="2867030"/>
          <a:ext cx="1762170" cy="117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 dirty="0"/>
        </a:p>
      </dsp:txBody>
      <dsp:txXfrm>
        <a:off x="1174780" y="2867030"/>
        <a:ext cx="1762170" cy="1174780"/>
      </dsp:txXfrm>
    </dsp:sp>
    <dsp:sp modelId="{1D613B2D-6A4D-49A9-9F8B-D6A1687C3603}">
      <dsp:nvSpPr>
        <dsp:cNvPr id="0" name=""/>
        <dsp:cNvSpPr/>
      </dsp:nvSpPr>
      <dsp:spPr>
        <a:xfrm>
          <a:off x="3230645" y="2867030"/>
          <a:ext cx="1174780" cy="1229442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BCF83-C8A3-491C-BB4F-92EBDDE7A13A}">
      <dsp:nvSpPr>
        <dsp:cNvPr id="0" name=""/>
        <dsp:cNvSpPr/>
      </dsp:nvSpPr>
      <dsp:spPr>
        <a:xfrm>
          <a:off x="4405425" y="2891424"/>
          <a:ext cx="1762170" cy="117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/>
        </a:p>
      </dsp:txBody>
      <dsp:txXfrm>
        <a:off x="4405425" y="2891424"/>
        <a:ext cx="1762170" cy="1174780"/>
      </dsp:txXfrm>
    </dsp:sp>
    <dsp:sp modelId="{8EA435C4-18AD-4006-AB7C-EB90D44FB5E8}">
      <dsp:nvSpPr>
        <dsp:cNvPr id="0" name=""/>
        <dsp:cNvSpPr/>
      </dsp:nvSpPr>
      <dsp:spPr>
        <a:xfrm>
          <a:off x="6514720" y="2873561"/>
          <a:ext cx="1174780" cy="1174780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C7275-198B-4CCD-9ED2-27C584CA0549}">
      <dsp:nvSpPr>
        <dsp:cNvPr id="0" name=""/>
        <dsp:cNvSpPr/>
      </dsp:nvSpPr>
      <dsp:spPr>
        <a:xfrm>
          <a:off x="7636071" y="2867030"/>
          <a:ext cx="1762170" cy="117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/>
        </a:p>
      </dsp:txBody>
      <dsp:txXfrm>
        <a:off x="7636071" y="2867030"/>
        <a:ext cx="1762170" cy="1174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FF949-AEC6-41EF-A896-EF128E48D376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7E9B-3FB5-4214-B453-8E106EC7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9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2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3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58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06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2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1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Side note. When</a:t>
            </a:r>
            <a:r>
              <a:rPr lang="en-US" baseline="0" dirty="0"/>
              <a:t> submitting quotes include requisition number and vendor name in the subject line and attach all backup documentation.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12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20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6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6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230955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336909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369094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96449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6449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7422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7422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96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cused Tex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07632-CA87-1740-939D-472686257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818"/>
            <a:ext cx="10515600" cy="1325563"/>
          </a:xfrm>
        </p:spPr>
        <p:txBody>
          <a:bodyPr>
            <a:normAutofit/>
          </a:bodyPr>
          <a:lstStyle>
            <a:lvl1pPr algn="ctr">
              <a:defRPr sz="7200"/>
            </a:lvl1pPr>
          </a:lstStyle>
          <a:p>
            <a:r>
              <a:rPr lang="en-US" dirty="0"/>
              <a:t>Focused text </a:t>
            </a:r>
            <a:br>
              <a:rPr lang="en-US" dirty="0"/>
            </a:br>
            <a:r>
              <a:rPr lang="en-US" dirty="0"/>
              <a:t>goes here.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DA94-5718-9848-8555-BCE9B0BD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5E799-FE0E-EF4E-A9DB-2E24D980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C83A7-B801-C14F-8E73-15FF5644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7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EC238-DEE6-A34D-B6A8-81A1A840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55E3A1-6BD0-6C4B-BFBE-2A4F5EAAB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A809F-0AE7-9442-8AB0-8BED069C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6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4147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2" y="2505075"/>
            <a:ext cx="6914147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39652" y="1690688"/>
            <a:ext cx="691414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1C450-2626-644D-B79C-77EA4AFBE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17231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5735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9652" y="1681163"/>
            <a:ext cx="340493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39652" y="2505075"/>
            <a:ext cx="3404937" cy="3684588"/>
          </a:xfrm>
        </p:spPr>
        <p:txBody>
          <a:bodyPr/>
          <a:lstStyle/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44590" y="1681163"/>
            <a:ext cx="351079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44590" y="2505075"/>
            <a:ext cx="3510798" cy="3684588"/>
          </a:xfrm>
        </p:spPr>
        <p:txBody>
          <a:bodyPr/>
          <a:lstStyle/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8A35E15-55CA-4941-969A-08FFCEA1B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401376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6448" y="365125"/>
            <a:ext cx="6958939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83060" y="1681163"/>
            <a:ext cx="228383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83060" y="2505075"/>
            <a:ext cx="2283830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14921" y="1681163"/>
            <a:ext cx="22950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14921" y="2505075"/>
            <a:ext cx="2295077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030" y="1681163"/>
            <a:ext cx="22950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058030" y="2505075"/>
            <a:ext cx="2295077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F4B2913-F302-B445-8791-6BFBB230E0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4140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6008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/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267585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45114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117589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288160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81034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5075"/>
            <a:ext cx="10515600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1690688"/>
            <a:ext cx="515778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33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3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23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98155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Name Here • Date Here</a:t>
            </a:r>
          </a:p>
        </p:txBody>
      </p:sp>
    </p:spTree>
    <p:extLst>
      <p:ext uri="{BB962C8B-B14F-4D97-AF65-F5344CB8AC3E}">
        <p14:creationId xmlns:p14="http://schemas.microsoft.com/office/powerpoint/2010/main" val="343317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1584"/>
            <a:ext cx="10515600" cy="2506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Transition Slide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47916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31841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241-9E56-2040-A888-DFACA2DB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A0F778A-CA70-AA43-947C-5CA481343820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9031-29BF-644B-B4A8-4E0CF9C6C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0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E88C-0112-8945-A50F-4C98D22B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2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6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365125"/>
            <a:ext cx="701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3400" y="1825625"/>
            <a:ext cx="701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241-9E56-2040-A888-DFACA2DB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A0F778A-CA70-AA43-947C-5CA481343820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9031-29BF-644B-B4A8-4E0CF9C6C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0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E88C-0112-8945-A50F-4C98D22B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6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t.edu/financial-services/procurement-services/" TargetMode="External"/><Relationship Id="rId2" Type="http://schemas.openxmlformats.org/officeDocument/2006/relationships/hyperlink" Target="mailto:purchasing@fit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Purchasing@fit.edu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cid:image001.jpg@01D5E343.E286D9A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818D5D-EB7A-0147-9629-7059E4807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</a:rPr>
              <a:t>Procurement Policies and Procedures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435C28-F0A8-4449-B563-A09CB77BB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5987007"/>
            <a:ext cx="10515600" cy="612775"/>
          </a:xfrm>
        </p:spPr>
        <p:txBody>
          <a:bodyPr/>
          <a:lstStyle/>
          <a:p>
            <a:r>
              <a:rPr lang="en-US" dirty="0"/>
              <a:t>Procurement Services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43712"/>
            <a:ext cx="4609684" cy="28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15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865632" y="365125"/>
            <a:ext cx="10489756" cy="85407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Single and Sole Source Form</a:t>
            </a:r>
            <a:br>
              <a:rPr lang="en-US" dirty="0"/>
            </a:br>
            <a:br>
              <a:rPr lang="en-US" dirty="0"/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160" t="19154" r="32400" b="1070"/>
          <a:stretch/>
        </p:blipFill>
        <p:spPr>
          <a:xfrm>
            <a:off x="694944" y="1104612"/>
            <a:ext cx="4242816" cy="5440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160" t="19153" r="32720" b="921"/>
          <a:stretch/>
        </p:blipFill>
        <p:spPr>
          <a:xfrm>
            <a:off x="4937760" y="1104612"/>
            <a:ext cx="4194390" cy="54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865632" y="365125"/>
            <a:ext cx="10489756" cy="85407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RFP Process</a:t>
            </a:r>
            <a:br>
              <a:rPr lang="en-US" dirty="0"/>
            </a:br>
            <a:br>
              <a:rPr lang="en-US" dirty="0"/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165" y="1490461"/>
            <a:ext cx="73489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Contact Procurement Services to initiate the RFP.</a:t>
            </a: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Confirm budget! </a:t>
            </a:r>
            <a:r>
              <a:rPr lang="en-US" sz="2200" b="1">
                <a:latin typeface="Verdana" panose="020B0604030504040204" pitchFamily="34" charset="0"/>
                <a:ea typeface="Verdana" panose="020B0604030504040204" pitchFamily="34" charset="0"/>
              </a:rPr>
              <a:t>Also provide </a:t>
            </a: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scope, technical specifications, and critical dates for RFP. </a:t>
            </a:r>
            <a:b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Procurement Services will draft RFP.</a:t>
            </a:r>
            <a:b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Issued by Procurement Services.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At least 3 Suppliers if available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Standard time varies depending on scope and urgency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72" y="2599345"/>
            <a:ext cx="3874430" cy="19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7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865632" y="365125"/>
            <a:ext cx="10489756" cy="85407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RFP Process</a:t>
            </a:r>
            <a:br>
              <a:rPr lang="en-US" dirty="0"/>
            </a:br>
            <a:br>
              <a:rPr lang="en-US" dirty="0"/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5632" y="1036320"/>
            <a:ext cx="100921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All communication </a:t>
            </a: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must go through </a:t>
            </a: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Procurement Services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Technical Questions relayed by Procurement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Protects the integrity of the RFP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Alleviate the illusion of collusion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Prevent you from getting into trouble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11" t="41264" r="29622" b="18920"/>
          <a:stretch/>
        </p:blipFill>
        <p:spPr>
          <a:xfrm>
            <a:off x="2133600" y="3556671"/>
            <a:ext cx="5815584" cy="29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865632" y="365125"/>
            <a:ext cx="10489756" cy="85407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RFP Process</a:t>
            </a:r>
            <a:br>
              <a:rPr lang="en-US" dirty="0"/>
            </a:br>
            <a:br>
              <a:rPr lang="en-US" dirty="0"/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165" y="1219200"/>
            <a:ext cx="75393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Department personnel must NEVER: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Reveal budgeted amount to prospective bidders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Negotiate T&amp;C’s or price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Reveal names of other Suppliers who are bidding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Attempt any form of bid steering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Communicate any changes to RFP or announce the award of the RFP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38" y="1964121"/>
            <a:ext cx="2665141" cy="26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Contracts &amp; Agreements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Originated by FL Tech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31083"/>
          </a:xfrm>
        </p:spPr>
        <p:txBody>
          <a:bodyPr/>
          <a:lstStyle/>
          <a:p>
            <a:r>
              <a:rPr lang="en-US" sz="2000" b="1" dirty="0"/>
              <a:t>Agreement for Consulting Services</a:t>
            </a:r>
          </a:p>
          <a:p>
            <a:r>
              <a:rPr lang="en-US" sz="2000" b="1" dirty="0"/>
              <a:t>Master Services Agreement</a:t>
            </a:r>
          </a:p>
          <a:p>
            <a:r>
              <a:rPr lang="en-US" sz="2000" b="1" dirty="0"/>
              <a:t>Recruiter Contracts</a:t>
            </a:r>
          </a:p>
          <a:p>
            <a:r>
              <a:rPr lang="en-US" sz="2000" b="1" dirty="0"/>
              <a:t>Etc.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Originated by Supplier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31083"/>
          </a:xfrm>
        </p:spPr>
        <p:txBody>
          <a:bodyPr>
            <a:normAutofit/>
          </a:bodyPr>
          <a:lstStyle/>
          <a:p>
            <a:r>
              <a:rPr lang="en-US" sz="2000" b="1" dirty="0"/>
              <a:t>Contracts and Agreements with Terms &amp; Conditions</a:t>
            </a:r>
          </a:p>
          <a:p>
            <a:r>
              <a:rPr lang="en-US" sz="2000" b="1" dirty="0"/>
              <a:t>Quotes requiring signature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1477" y="5235191"/>
            <a:ext cx="4612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Who Signs??</a:t>
            </a:r>
          </a:p>
        </p:txBody>
      </p:sp>
    </p:spTree>
    <p:extLst>
      <p:ext uri="{BB962C8B-B14F-4D97-AF65-F5344CB8AC3E}">
        <p14:creationId xmlns:p14="http://schemas.microsoft.com/office/powerpoint/2010/main" val="32307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0" y="4663"/>
            <a:ext cx="10515600" cy="94811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     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Approval Matrix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5576" y="5219639"/>
            <a:ext cx="943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In Summary: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 Vendor Contracts</a:t>
            </a:r>
            <a:r>
              <a:rPr lang="en-US" sz="2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Procurement Services for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All Contracts </a:t>
            </a:r>
            <a:r>
              <a:rPr lang="en-US" sz="2000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&gt;</a:t>
            </a:r>
            <a:r>
              <a:rPr lang="en-US" sz="2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12mos  Procurement Services </a:t>
            </a:r>
            <a:r>
              <a:rPr lang="en-US" sz="2000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CFO/Pres/BOT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All Contracts </a:t>
            </a:r>
            <a:r>
              <a:rPr lang="en-US" sz="2000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&gt;</a:t>
            </a:r>
            <a:r>
              <a:rPr lang="en-US" sz="2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$50,000  Procurement Services </a:t>
            </a:r>
            <a:r>
              <a:rPr lang="en-US" sz="2000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CFO/Pres/BOT</a:t>
            </a:r>
            <a:endParaRPr lang="en-US" sz="2000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03AFD-B975-4276-8E9E-B930B9DEC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97" t="18405" r="22481" b="34130"/>
          <a:stretch/>
        </p:blipFill>
        <p:spPr>
          <a:xfrm>
            <a:off x="1448105" y="865976"/>
            <a:ext cx="9184228" cy="4387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186A01-2771-4726-9802-9E8FD1C19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74" y="3124784"/>
            <a:ext cx="554784" cy="298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43D0B4-91EE-4528-A4C7-A8C9C7131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758" y="4895901"/>
            <a:ext cx="56697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40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865632" y="365125"/>
            <a:ext cx="10489756" cy="85407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Emergency Purchases</a:t>
            </a:r>
            <a:br>
              <a:rPr lang="en-US" dirty="0"/>
            </a:br>
            <a:br>
              <a:rPr lang="en-US" dirty="0"/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912" y="1246094"/>
            <a:ext cx="11295887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Immediate and serious need for goods or services caused by unforeseen extenuating circumstances. </a:t>
            </a: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Cannot be met through traditional procurement methods or in a timely manner.</a:t>
            </a: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Lack of proper planning does not necessarily constitute/qualify.</a:t>
            </a: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Procurement Services can help to facilitate by: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Waive requirements for quotes/bids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Directly negotiating with suppliers for goods and services.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Increasing P-Card limits temporarily</a:t>
            </a:r>
          </a:p>
          <a:p>
            <a:pPr lvl="2"/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Contact Procurement Services </a:t>
            </a:r>
            <a:r>
              <a:rPr lang="en-US" sz="2200" b="1" u="sng" dirty="0">
                <a:latin typeface="Verdana" panose="020B0604030504040204" pitchFamily="34" charset="0"/>
                <a:ea typeface="Verdana" panose="020B0604030504040204" pitchFamily="34" charset="0"/>
              </a:rPr>
              <a:t>Before</a:t>
            </a: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 Committing the University</a:t>
            </a:r>
            <a:endParaRPr lang="en-US" sz="2200" b="1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4" y="3816935"/>
            <a:ext cx="3705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5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-20161"/>
            <a:ext cx="10515600" cy="108108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Procurement’s Website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329" t="4987" r="26640" b="28336"/>
          <a:stretch/>
        </p:blipFill>
        <p:spPr>
          <a:xfrm>
            <a:off x="585216" y="1060926"/>
            <a:ext cx="9910637" cy="54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8502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819" y="1438656"/>
            <a:ext cx="55296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3A3A3A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48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 </a:t>
            </a:r>
            <a:r>
              <a:rPr lang="en-US" sz="4800" b="1" dirty="0" err="1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ogether</a:t>
            </a:r>
            <a:br>
              <a:rPr lang="en-US" sz="48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 </a:t>
            </a:r>
            <a:r>
              <a:rPr lang="en-US" sz="4800" b="1" dirty="0" err="1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veryone</a:t>
            </a:r>
            <a:br>
              <a:rPr lang="en-US" sz="48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 </a:t>
            </a:r>
            <a:r>
              <a:rPr lang="en-US" sz="4800" b="1" dirty="0" err="1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ccomplishes</a:t>
            </a:r>
            <a:br>
              <a:rPr lang="en-US" sz="48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ore</a:t>
            </a:r>
            <a:endParaRPr lang="en-US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11" y="1967574"/>
            <a:ext cx="5303520" cy="35356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6556" y="33677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Believe in the Power of Our Team</a:t>
            </a:r>
          </a:p>
        </p:txBody>
      </p:sp>
    </p:spTree>
    <p:extLst>
      <p:ext uri="{BB962C8B-B14F-4D97-AF65-F5344CB8AC3E}">
        <p14:creationId xmlns:p14="http://schemas.microsoft.com/office/powerpoint/2010/main" val="21201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C574-1309-F34A-A336-29AE5CEF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1" y="348399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Thank you for attending</a:t>
            </a:r>
            <a:br>
              <a:rPr lang="en-US" sz="4800" dirty="0"/>
            </a:br>
            <a:r>
              <a:rPr lang="en-US" sz="4800" dirty="0"/>
              <a:t>Please don’t hesitate to call on us</a:t>
            </a:r>
            <a:br>
              <a:rPr lang="en-US" sz="4800" dirty="0"/>
            </a:br>
            <a:r>
              <a:rPr lang="en-US" sz="4800" dirty="0"/>
              <a:t>Our team is here to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DE168-AA7B-244E-9C82-4889B1CEF9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5174166"/>
            <a:ext cx="10948639" cy="13158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00" b="1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/>
              </a:rPr>
              <a:t>purchasing@fit.edu</a:t>
            </a:r>
            <a:r>
              <a:rPr lang="en-US" sz="2300" b="1" dirty="0">
                <a:solidFill>
                  <a:schemeClr val="accent4">
                    <a:lumMod val="75000"/>
                  </a:schemeClr>
                </a:solidFill>
              </a:rPr>
              <a:t>       </a:t>
            </a:r>
            <a:r>
              <a:rPr lang="en-US" sz="23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321.674.8155</a:t>
            </a:r>
            <a:br>
              <a:rPr lang="en-US" sz="2300" b="1" dirty="0">
                <a:solidFill>
                  <a:schemeClr val="accent6"/>
                </a:solidFill>
              </a:rPr>
            </a:br>
            <a:br>
              <a:rPr lang="en-US" sz="2300" b="1" dirty="0"/>
            </a:br>
            <a:r>
              <a:rPr lang="en-US" sz="2300" b="1" dirty="0"/>
              <a:t>All contact info, forms, and policies can be found on our website:</a:t>
            </a:r>
            <a:br>
              <a:rPr lang="en-US" sz="2300" b="1" dirty="0">
                <a:solidFill>
                  <a:schemeClr val="bg1"/>
                </a:solidFill>
              </a:rPr>
            </a:br>
            <a:r>
              <a:rPr lang="en-US" sz="2300" dirty="0">
                <a:solidFill>
                  <a:schemeClr val="tx1">
                    <a:lumMod val="40000"/>
                    <a:lumOff val="60000"/>
                  </a:schemeClr>
                </a:solidFill>
                <a:hlinkClick r:id="rId3"/>
              </a:rPr>
              <a:t>www.fit.edu/financial-services/procurement-services/</a:t>
            </a:r>
            <a:endParaRPr lang="en-US" sz="23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9352-B69C-4478-BAFF-543B07AACAEC}"/>
              </a:ext>
            </a:extLst>
          </p:cNvPr>
          <p:cNvSpPr txBox="1"/>
          <p:nvPr/>
        </p:nvSpPr>
        <p:spPr>
          <a:xfrm>
            <a:off x="1045029" y="839755"/>
            <a:ext cx="28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 a fun graphic here-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5" y="473529"/>
            <a:ext cx="3456659" cy="22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99068239"/>
              </p:ext>
            </p:extLst>
          </p:nvPr>
        </p:nvGraphicFramePr>
        <p:xfrm>
          <a:off x="1240021" y="249375"/>
          <a:ext cx="93982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4106" y="4385904"/>
            <a:ext cx="2059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Carissa Franklin 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Admin II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X-8155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92518" y="4385906"/>
            <a:ext cx="2397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Denise Flutie 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Buyer III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X-7256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2032" y="4385906"/>
            <a:ext cx="2397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Shannon Rey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Buyer III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X-7709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0541" y="5621825"/>
            <a:ext cx="4166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Purchasing@fit.edu</a:t>
            </a:r>
            <a:endParaRPr lang="en-US" sz="3200" dirty="0">
              <a:solidFill>
                <a:schemeClr val="bg1">
                  <a:lumMod val="20000"/>
                  <a:lumOff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8154" y="5375603"/>
            <a:ext cx="55306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3200" baseline="300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nd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floor R.A. Work </a:t>
            </a: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Bldg</a:t>
            </a:r>
            <a:b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8am-5pm, Monday-Friday</a:t>
            </a:r>
          </a:p>
        </p:txBody>
      </p:sp>
    </p:spTree>
    <p:extLst>
      <p:ext uri="{BB962C8B-B14F-4D97-AF65-F5344CB8AC3E}">
        <p14:creationId xmlns:p14="http://schemas.microsoft.com/office/powerpoint/2010/main" val="4429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865632" y="365125"/>
            <a:ext cx="10489756" cy="85407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Why are we helping to Educate?</a:t>
            </a:r>
            <a:br>
              <a:rPr lang="en-US" dirty="0"/>
            </a:br>
            <a:br>
              <a:rPr lang="en-US" dirty="0"/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166" y="1490461"/>
            <a:ext cx="710195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To assist in maximizing the use of the University’s budgeted funds.</a:t>
            </a:r>
          </a:p>
          <a:p>
            <a:pPr lvl="1"/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To keep the University compliant with IRS and other governmental regulations </a:t>
            </a:r>
            <a:b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To work to protect FL Tech and its’ employees for compliance with audits by the IRS, Department of Labor, Department of Education etc.</a:t>
            </a:r>
          </a:p>
          <a:p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 4. Accountability</a:t>
            </a:r>
          </a:p>
          <a:p>
            <a:pPr lvl="1"/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It is everyones responsibility to be Accountable!</a:t>
            </a:r>
          </a:p>
          <a:p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72" y="1490461"/>
            <a:ext cx="4053238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18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1353147" y="1512392"/>
            <a:ext cx="9488881" cy="441700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Consortium Contracts</a:t>
            </a: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Competitive Bid Policy &amp; Procedure</a:t>
            </a: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RFP Process</a:t>
            </a: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Contracts &amp; Agreements</a:t>
            </a: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Emergency Purchases</a:t>
            </a: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Purchasing’s Website</a:t>
            </a:r>
            <a:br>
              <a:rPr lang="en-US" sz="4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u="sng" dirty="0">
                <a:solidFill>
                  <a:schemeClr val="tx1"/>
                </a:solidFill>
              </a:rPr>
            </a:br>
            <a:endParaRPr lang="en-US" sz="2700" u="sng" dirty="0">
              <a:solidFill>
                <a:schemeClr val="tx1"/>
              </a:solidFill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10515600" cy="948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ctr"/>
            <a:br>
              <a:rPr lang="en-US" sz="192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22500" y="365126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63" y="1313236"/>
            <a:ext cx="2904274" cy="43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547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-1064594" y="1186515"/>
            <a:ext cx="11235446" cy="58366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dirty="0"/>
            </a:br>
            <a:br>
              <a:rPr lang="en-US" sz="2200" dirty="0"/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 txBox="1">
            <a:spLocks/>
          </p:cNvSpPr>
          <p:nvPr/>
        </p:nvSpPr>
        <p:spPr>
          <a:xfrm>
            <a:off x="1080949" y="1770175"/>
            <a:ext cx="10515600" cy="948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ctr"/>
            <a:br>
              <a:rPr lang="en-US" sz="19200" dirty="0"/>
            </a:br>
            <a:r>
              <a:rPr lang="en-US" sz="19200" dirty="0"/>
              <a:t>Ready to Procure Goods/Services??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48100" y="27182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Image result for thumbs up sta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899" y="2718285"/>
            <a:ext cx="44577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3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-1064594" y="1186515"/>
            <a:ext cx="11235446" cy="58366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dirty="0"/>
            </a:br>
            <a:br>
              <a:rPr lang="en-US" sz="2200" dirty="0"/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18" y="1043525"/>
            <a:ext cx="1134824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Consortiums are organizations that competitively bid out contracts with companies across the nation.</a:t>
            </a:r>
            <a:r>
              <a:rPr lang="en-US" sz="22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22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Buying through a consortium contract satisfies  audit requirements &amp; the Competitive Bid Policy (Multiple quotes/RFP not required). Participants in consortiums have an opportunity to obtain pricing on necessary goods and services that wouldn’t be possible for a single institution. Group buying power!</a:t>
            </a:r>
            <a:endParaRPr lang="en-US" sz="2200" b="1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endParaRPr lang="en-US" sz="2400" b="1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E&amp;I Cooperative Services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OMNIA Partners (US Communities &amp; National IPA)</a:t>
            </a:r>
            <a:br>
              <a:rPr lang="en-US" sz="2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en-US" sz="2400" b="1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Sourcewell</a:t>
            </a:r>
            <a:r>
              <a:rPr lang="en-US" sz="2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Cooperative Purchasing</a:t>
            </a:r>
            <a:br>
              <a:rPr lang="en-US" sz="2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en-US" sz="2400" b="1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Other Govt. &amp; Not for Profit Bids</a:t>
            </a:r>
            <a:br>
              <a:rPr lang="en-US" sz="2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br>
              <a:rPr lang="en-US" sz="2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br>
              <a:rPr lang="en-US" sz="2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925" y="212942"/>
            <a:ext cx="8387969" cy="1010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78" y="4602381"/>
            <a:ext cx="2883416" cy="191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21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961" y="46484"/>
            <a:ext cx="10515600" cy="94811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          Competitive Bid Policy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70255"/>
              </p:ext>
            </p:extLst>
          </p:nvPr>
        </p:nvGraphicFramePr>
        <p:xfrm>
          <a:off x="457200" y="888750"/>
          <a:ext cx="11267162" cy="4866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5519">
                  <a:extLst>
                    <a:ext uri="{9D8B030D-6E8A-4147-A177-3AD203B41FA5}">
                      <a16:colId xmlns:a16="http://schemas.microsoft.com/office/drawing/2014/main" val="3801950227"/>
                    </a:ext>
                  </a:extLst>
                </a:gridCol>
                <a:gridCol w="7601643">
                  <a:extLst>
                    <a:ext uri="{9D8B030D-6E8A-4147-A177-3AD203B41FA5}">
                      <a16:colId xmlns:a16="http://schemas.microsoft.com/office/drawing/2014/main" val="2392939072"/>
                    </a:ext>
                  </a:extLst>
                </a:gridCol>
              </a:tblGrid>
              <a:tr h="1144586">
                <a:tc>
                  <a:txBody>
                    <a:bodyPr/>
                    <a:lstStyle/>
                    <a:p>
                      <a:pPr marL="194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85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Procurement Level</a:t>
                      </a:r>
                    </a:p>
                    <a:p>
                      <a:pPr marL="5778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1.  Micro-Purchases</a:t>
                      </a:r>
                    </a:p>
                    <a:p>
                      <a:pPr marL="27749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$0- $5,000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676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Threshold &amp; Guidelines</a:t>
                      </a:r>
                    </a:p>
                    <a:p>
                      <a:pPr marL="240665" marR="0" indent="6350" algn="just">
                        <a:lnSpc>
                          <a:spcPct val="96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</a:pPr>
                      <a:r>
                        <a:rPr lang="en-US" sz="1200" b="1" baseline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 quote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</a:rPr>
                        <a:t> or estimate documentation is necessary, but the use of Preferred Suppliers is suggested.</a:t>
                      </a:r>
                    </a:p>
                    <a:p>
                      <a:pPr marL="237490" marR="0" indent="6350" algn="just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55"/>
                        </a:spcAft>
                      </a:pPr>
                      <a:r>
                        <a:rPr lang="en-US" sz="1200" b="0" u="sng" baseline="0" dirty="0">
                          <a:solidFill>
                            <a:schemeClr val="tx1"/>
                          </a:solidFill>
                          <a:effectLst/>
                        </a:rPr>
                        <a:t>Capital purchases must be on a Purchase Order (PO</a:t>
                      </a:r>
                      <a:r>
                        <a:rPr lang="en-US" sz="1200" b="0" u="none" baseline="0" dirty="0">
                          <a:solidFill>
                            <a:schemeClr val="tx1"/>
                          </a:solidFill>
                          <a:effectLst/>
                        </a:rPr>
                        <a:t>). See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</a:rPr>
                        <a:t> FAQs below.</a:t>
                      </a:r>
                    </a:p>
                    <a:p>
                      <a:pPr marL="243840" marR="0" indent="3175" algn="l">
                        <a:lnSpc>
                          <a:spcPct val="94000"/>
                        </a:lnSpc>
                        <a:spcBef>
                          <a:spcPts val="0"/>
                        </a:spcBef>
                        <a:spcAft>
                          <a:spcPts val="85"/>
                        </a:spcAft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</a:rPr>
                        <a:t>Requisitions are required for computers, &amp; laptops</a:t>
                      </a:r>
                    </a:p>
                    <a:p>
                      <a:pPr marL="24701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P-Card is the preferred payment method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</a:rPr>
                        <a:t>. See separate P-Card Procedure for additional rules.</a:t>
                      </a:r>
                    </a:p>
                    <a:p>
                      <a:pPr marL="24066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80"/>
                        </a:spcAft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</a:rPr>
                        <a:t>Total Purchase Obligation applies. 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156768"/>
                  </a:ext>
                </a:extLst>
              </a:tr>
              <a:tr h="1110247">
                <a:tc>
                  <a:txBody>
                    <a:bodyPr/>
                    <a:lstStyle/>
                    <a:p>
                      <a:pPr marL="4572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2.  Small Purchases</a:t>
                      </a:r>
                    </a:p>
                    <a:p>
                      <a:pPr marL="27432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$5,001 - $15,000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0665" marR="0" indent="635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1200" dirty="0">
                          <a:effectLst/>
                        </a:rPr>
                        <a:t>Purchase Order (PO) must be used </a:t>
                      </a:r>
                      <a:r>
                        <a:rPr lang="en-US" sz="12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unless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travel related expense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</a:p>
                    <a:p>
                      <a:pPr marL="24701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P-Card may be used for travel.</a:t>
                      </a:r>
                    </a:p>
                    <a:p>
                      <a:pPr marL="23749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Two Informal quotes </a:t>
                      </a:r>
                      <a:r>
                        <a:rPr lang="en-US" sz="1200" dirty="0">
                          <a:effectLst/>
                        </a:rPr>
                        <a:t>are required.</a:t>
                      </a:r>
                    </a:p>
                    <a:p>
                      <a:pPr marL="240665" marR="149225" indent="6350" algn="just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85"/>
                        </a:spcAft>
                      </a:pPr>
                      <a:r>
                        <a:rPr lang="en-US" sz="1200" dirty="0">
                          <a:effectLst/>
                        </a:rPr>
                        <a:t>Requesting Department obtains informal quotes and sends to Procurement Services along with the requisition.</a:t>
                      </a:r>
                    </a:p>
                    <a:p>
                      <a:pPr marL="237490" marR="0" indent="317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We strongly encourage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purchasers</a:t>
                      </a:r>
                      <a:r>
                        <a:rPr lang="en-US" sz="1200" dirty="0">
                          <a:effectLst/>
                        </a:rPr>
                        <a:t> to use our Preferred Suppliers/Consortiums for obtaining informal quotes.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721278"/>
                  </a:ext>
                </a:extLst>
              </a:tr>
              <a:tr h="728897">
                <a:tc>
                  <a:txBody>
                    <a:bodyPr/>
                    <a:lstStyle/>
                    <a:p>
                      <a:pPr marL="3937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3.  Competitive Bids</a:t>
                      </a:r>
                    </a:p>
                    <a:p>
                      <a:pPr marL="26797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  $15,001 and Greater</a:t>
                      </a:r>
                    </a:p>
                    <a:p>
                      <a:pPr marL="26797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  <a:effectLst/>
                        </a:rPr>
                        <a:t>Requires Procurement Services Involvement</a:t>
                      </a:r>
                    </a:p>
                    <a:p>
                      <a:pPr marL="26797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effectLst/>
                        </a:rPr>
                        <a:t>  prior to any discussions with suppliers</a:t>
                      </a:r>
                      <a:endParaRPr lang="en-US" sz="1200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0665" marR="106680" indent="317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Requires Procurement Services involvement from the beginning (before creating the purchase requisition). Requires </a:t>
                      </a:r>
                      <a:r>
                        <a:rPr lang="en-US" sz="12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(3) written formal quotes/or Request</a:t>
                      </a:r>
                      <a:r>
                        <a:rPr lang="en-US" sz="1200" b="1" baseline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for Proposal (</a:t>
                      </a:r>
                      <a:r>
                        <a:rPr lang="en-US" sz="12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RFP) </a:t>
                      </a:r>
                      <a:r>
                        <a:rPr lang="en-US" sz="1200" dirty="0">
                          <a:effectLst/>
                        </a:rPr>
                        <a:t>reviewed and/or initiated by Procurement Services. Purchase Orders are required.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55290"/>
                  </a:ext>
                </a:extLst>
              </a:tr>
              <a:tr h="728897">
                <a:tc>
                  <a:txBody>
                    <a:bodyPr/>
                    <a:lstStyle/>
                    <a:p>
                      <a:pPr marL="3048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4.   Large Purchases</a:t>
                      </a:r>
                    </a:p>
                    <a:p>
                      <a:pPr marL="26797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  $100,000 or greater</a:t>
                      </a:r>
                      <a:b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  <a:effectLst/>
                        </a:rPr>
                        <a:t>Requires Procurement Services Involvement</a:t>
                      </a:r>
                    </a:p>
                    <a:p>
                      <a:pPr marL="26797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effectLst/>
                        </a:rPr>
                        <a:t>  prior to any discussions with suppliers</a:t>
                      </a:r>
                      <a:endParaRPr lang="en-US" sz="1200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37490" marR="82550" indent="317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Request for Proposal (RFP) </a:t>
                      </a:r>
                      <a:r>
                        <a:rPr lang="en-US" sz="1200" dirty="0">
                          <a:effectLst/>
                        </a:rPr>
                        <a:t>with the evaluation method is required (sealed bids if deemed necessary). Consult with Procurement Services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179214"/>
                  </a:ext>
                </a:extLst>
              </a:tr>
              <a:tr h="1110491">
                <a:tc>
                  <a:txBody>
                    <a:bodyPr/>
                    <a:lstStyle/>
                    <a:p>
                      <a:pPr marL="3365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5.   Purchases from a Sole or Single Source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35"/>
                        </a:spcAft>
                      </a:pPr>
                      <a:r>
                        <a:rPr lang="en-US" sz="1200" dirty="0">
                          <a:effectLst/>
                        </a:rPr>
                        <a:t>       Sole or Single Source is the Exception process to follow when the above guidelines cannot be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</a:p>
                    <a:p>
                      <a:pPr marL="3175" marR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35"/>
                        </a:spcAft>
                      </a:pPr>
                      <a:r>
                        <a:rPr lang="en-US" sz="1200" baseline="0" dirty="0">
                          <a:effectLst/>
                        </a:rPr>
                        <a:t>       </a:t>
                      </a:r>
                      <a:r>
                        <a:rPr lang="en-US" sz="1200" dirty="0">
                          <a:effectLst/>
                        </a:rPr>
                        <a:t>achieved because of:</a:t>
                      </a:r>
                    </a:p>
                    <a:p>
                      <a:pPr marL="24066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Emergency situation</a:t>
                      </a:r>
                    </a:p>
                    <a:p>
                      <a:pPr marL="234950" marR="0" indent="6350" algn="just">
                        <a:lnSpc>
                          <a:spcPct val="96000"/>
                        </a:lnSpc>
                        <a:spcBef>
                          <a:spcPts val="0"/>
                        </a:spcBef>
                        <a:spcAft>
                          <a:spcPts val="55"/>
                        </a:spcAft>
                      </a:pPr>
                      <a:r>
                        <a:rPr lang="en-US" sz="1200" dirty="0">
                          <a:effectLst/>
                        </a:rPr>
                        <a:t>    No competition for required good or service (no other company can provide)</a:t>
                      </a:r>
                    </a:p>
                    <a:p>
                      <a:pPr marL="238125" marR="52070" indent="-317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See Sole/Single Source Procedure for more information</a:t>
                      </a:r>
                    </a:p>
                    <a:p>
                      <a:pPr marL="238125" marR="52070" indent="-317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*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Use of Single or Sole Source purchase process must be pre-approved by Procurement Services.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58" marR="34599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856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99709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Informal Quotes</a:t>
            </a:r>
            <a:br>
              <a:rPr lang="en-US" dirty="0"/>
            </a:br>
            <a:r>
              <a:rPr lang="en-US" dirty="0"/>
              <a:t>$5,001 to $15,000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Email</a:t>
            </a:r>
          </a:p>
          <a:p>
            <a:r>
              <a:rPr lang="en-US" dirty="0"/>
              <a:t>Documented phone conversation</a:t>
            </a:r>
          </a:p>
          <a:p>
            <a:r>
              <a:rPr lang="en-US" dirty="0"/>
              <a:t>Website screenshot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Formal Quotes</a:t>
            </a:r>
            <a:br>
              <a:rPr lang="en-US" dirty="0"/>
            </a:br>
            <a:r>
              <a:rPr lang="en-US" dirty="0"/>
              <a:t>$15,001 up to $100,000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Written </a:t>
            </a:r>
          </a:p>
          <a:p>
            <a:r>
              <a:rPr lang="en-US" dirty="0"/>
              <a:t>With company letterhead/logo</a:t>
            </a:r>
          </a:p>
          <a:p>
            <a:r>
              <a:rPr lang="en-US" dirty="0"/>
              <a:t>Quote number</a:t>
            </a:r>
          </a:p>
          <a:p>
            <a:r>
              <a:rPr lang="en-US" dirty="0"/>
              <a:t>Expiration date</a:t>
            </a:r>
          </a:p>
        </p:txBody>
      </p:sp>
    </p:spTree>
    <p:extLst>
      <p:ext uri="{BB962C8B-B14F-4D97-AF65-F5344CB8AC3E}">
        <p14:creationId xmlns:p14="http://schemas.microsoft.com/office/powerpoint/2010/main" val="2715959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9778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         </a:t>
            </a:r>
            <a:br>
              <a:rPr lang="en-US" sz="5400" dirty="0"/>
            </a:br>
            <a:r>
              <a:rPr lang="en-US" sz="5400" dirty="0"/>
              <a:t>      Single and Sole Source</a:t>
            </a: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39788" y="1269207"/>
            <a:ext cx="5157787" cy="823912"/>
          </a:xfrm>
        </p:spPr>
        <p:txBody>
          <a:bodyPr/>
          <a:lstStyle/>
          <a:p>
            <a:r>
              <a:rPr lang="en-US" dirty="0"/>
              <a:t>Single Source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39788" y="2242900"/>
            <a:ext cx="5157787" cy="3684588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sz="2000" b="1" dirty="0"/>
              <a:t>Choosing a specific company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Product Availability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Emergency Situation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Ongoing Work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Past Experience- </a:t>
            </a:r>
            <a:r>
              <a:rPr lang="en-US" sz="2000" b="1" i="1" dirty="0"/>
              <a:t>Ceteris </a:t>
            </a:r>
            <a:r>
              <a:rPr lang="en-US" sz="2000" b="1" i="1" dirty="0" err="1"/>
              <a:t>Parabus</a:t>
            </a:r>
            <a:endParaRPr lang="en-US" sz="2000" b="1" i="1" dirty="0"/>
          </a:p>
          <a:p>
            <a:pPr marL="914400" lvl="2" indent="0">
              <a:buNone/>
              <a:defRPr/>
            </a:pPr>
            <a:r>
              <a:rPr lang="en-US" sz="1200" i="1" dirty="0"/>
              <a:t>“all other things being equal”</a:t>
            </a:r>
          </a:p>
          <a:p>
            <a:pPr marL="457200" lvl="1" indent="0">
              <a:buFontTx/>
              <a:buNone/>
              <a:defRPr/>
            </a:pPr>
            <a:endParaRPr lang="en-US" sz="2000" dirty="0"/>
          </a:p>
          <a:p>
            <a:pPr marL="0" indent="0">
              <a:buNone/>
              <a:defRPr/>
            </a:pPr>
            <a:r>
              <a:rPr lang="en-US" sz="2000" b="1" dirty="0"/>
              <a:t>Must note at least two other companies contacted on Single Source </a:t>
            </a:r>
            <a:r>
              <a:rPr lang="en-US" sz="2000" b="1"/>
              <a:t>Form      </a:t>
            </a:r>
            <a:endParaRPr lang="en-US" sz="2000" b="1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172200" y="1269207"/>
            <a:ext cx="5183188" cy="823912"/>
          </a:xfrm>
        </p:spPr>
        <p:txBody>
          <a:bodyPr/>
          <a:lstStyle/>
          <a:p>
            <a:r>
              <a:rPr lang="en-US" dirty="0"/>
              <a:t>Sole Source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269736" y="2242900"/>
            <a:ext cx="5183188" cy="342638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b="1" dirty="0"/>
              <a:t>No other choice or option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Unique or Proprietary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One of a Kind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No Substitution/Competition available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endParaRPr lang="en-US" sz="2000" b="1" dirty="0"/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endParaRPr lang="en-US" sz="2000" b="1" dirty="0"/>
          </a:p>
          <a:p>
            <a:pPr marL="457200" lvl="1" indent="0">
              <a:buNone/>
              <a:defRPr/>
            </a:pPr>
            <a:br>
              <a:rPr lang="en-US" sz="2000" b="1" dirty="0"/>
            </a:br>
            <a:r>
              <a:rPr lang="en-US" sz="2000" b="1" dirty="0"/>
              <a:t>Must note </a:t>
            </a:r>
            <a:r>
              <a:rPr lang="en-US" sz="2000" b="1" u="sng" dirty="0"/>
              <a:t>detailed</a:t>
            </a:r>
            <a:r>
              <a:rPr lang="en-US" sz="2000" b="1" dirty="0"/>
              <a:t> reasons on Sole Source 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5982815"/>
            <a:ext cx="989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Procurement Services has the right to review and/or add comments &amp; edits</a:t>
            </a:r>
          </a:p>
        </p:txBody>
      </p:sp>
    </p:spTree>
    <p:extLst>
      <p:ext uri="{BB962C8B-B14F-4D97-AF65-F5344CB8AC3E}">
        <p14:creationId xmlns:p14="http://schemas.microsoft.com/office/powerpoint/2010/main" val="120647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/Closing Slide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B0B0B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1AE2DF10-A182-F945-827E-B8D71FB5B98D}"/>
    </a:ext>
  </a:extLst>
</a:theme>
</file>

<file path=ppt/theme/theme2.xml><?xml version="1.0" encoding="utf-8"?>
<a:theme xmlns:a="http://schemas.openxmlformats.org/drawingml/2006/main" name="Transition/Section Header Slide">
  <a:themeElements>
    <a:clrScheme name="FloridaTech2019">
      <a:dk1>
        <a:srgbClr val="3A3A3A"/>
      </a:dk1>
      <a:lt1>
        <a:srgbClr val="AB946C"/>
      </a:lt1>
      <a:dk2>
        <a:srgbClr val="7700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A0509822-F3DF-9D44-A403-4158ECC22354}"/>
    </a:ext>
  </a:extLst>
</a:theme>
</file>

<file path=ppt/theme/theme3.xml><?xml version="1.0" encoding="utf-8"?>
<a:theme xmlns:a="http://schemas.openxmlformats.org/drawingml/2006/main" name="Main Content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3E8192AA-8800-D54F-873D-03AD7889CA63}"/>
    </a:ext>
  </a:extLst>
</a:theme>
</file>

<file path=ppt/theme/theme4.xml><?xml version="1.0" encoding="utf-8"?>
<a:theme xmlns:a="http://schemas.openxmlformats.org/drawingml/2006/main" name="Sidebar Slides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02F0D7FB-0802-2D40-9E3E-9BE19A12D6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218-0419_FINAL_with-tagline</Template>
  <TotalTime>7477</TotalTime>
  <Words>801</Words>
  <Application>Microsoft Office PowerPoint</Application>
  <PresentationFormat>Widescreen</PresentationFormat>
  <Paragraphs>169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Impact</vt:lpstr>
      <vt:lpstr>Times New Roman</vt:lpstr>
      <vt:lpstr>Verdana</vt:lpstr>
      <vt:lpstr>Wingdings</vt:lpstr>
      <vt:lpstr>Cover/Closing Slide</vt:lpstr>
      <vt:lpstr>Transition/Section Header Slide</vt:lpstr>
      <vt:lpstr>Main Content</vt:lpstr>
      <vt:lpstr>Sidebar Slides</vt:lpstr>
      <vt:lpstr>Procurement Policies and Procedures</vt:lpstr>
      <vt:lpstr>PowerPoint Presentation</vt:lpstr>
      <vt:lpstr>  Why are we helping to Educate?     </vt:lpstr>
      <vt:lpstr>  Consortium Contracts  Competitive Bid Policy &amp; Procedure  RFP Process  Contracts &amp; Agreements  Emergency Purchases  Purchasing’s Website   </vt:lpstr>
      <vt:lpstr>       </vt:lpstr>
      <vt:lpstr>       </vt:lpstr>
      <vt:lpstr>            Competitive Bid Policy  </vt:lpstr>
      <vt:lpstr>Quotes</vt:lpstr>
      <vt:lpstr>                Single and Sole Source </vt:lpstr>
      <vt:lpstr>   Single and Sole Source Form     </vt:lpstr>
      <vt:lpstr>   RFP Process     </vt:lpstr>
      <vt:lpstr>   RFP Process     </vt:lpstr>
      <vt:lpstr>   RFP Process     </vt:lpstr>
      <vt:lpstr>Contracts &amp; Agreements</vt:lpstr>
      <vt:lpstr>        Approval Matrix  </vt:lpstr>
      <vt:lpstr>   Emergency Purchases     </vt:lpstr>
      <vt:lpstr>Procurement’s Website</vt:lpstr>
      <vt:lpstr>Believe in the Power of Our Team</vt:lpstr>
      <vt:lpstr>Thank you for attending Please don’t hesitate to call on us Our team is here to help</vt:lpstr>
    </vt:vector>
  </TitlesOfParts>
  <Company>Florida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Facilities Procurement</dc:title>
  <dc:creator>Denise Flutie</dc:creator>
  <cp:lastModifiedBy>Carissa Franklin</cp:lastModifiedBy>
  <cp:revision>193</cp:revision>
  <dcterms:created xsi:type="dcterms:W3CDTF">2020-01-13T13:48:02Z</dcterms:created>
  <dcterms:modified xsi:type="dcterms:W3CDTF">2020-09-04T19:12:26Z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