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9" r:id="rId2"/>
    <p:sldId id="340" r:id="rId3"/>
    <p:sldId id="382" r:id="rId4"/>
    <p:sldId id="345" r:id="rId5"/>
    <p:sldId id="329" r:id="rId6"/>
    <p:sldId id="330" r:id="rId7"/>
    <p:sldId id="389" r:id="rId8"/>
    <p:sldId id="390" r:id="rId9"/>
    <p:sldId id="391" r:id="rId10"/>
    <p:sldId id="385" r:id="rId11"/>
    <p:sldId id="386" r:id="rId12"/>
    <p:sldId id="387" r:id="rId13"/>
    <p:sldId id="388" r:id="rId14"/>
  </p:sldIdLst>
  <p:sldSz cx="9144000" cy="6858000" type="screen4x3"/>
  <p:notesSz cx="7010400" cy="9236075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Griffith" initials="" lastIdx="1" clrIdx="0"/>
  <p:cmAuthor id="1" name=" 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624"/>
    <a:srgbClr val="800000"/>
    <a:srgbClr val="00CC00"/>
    <a:srgbClr val="FF0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5" autoAdjust="0"/>
    <p:restoredTop sz="90920" autoAdjust="0"/>
  </p:normalViewPr>
  <p:slideViewPr>
    <p:cSldViewPr>
      <p:cViewPr varScale="1">
        <p:scale>
          <a:sx n="107" d="100"/>
          <a:sy n="107" d="100"/>
        </p:scale>
        <p:origin x="13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22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22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A6045B-FFB9-4499-A5F1-DF281043837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67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A22503-3C5F-4EE1-AD24-1FB1B61C24B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791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2503-3C5F-4EE1-AD24-1FB1B61C24B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31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98E26A-DD3B-4E6C-9DFA-B5A872ED0158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58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Carolyn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2503-3C5F-4EE1-AD24-1FB1B61C24B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2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Carolyn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2503-3C5F-4EE1-AD24-1FB1B61C24B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345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Carolyn/ Deb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2503-3C5F-4EE1-AD24-1FB1B61C24B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96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2503-3C5F-4EE1-AD24-1FB1B61C24B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2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CE72-65DB-44B5-B36B-D9A54A7009D0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2A30-8450-497D-A95F-7CC3A5E02A15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F9CF-134A-43DD-B672-704DBF6B0452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C3F0-A9AB-47F9-ADD5-2DB574F5AB7C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0635-18CD-4224-BC1C-803F179998EA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5C57-62BA-4834-9B35-EA00E7A49280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20DD-F04D-4AB7-88F0-A9DAF0E65CA5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A47C-3FBC-4224-91C5-F203744BB753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3476-9534-4485-8C0F-A519F91E44C0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Users\Lmoore2009\AppData\Local\Microsoft\Windows\Temporary Internet Files\Content.Outlook\8ICWU9QH\fit-logo150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0"/>
            <a:ext cx="914400" cy="9022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66262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63D2-2BDA-4BA1-97D7-A559D3BD072E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C5E9-7F36-44CB-8554-0EB4428E5092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B7A4-FD82-4D7E-8B3B-13D253FA5B6E}" type="datetime1">
              <a:rPr lang="en-US" smtClean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9B3E1-E926-41AE-A89E-034F18269A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074" name="Picture 2" descr="C:\Users\Lmoore2009\AppData\Local\Microsoft\Windows\Temporary Internet Files\Content.Outlook\8ICWU9QH\fit-logo150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0"/>
            <a:ext cx="914400" cy="9022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66262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lockyer@fit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133600" y="1295400"/>
            <a:ext cx="6705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48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EFFORT REPORTING TRAINING</a:t>
            </a:r>
            <a:endParaRPr lang="en-US" sz="3600" dirty="0" smtClean="0"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cs typeface="Times New Roman" panose="02020603050405020304" pitchFamily="18" charset="0"/>
            </a:endParaRPr>
          </a:p>
          <a:p>
            <a:pPr algn="ctr"/>
            <a:endParaRPr lang="en-US" sz="1400" dirty="0" smtClean="0"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cs typeface="Times New Roman" panose="02020603050405020304" pitchFamily="18" charset="0"/>
            </a:endParaRPr>
          </a:p>
          <a:p>
            <a:pPr algn="ctr"/>
            <a:endParaRPr lang="en-US" dirty="0"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cs typeface="Times New Roman" panose="02020603050405020304" pitchFamily="18" charset="0"/>
              </a:rPr>
              <a:t>Presented </a:t>
            </a:r>
            <a:r>
              <a:rPr lang="en-US" dirty="0">
                <a:cs typeface="Times New Roman" panose="02020603050405020304" pitchFamily="18" charset="0"/>
              </a:rPr>
              <a:t>by: </a:t>
            </a:r>
          </a:p>
          <a:p>
            <a:pPr algn="ctr"/>
            <a:r>
              <a:rPr lang="en-US" dirty="0">
                <a:cs typeface="Times New Roman" panose="02020603050405020304" pitchFamily="18" charset="0"/>
              </a:rPr>
              <a:t>OFFICE OF SPONSORED </a:t>
            </a:r>
            <a:r>
              <a:rPr lang="en-US" dirty="0" smtClean="0">
                <a:cs typeface="Times New Roman" panose="02020603050405020304" pitchFamily="18" charset="0"/>
              </a:rPr>
              <a:t>PROGRAMS</a:t>
            </a:r>
          </a:p>
          <a:p>
            <a:pPr algn="ctr"/>
            <a:endParaRPr lang="en-US" sz="1400" dirty="0" smtClean="0">
              <a:cs typeface="Times New Roman" panose="02020603050405020304" pitchFamily="18" charset="0"/>
            </a:endParaRPr>
          </a:p>
          <a:p>
            <a:pPr algn="ctr"/>
            <a:endParaRPr lang="en-US" sz="1400" dirty="0" smtClean="0"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cs typeface="Times New Roman" panose="02020603050405020304" pitchFamily="18" charset="0"/>
            </a:endParaRPr>
          </a:p>
          <a:p>
            <a:pPr algn="ctr"/>
            <a:endParaRPr lang="en-US" sz="1400" dirty="0" smtClean="0"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cs typeface="Times New Roman" panose="02020603050405020304" pitchFamily="18" charset="0"/>
            </a:endParaRPr>
          </a:p>
          <a:p>
            <a:pPr algn="ctr"/>
            <a:r>
              <a:rPr lang="en-US" sz="1800" dirty="0" smtClean="0">
                <a:cs typeface="Times New Roman" panose="02020603050405020304" pitchFamily="18" charset="0"/>
              </a:rPr>
              <a:t>Briefing today:</a:t>
            </a:r>
          </a:p>
          <a:p>
            <a:pPr algn="ctr"/>
            <a:r>
              <a:rPr lang="en-US" sz="1800" dirty="0" smtClean="0">
                <a:cs typeface="Times New Roman" panose="02020603050405020304" pitchFamily="18" charset="0"/>
              </a:rPr>
              <a:t>Carolyn Lockyer –Director of Contracts</a:t>
            </a:r>
          </a:p>
          <a:p>
            <a:pPr algn="ctr"/>
            <a:endParaRPr lang="en-US" sz="1400" dirty="0">
              <a:cs typeface="Times New Roman" panose="02020603050405020304" pitchFamily="18" charset="0"/>
            </a:endParaRPr>
          </a:p>
          <a:p>
            <a:pPr algn="ctr"/>
            <a:endParaRPr lang="en-US" sz="14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en-US" sz="48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en-US" sz="48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C:\Users\Lmoore2009\AppData\Local\Microsoft\Windows\Temporary Internet Files\Content.Outlook\8ICWU9QH\fit-logo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3865" y="0"/>
            <a:ext cx="1390135" cy="1371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1676400" cy="6858000"/>
          </a:xfrm>
          <a:prstGeom prst="rect">
            <a:avLst/>
          </a:prstGeom>
          <a:solidFill>
            <a:srgbClr val="66262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Certifying the Effort Report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09800" y="1600200"/>
            <a:ext cx="6705600" cy="441960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is effort certified?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 (or other key personnel) completes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effort report in accordance with the distribution of percentages relating to research, teaching, and service.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effort report is signed by the individual and also the individual’s supervisor.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signing the effort report, this is certifying that the percentages are accurate.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685800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Certifying the Effort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</a:t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67818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sz="200" b="1" dirty="0"/>
              <a:t>	</a:t>
            </a:r>
          </a:p>
          <a:p>
            <a:pPr>
              <a:lnSpc>
                <a:spcPct val="80000"/>
              </a:lnSpc>
              <a:buSzPct val="130000"/>
              <a:buNone/>
              <a:defRPr/>
            </a:pPr>
            <a:r>
              <a:rPr lang="en-US" sz="700" dirty="0"/>
              <a:t>	</a:t>
            </a:r>
            <a:endParaRPr lang="en-US" sz="900" dirty="0"/>
          </a:p>
          <a:p>
            <a:pPr>
              <a:lnSpc>
                <a:spcPct val="80000"/>
              </a:lnSpc>
              <a:buNone/>
              <a:defRPr/>
            </a:pPr>
            <a:r>
              <a:rPr lang="en-US" sz="900" dirty="0"/>
              <a:t>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286000" y="1600200"/>
            <a:ext cx="6400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is the effort certified?</a:t>
            </a:r>
          </a:p>
          <a:p>
            <a:pPr lvl="1" fontAlgn="auto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 (or other key personnel)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 certify effort each term (fall, spring semesters and summer).</a:t>
            </a:r>
          </a:p>
          <a:p>
            <a:pPr lvl="1" fontAlgn="auto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effort report is to be completed by the specified deadline, typically at the end of each term (semester or summer).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3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Effort reporting is a requirement under federal guidelines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a reasonable estimate of effort performed on sponsored programs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be reviewed and adjusted as necessary to ensure accuracy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858000" cy="4525963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Effort Reporting Questions: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Contact: Carolyn Lockyer,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Contracts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321-674-7490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clockyer@fit.edu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3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11"/>
          <p:cNvSpPr txBox="1">
            <a:spLocks noChangeArrowheads="1"/>
          </p:cNvSpPr>
          <p:nvPr/>
        </p:nvSpPr>
        <p:spPr bwMode="auto">
          <a:xfrm>
            <a:off x="6901296" y="8282548"/>
            <a:ext cx="165783" cy="45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endParaRPr lang="en-US" dirty="0"/>
          </a:p>
        </p:txBody>
      </p:sp>
      <p:sp>
        <p:nvSpPr>
          <p:cNvPr id="2052" name="Text Box 117"/>
          <p:cNvSpPr txBox="1">
            <a:spLocks noChangeArrowheads="1"/>
          </p:cNvSpPr>
          <p:nvPr/>
        </p:nvSpPr>
        <p:spPr bwMode="auto">
          <a:xfrm>
            <a:off x="1352262" y="7796493"/>
            <a:ext cx="2013238" cy="43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</p:txBody>
      </p:sp>
      <p:sp>
        <p:nvSpPr>
          <p:cNvPr id="2053" name="Rectangle 135"/>
          <p:cNvSpPr>
            <a:spLocks noChangeArrowheads="1"/>
          </p:cNvSpPr>
          <p:nvPr/>
        </p:nvSpPr>
        <p:spPr bwMode="auto">
          <a:xfrm>
            <a:off x="949614" y="8358188"/>
            <a:ext cx="165783" cy="25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endParaRPr lang="en-US" sz="1100" dirty="0"/>
          </a:p>
        </p:txBody>
      </p:sp>
      <p:sp>
        <p:nvSpPr>
          <p:cNvPr id="2054" name="Text Box 136"/>
          <p:cNvSpPr txBox="1">
            <a:spLocks noChangeArrowheads="1"/>
          </p:cNvSpPr>
          <p:nvPr/>
        </p:nvSpPr>
        <p:spPr bwMode="auto">
          <a:xfrm>
            <a:off x="1981200" y="-152400"/>
            <a:ext cx="7133936" cy="617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 </a:t>
            </a:r>
            <a:r>
              <a:rPr lang="en-US" sz="3200" b="1" dirty="0" smtClean="0"/>
              <a:t>Effort Reporting Overview</a:t>
            </a:r>
          </a:p>
          <a:p>
            <a:pPr algn="ctr"/>
            <a:r>
              <a:rPr lang="en-US" sz="3200" b="1" dirty="0" smtClean="0"/>
              <a:t>Why is it Necessary?</a:t>
            </a:r>
          </a:p>
          <a:p>
            <a:endParaRPr lang="en-US" b="1" dirty="0" smtClean="0"/>
          </a:p>
          <a:p>
            <a:r>
              <a:rPr lang="en-US" sz="2000" b="1" dirty="0" smtClean="0"/>
              <a:t>Required in accordance with Part 200 - Uniform Administrative Requirements, Cost Principles, And Audit Requirements For Federal Awards, (</a:t>
            </a:r>
            <a:r>
              <a:rPr lang="en-US" sz="2000" b="1" dirty="0"/>
              <a:t>formerly OMB Circular A-21</a:t>
            </a:r>
            <a:r>
              <a:rPr lang="en-US" sz="2000" b="1" dirty="0" smtClean="0"/>
              <a:t>) </a:t>
            </a:r>
            <a:r>
              <a:rPr lang="en-US" sz="2000" b="1" dirty="0"/>
              <a:t>Section 200.430 – Compensation for Personal </a:t>
            </a:r>
            <a:r>
              <a:rPr lang="en-US" sz="2000" b="1" dirty="0" smtClean="0"/>
              <a:t>Services</a:t>
            </a:r>
          </a:p>
          <a:p>
            <a:endParaRPr lang="en-US" sz="2000" b="1" dirty="0"/>
          </a:p>
          <a:p>
            <a:r>
              <a:rPr lang="en-US" sz="2000" i="1" dirty="0" smtClean="0"/>
              <a:t>Standards </a:t>
            </a:r>
            <a:r>
              <a:rPr lang="en-US" sz="2000" i="1" dirty="0"/>
              <a:t>for Documentation of Personnel Expenses</a:t>
            </a:r>
            <a:r>
              <a:rPr lang="en-US" sz="2000" dirty="0"/>
              <a:t> (1) Charges to Federal awards for salaries and wages must be based on records that accurately reflect the work </a:t>
            </a:r>
            <a:r>
              <a:rPr lang="en-US" sz="2000" dirty="0" smtClean="0"/>
              <a:t>performed</a:t>
            </a:r>
            <a:r>
              <a:rPr lang="en-US" sz="2000" dirty="0"/>
              <a:t>:</a:t>
            </a:r>
            <a:endParaRPr lang="en-US" sz="2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reasonable;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conform to established written policies;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is determined and supported by a internal control system that provides assurance that the charges are accurate, allowable and properly allocated.</a:t>
            </a:r>
            <a:endParaRPr lang="en-US" sz="2000" dirty="0"/>
          </a:p>
        </p:txBody>
      </p:sp>
      <p:sp>
        <p:nvSpPr>
          <p:cNvPr id="2055" name="Text Box 169"/>
          <p:cNvSpPr txBox="1">
            <a:spLocks noChangeArrowheads="1"/>
          </p:cNvSpPr>
          <p:nvPr/>
        </p:nvSpPr>
        <p:spPr bwMode="auto">
          <a:xfrm>
            <a:off x="9115136" y="5598740"/>
            <a:ext cx="165783" cy="45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62000" y="1219200"/>
            <a:ext cx="8229600" cy="5334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6934200" cy="1143000"/>
          </a:xfrm>
        </p:spPr>
        <p:txBody>
          <a:bodyPr>
            <a:normAutofit fontScale="90000"/>
          </a:bodyPr>
          <a:lstStyle/>
          <a:p>
            <a:pPr>
              <a:tabLst>
                <a:tab pos="2062163" algn="l"/>
              </a:tabLst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Base Salary Definition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6269"/>
            <a:ext cx="6781800" cy="4754563"/>
          </a:xfrm>
        </p:spPr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Base Salary (IBS) is the compensation for time and effort spent on research, teaching, service or other activities, as documented in a faculty’s annual appointment letter.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individual’s total effort for all activities associated with research, teaching and service must equal 100% - never more or less – regardless of the number of hours worked.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0"/>
            <a:ext cx="37338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Effort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09800" y="1600200"/>
            <a:ext cx="6629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Funded Research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a sponsored program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Unfunded Research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(not funded or related to a sponsored program)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(included course load and teaching related duties)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(University, department / college-related duties)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(e.g. department head)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Sabbatical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leave of absence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60198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 Definitions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3600" y="1600200"/>
            <a:ext cx="6629400" cy="45720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Mandatory Cost Sharing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under the sponsored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program’s solicitation.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 Committed Cost Sharing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as an inclusion into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 Uncommitted Cost Sharing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 above and beyond the committed effort included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600200"/>
            <a:ext cx="6553200" cy="5029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 (or other key personnel) must be able to account for each of the percentages of effort listed on the Effort Reporting Form.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Effort reporting should be reasonable estimates of activities, recognizing that research, teaching and service are often inextricably intertwined.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other key personnel) must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 a minimum of commitment of effort of at least 1 – 2% for each sponsored project.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7400" y="685800"/>
            <a:ext cx="6519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cs typeface="Times New Roman" panose="02020603050405020304" pitchFamily="18" charset="0"/>
              </a:rPr>
              <a:t>Establishing a Distribution of Effort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600200"/>
            <a:ext cx="6477000" cy="475615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effort commitment for a sponsored program is typically measured over an entire budget period (12 months):</a:t>
            </a:r>
          </a:p>
          <a:p>
            <a:pPr lvl="1"/>
            <a:r>
              <a:rPr lang="en-US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percentages are acceptable as long as the overall effort commitment is fulfilled for the entire budget period.</a:t>
            </a:r>
          </a:p>
          <a:p>
            <a:pPr lvl="1"/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</a:t>
            </a:r>
            <a:r>
              <a:rPr lang="en-US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25% or greater reduction 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effort, (for PI and all key personnel) prior approval is required by the granting agency.</a:t>
            </a:r>
          </a:p>
          <a:p>
            <a:pPr lvl="1"/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</a:t>
            </a:r>
            <a:r>
              <a:rPr lang="en-US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needed due effort changes for new grants or expired grants, then the effort report must be updated to reallocate the percentages on the next reporting cycle.</a:t>
            </a:r>
          </a:p>
          <a:p>
            <a:pPr lvl="1"/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recertification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effort report after the effort report has been submitted requires justification as to why the error occurred (e.g. payroll adjustments).</a:t>
            </a: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09800" y="654109"/>
            <a:ext cx="647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cs typeface="Times New Roman" panose="02020603050405020304" pitchFamily="18" charset="0"/>
              </a:rPr>
              <a:t>Variations in Effort Reporting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078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7400" y="2209800"/>
            <a:ext cx="6400800" cy="36877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 (or other key personnel)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record actual effort percentages for a sponsored program as it occurs in a semester time period.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 (or other key personnel)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ensure that summer salary charged to a sponsored program are commensurable with actual effort performed during the specified period.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88776" y="673795"/>
            <a:ext cx="70866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cs typeface="Times New Roman" panose="02020603050405020304" pitchFamily="18" charset="0"/>
              </a:rPr>
              <a:t>Nine-Month Appointments and Summer Salary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095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812044"/>
            <a:ext cx="61722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must complete the effort report?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 (or other key personnel)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is charging salary directly to a sponsored program and/or faculty has committed effort on a sponsored program (voluntary committed cost share).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B3E1-E926-41AE-A89E-034F18269A9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78849" y="838200"/>
            <a:ext cx="5141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cs typeface="Times New Roman" panose="02020603050405020304" pitchFamily="18" charset="0"/>
              </a:rPr>
              <a:t>Certifying the Effort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53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9&quot;/&gt;&lt;/object&gt;&lt;object type=&quot;3&quot; unique_id=&quot;10005&quot;&gt;&lt;property id=&quot;20148&quot; value=&quot;5&quot;/&gt;&lt;property id=&quot;20300&quot; value=&quot;Slide 2 - &amp;quot;Administrative Stuff&amp;quot;&quot;/&gt;&lt;property id=&quot;20307&quot; value=&quot;324&quot;/&gt;&lt;/object&gt;&lt;object type=&quot;3&quot; unique_id=&quot;10010&quot;&gt;&lt;property id=&quot;20148&quot; value=&quot;5&quot;/&gt;&lt;property id=&quot;20300&quot; value=&quot;Slide 8 - &amp;quot;Decisions, Decisions !!&amp;quot;&quot;/&gt;&lt;property id=&quot;20307&quot; value=&quot;280&quot;/&gt;&lt;/object&gt;&lt;object type=&quot;3&quot; unique_id=&quot;10011&quot;&gt;&lt;property id=&quot;20148&quot; value=&quot;5&quot;/&gt;&lt;property id=&quot;20300&quot; value=&quot;Slide 9 - &amp;quot;I/O Professionals&amp;quot;&quot;/&gt;&lt;property id=&quot;20307&quot; value=&quot;281&quot;/&gt;&lt;/object&gt;&lt;object type=&quot;3&quot; unique_id=&quot;10012&quot;&gt;&lt;property id=&quot;20148&quot; value=&quot;5&quot;/&gt;&lt;property id=&quot;20300&quot; value=&quot;Slide 10 - &amp;quot;Systems View&amp;quot;&quot;/&gt;&lt;property id=&quot;20307&quot; value=&quot;282&quot;/&gt;&lt;/object&gt;&lt;object type=&quot;3&quot; unique_id=&quot;10013&quot;&gt;&lt;property id=&quot;20148&quot; value=&quot;5&quot;/&gt;&lt;property id=&quot;20300&quot; value=&quot;Slide 11&quot;/&gt;&lt;property id=&quot;20307&quot; value=&quot;283&quot;/&gt;&lt;/object&gt;&lt;object type=&quot;3&quot; unique_id=&quot;10014&quot;&gt;&lt;property id=&quot;20148&quot; value=&quot;5&quot;/&gt;&lt;property id=&quot;20300&quot; value=&quot;Slide 12 - &amp;quot;Interdependent&amp;quot;&quot;/&gt;&lt;property id=&quot;20307&quot; value=&quot;284&quot;/&gt;&lt;/object&gt;&lt;object type=&quot;3&quot; unique_id=&quot;10015&quot;&gt;&lt;property id=&quot;20148&quot; value=&quot;5&quot;/&gt;&lt;property id=&quot;20300&quot; value=&quot;Slide 13 - &amp;quot;Example&amp;quot;&quot;/&gt;&lt;property id=&quot;20307&quot; value=&quot;285&quot;/&gt;&lt;/object&gt;&lt;object type=&quot;3&quot; unique_id=&quot;10016&quot;&gt;&lt;property id=&quot;20148&quot; value=&quot;5&quot;/&gt;&lt;property id=&quot;20300&quot; value=&quot;Slide 14 - &amp;quot;Action Steps&amp;quot;&quot;/&gt;&lt;property id=&quot;20307&quot; value=&quot;286&quot;/&gt;&lt;/object&gt;&lt;object type=&quot;3&quot; unique_id=&quot;10017&quot;&gt;&lt;property id=&quot;20148&quot; value=&quot;5&quot;/&gt;&lt;property id=&quot;20300&quot; value=&quot;Slide 15 - &amp;quot;The I/O Distinction&amp;quot;&quot;/&gt;&lt;property id=&quot;20307&quot; value=&quot;313&quot;/&gt;&lt;/object&gt;&lt;object type=&quot;3&quot; unique_id=&quot;10018&quot;&gt;&lt;property id=&quot;20148&quot; value=&quot;5&quot;/&gt;&lt;property id=&quot;20300&quot; value=&quot;Slide 16 - &amp;quot;Industrial Psychology&amp;quot;&quot;/&gt;&lt;property id=&quot;20307&quot; value=&quot;287&quot;/&gt;&lt;/object&gt;&lt;object type=&quot;3&quot; unique_id=&quot;10019&quot;&gt;&lt;property id=&quot;20148&quot; value=&quot;5&quot;/&gt;&lt;property id=&quot;20300&quot; value=&quot;Slide 17 - &amp;quot;Industrial Psychology&amp;quot;&quot;/&gt;&lt;property id=&quot;20307&quot; value=&quot;288&quot;/&gt;&lt;/object&gt;&lt;object type=&quot;3&quot; unique_id=&quot;10020&quot;&gt;&lt;property id=&quot;20148&quot; value=&quot;5&quot;/&gt;&lt;property id=&quot;20300&quot; value=&quot;Slide 18 - &amp;quot;Industrial Psychology&amp;quot;&quot;/&gt;&lt;property id=&quot;20307&quot; value=&quot;289&quot;/&gt;&lt;/object&gt;&lt;object type=&quot;3&quot; unique_id=&quot;10021&quot;&gt;&lt;property id=&quot;20148&quot; value=&quot;5&quot;/&gt;&lt;property id=&quot;20300&quot; value=&quot;Slide 19 - &amp;quot;Job Analysis&amp;quot;&quot;/&gt;&lt;property id=&quot;20307&quot; value=&quot;290&quot;/&gt;&lt;/object&gt;&lt;object type=&quot;3&quot; unique_id=&quot;10022&quot;&gt;&lt;property id=&quot;20148&quot; value=&quot;5&quot;/&gt;&lt;property id=&quot;20300&quot; value=&quot;Slide 20 - &amp;quot;Job Analysis&amp;quot;&quot;/&gt;&lt;property id=&quot;20307&quot; value=&quot;291&quot;/&gt;&lt;/object&gt;&lt;object type=&quot;3&quot; unique_id=&quot;10023&quot;&gt;&lt;property id=&quot;20148&quot; value=&quot;5&quot;/&gt;&lt;property id=&quot;20300&quot; value=&quot;Slide 21 - &amp;quot;Recruiting&amp;quot;&quot;/&gt;&lt;property id=&quot;20307&quot; value=&quot;292&quot;/&gt;&lt;/object&gt;&lt;object type=&quot;3&quot; unique_id=&quot;10024&quot;&gt;&lt;property id=&quot;20148&quot; value=&quot;5&quot;/&gt;&lt;property id=&quot;20300&quot; value=&quot;Slide 22 - &amp;quot;Recruiting&amp;quot;&quot;/&gt;&lt;property id=&quot;20307&quot; value=&quot;293&quot;/&gt;&lt;/object&gt;&lt;object type=&quot;3&quot; unique_id=&quot;10025&quot;&gt;&lt;property id=&quot;20148&quot; value=&quot;5&quot;/&gt;&lt;property id=&quot;20300&quot; value=&quot;Slide 23 - &amp;quot;Screening &amp;amp; Selection&amp;quot;&quot;/&gt;&lt;property id=&quot;20307&quot; value=&quot;294&quot;/&gt;&lt;/object&gt;&lt;object type=&quot;3&quot; unique_id=&quot;10026&quot;&gt;&lt;property id=&quot;20148&quot; value=&quot;5&quot;/&gt;&lt;property id=&quot;20300&quot; value=&quot;Slide 24 - &amp;quot;Screening &amp;amp; Selection&amp;quot;&quot;/&gt;&lt;property id=&quot;20307&quot; value=&quot;295&quot;/&gt;&lt;/object&gt;&lt;object type=&quot;3&quot; unique_id=&quot;10027&quot;&gt;&lt;property id=&quot;20148&quot; value=&quot;5&quot;/&gt;&lt;property id=&quot;20300&quot; value=&quot;Slide 25 - &amp;quot;S &amp;amp; S factors&amp;quot;&quot;/&gt;&lt;property id=&quot;20307&quot; value=&quot;296&quot;/&gt;&lt;/object&gt;&lt;object type=&quot;3&quot; unique_id=&quot;10028&quot;&gt;&lt;property id=&quot;20148&quot; value=&quot;5&quot;/&gt;&lt;property id=&quot;20300&quot; value=&quot;Slide 26 - &amp;quot;Selection&amp;quot;&quot;/&gt;&lt;property id=&quot;20307&quot; value=&quot;297&quot;/&gt;&lt;/object&gt;&lt;object type=&quot;3&quot; unique_id=&quot;10029&quot;&gt;&lt;property id=&quot;20148&quot; value=&quot;5&quot;/&gt;&lt;property id=&quot;20300&quot; value=&quot;Slide 28 - &amp;quot;Then what ?&amp;quot;&quot;/&gt;&lt;property id=&quot;20307&quot; value=&quot;298&quot;/&gt;&lt;/object&gt;&lt;object type=&quot;3&quot; unique_id=&quot;10030&quot;&gt;&lt;property id=&quot;20148&quot; value=&quot;5&quot;/&gt;&lt;property id=&quot;20300&quot; value=&quot;Slide 30 - &amp;quot;The Middle Ground&amp;quot;&quot;/&gt;&lt;property id=&quot;20307&quot; value=&quot;303&quot;/&gt;&lt;/object&gt;&lt;object type=&quot;3&quot; unique_id=&quot;10031&quot;&gt;&lt;property id=&quot;20148&quot; value=&quot;5&quot;/&gt;&lt;property id=&quot;20300&quot; value=&quot;Slide 31 - &amp;quot;Training&amp;quot;&quot;/&gt;&lt;property id=&quot;20307&quot; value=&quot;299&quot;/&gt;&lt;/object&gt;&lt;object type=&quot;3&quot; unique_id=&quot;10032&quot;&gt;&lt;property id=&quot;20148&quot; value=&quot;5&quot;/&gt;&lt;property id=&quot;20300&quot; value=&quot;Slide 32 - &amp;quot;Training cont.&amp;quot;&quot;/&gt;&lt;property id=&quot;20307&quot; value=&quot;300&quot;/&gt;&lt;/object&gt;&lt;object type=&quot;3&quot; unique_id=&quot;10033&quot;&gt;&lt;property id=&quot;20148&quot; value=&quot;5&quot;/&gt;&lt;property id=&quot;20300&quot; value=&quot;Slide 33 - &amp;quot;Performance Appraisal&amp;quot;&quot;/&gt;&lt;property id=&quot;20307&quot; value=&quot;301&quot;/&gt;&lt;/object&gt;&lt;object type=&quot;3&quot; unique_id=&quot;10034&quot;&gt;&lt;property id=&quot;20148&quot; value=&quot;5&quot;/&gt;&lt;property id=&quot;20300&quot; value=&quot;Slide 34 - &amp;quot;Performance Appraisal&amp;quot;&quot;/&gt;&lt;property id=&quot;20307&quot; value=&quot;302&quot;/&gt;&lt;/object&gt;&lt;object type=&quot;3&quot; unique_id=&quot;10036&quot;&gt;&lt;property id=&quot;20148&quot; value=&quot;5&quot;/&gt;&lt;property id=&quot;20300&quot; value=&quot;Slide 35 - &amp;quot;The O Side&amp;quot;&quot;/&gt;&lt;property id=&quot;20307&quot; value=&quot;317&quot;/&gt;&lt;/object&gt;&lt;object type=&quot;3&quot; unique_id=&quot;10037&quot;&gt;&lt;property id=&quot;20148&quot; value=&quot;5&quot;/&gt;&lt;property id=&quot;20300&quot; value=&quot;Slide 36 - &amp;quot;Org Psych&amp;quot;&quot;/&gt;&lt;property id=&quot;20307&quot; value=&quot;304&quot;/&gt;&lt;/object&gt;&lt;object type=&quot;3&quot; unique_id=&quot;10038&quot;&gt;&lt;property id=&quot;20148&quot; value=&quot;5&quot;/&gt;&lt;property id=&quot;20300&quot; value=&quot;Slide 37 - &amp;quot;Organizational Culture&amp;quot;&quot;/&gt;&lt;property id=&quot;20307&quot; value=&quot;322&quot;/&gt;&lt;/object&gt;&lt;object type=&quot;3&quot; unique_id=&quot;10039&quot;&gt;&lt;property id=&quot;20148&quot; value=&quot;5&quot;/&gt;&lt;property id=&quot;20300&quot; value=&quot;Slide 38 - &amp;quot;Organizational Culture&amp;quot;&quot;/&gt;&lt;property id=&quot;20307&quot; value=&quot;323&quot;/&gt;&lt;/object&gt;&lt;object type=&quot;3&quot; unique_id=&quot;10040&quot;&gt;&lt;property id=&quot;20148&quot; value=&quot;5&quot;/&gt;&lt;property id=&quot;20300&quot; value=&quot;Slide 39 - &amp;quot;Leadership&amp;quot;&quot;/&gt;&lt;property id=&quot;20307&quot; value=&quot;316&quot;/&gt;&lt;/object&gt;&lt;object type=&quot;3&quot; unique_id=&quot;10041&quot;&gt;&lt;property id=&quot;20148&quot; value=&quot;5&quot;/&gt;&lt;property id=&quot;20300&quot; value=&quot;Slide 40 - &amp;quot;Multicultural Issues&amp;quot;&quot;/&gt;&lt;property id=&quot;20307&quot; value=&quot;308&quot;/&gt;&lt;/object&gt;&lt;object type=&quot;3&quot; unique_id=&quot;10042&quot;&gt;&lt;property id=&quot;20148&quot; value=&quot;5&quot;/&gt;&lt;property id=&quot;20300&quot; value=&quot;Slide 41 - &amp;quot;Multicultural Issues&amp;quot;&quot;/&gt;&lt;property id=&quot;20307&quot; value=&quot;310&quot;/&gt;&lt;/object&gt;&lt;object type=&quot;3&quot; unique_id=&quot;10043&quot;&gt;&lt;property id=&quot;20148&quot; value=&quot;5&quot;/&gt;&lt;property id=&quot;20300&quot; value=&quot;Slide 42 - &amp;quot;Teams, Training &amp;amp; Technology&amp;quot;&quot;/&gt;&lt;property id=&quot;20307&quot; value=&quot;314&quot;/&gt;&lt;/object&gt;&lt;object type=&quot;3&quot; unique_id=&quot;10044&quot;&gt;&lt;property id=&quot;20148&quot; value=&quot;5&quot;/&gt;&lt;property id=&quot;20300&quot; value=&quot;Slide 44 - &amp;quot;Teams, Training &amp;amp; Technology&amp;quot;&quot;/&gt;&lt;property id=&quot;20307&quot; value=&quot;315&quot;/&gt;&lt;/object&gt;&lt;object type=&quot;3&quot; unique_id=&quot;10045&quot;&gt;&lt;property id=&quot;20148&quot; value=&quot;5&quot;/&gt;&lt;property id=&quot;20300&quot; value=&quot;Slide 45 - &amp;quot;Artificial Distinction&amp;quot;&quot;/&gt;&lt;property id=&quot;20307&quot; value=&quot;318&quot;/&gt;&lt;/object&gt;&lt;object type=&quot;3&quot; unique_id=&quot;10046&quot;&gt;&lt;property id=&quot;20148&quot; value=&quot;5&quot;/&gt;&lt;property id=&quot;20300&quot; value=&quot;Slide 47 - &amp;quot;So what do we do ?&amp;quot;&quot;/&gt;&lt;property id=&quot;20307&quot; value=&quot;311&quot;/&gt;&lt;/object&gt;&lt;object type=&quot;3&quot; unique_id=&quot;10047&quot;&gt;&lt;property id=&quot;20148&quot; value=&quot;5&quot;/&gt;&lt;property id=&quot;20300&quot; value=&quot;Slide 48 - &amp;quot;Questions ?&amp;quot;&quot;/&gt;&lt;property id=&quot;20307&quot; value=&quot;312&quot;/&gt;&lt;/object&gt;&lt;object type=&quot;3&quot; unique_id=&quot;10744&quot;&gt;&lt;property id=&quot;20148&quot; value=&quot;5&quot;/&gt;&lt;property id=&quot;20300&quot; value=&quot;Slide 29 - &amp;quot;Criterion Validity&amp;quot;&quot;/&gt;&lt;property id=&quot;20307&quot; value=&quot;329&quot;/&gt;&lt;/object&gt;&lt;object type=&quot;3&quot; unique_id=&quot;11568&quot;&gt;&lt;property id=&quot;20148&quot; value=&quot;5&quot;/&gt;&lt;property id=&quot;20300&quot; value=&quot;Slide 43 - &amp;quot;SMWT&amp;quot;&quot;/&gt;&lt;property id=&quot;20307&quot; value=&quot;330&quot;/&gt;&lt;/object&gt;&lt;object type=&quot;3&quot; unique_id=&quot;11698&quot;&gt;&lt;property id=&quot;20148&quot; value=&quot;5&quot;/&gt;&lt;property id=&quot;20300&quot; value=&quot;Slide 27 - &amp;quot;Selection tools&amp;quot;&quot;/&gt;&lt;property id=&quot;20307&quot; value=&quot;331&quot;/&gt;&lt;/object&gt;&lt;object type=&quot;3&quot; unique_id=&quot;11699&quot;&gt;&lt;property id=&quot;20148&quot; value=&quot;5&quot;/&gt;&lt;property id=&quot;20300&quot; value=&quot;Slide 46 - &amp;quot;Future of I/O&amp;quot;&quot;/&gt;&lt;property id=&quot;20307&quot; value=&quot;332&quot;/&gt;&lt;/object&gt;&lt;object type=&quot;3&quot; unique_id=&quot;12060&quot;&gt;&lt;property id=&quot;20148&quot; value=&quot;5&quot;/&gt;&lt;property id=&quot;20300&quot; value=&quot;Slide 3 - &amp;quot;A tale of two disciplines&amp;quot;&quot;/&gt;&lt;property id=&quot;20307&quot; value=&quot;333&quot;/&gt;&lt;/object&gt;&lt;object type=&quot;3&quot; unique_id=&quot;12061&quot;&gt;&lt;property id=&quot;20148&quot; value=&quot;5&quot;/&gt;&lt;property id=&quot;20300&quot; value=&quot;Slide 4 - &amp;quot;Timeline&amp;quot;&quot;/&gt;&lt;property id=&quot;20307&quot; value=&quot;334&quot;/&gt;&lt;/object&gt;&lt;object type=&quot;3&quot; unique_id=&quot;12062&quot;&gt;&lt;property id=&quot;20148&quot; value=&quot;5&quot;/&gt;&lt;property id=&quot;20300&quot; value=&quot;Slide 5 - &amp;quot;Timeline&amp;quot;&quot;/&gt;&lt;property id=&quot;20307&quot; value=&quot;335&quot;/&gt;&lt;/object&gt;&lt;object type=&quot;3&quot; unique_id=&quot;12063&quot;&gt;&lt;property id=&quot;20148&quot; value=&quot;5&quot;/&gt;&lt;property id=&quot;20300&quot; value=&quot;Slide 6 - &amp;quot;Common Ground&amp;quot;&quot;/&gt;&lt;property id=&quot;20307&quot; value=&quot;336&quot;/&gt;&lt;/object&gt;&lt;object type=&quot;3&quot; unique_id=&quot;12064&quot;&gt;&lt;property id=&quot;20148&quot; value=&quot;5&quot;/&gt;&lt;property id=&quot;20300&quot; value=&quot;Slide 7 - &amp;quot;I/O Psychology&amp;quot;&quot;/&gt;&lt;property id=&quot;20307&quot; value=&quot;337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2624"/>
        </a:solidFill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3894</TotalTime>
  <Words>681</Words>
  <Application>Microsoft Office PowerPoint</Application>
  <PresentationFormat>On-screen Show (4:3)</PresentationFormat>
  <Paragraphs>108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Institutional Base Salary Definition</vt:lpstr>
      <vt:lpstr>Types of Effort</vt:lpstr>
      <vt:lpstr>Cost Sharing Definitions</vt:lpstr>
      <vt:lpstr>PowerPoint Presentation</vt:lpstr>
      <vt:lpstr>PowerPoint Presentation</vt:lpstr>
      <vt:lpstr>PowerPoint Presentation</vt:lpstr>
      <vt:lpstr>PowerPoint Presentation</vt:lpstr>
      <vt:lpstr>Certifying the Effort Report </vt:lpstr>
      <vt:lpstr>Certifying the Effort Report </vt:lpstr>
      <vt:lpstr>Conclusion</vt:lpstr>
      <vt:lpstr>Questions?</vt:lpstr>
    </vt:vector>
  </TitlesOfParts>
  <Company>florida tech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Silva Moore</dc:creator>
  <cp:lastModifiedBy>Carolyn Lockyer</cp:lastModifiedBy>
  <cp:revision>390</cp:revision>
  <cp:lastPrinted>2016-11-01T21:49:58Z</cp:lastPrinted>
  <dcterms:created xsi:type="dcterms:W3CDTF">2002-01-07T17:12:29Z</dcterms:created>
  <dcterms:modified xsi:type="dcterms:W3CDTF">2016-11-02T14:12:29Z</dcterms:modified>
</cp:coreProperties>
</file>