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28"/>
  </p:notesMasterIdLst>
  <p:sldIdLst>
    <p:sldId id="1864" r:id="rId5"/>
    <p:sldId id="1905" r:id="rId6"/>
    <p:sldId id="1874" r:id="rId7"/>
    <p:sldId id="1865" r:id="rId8"/>
    <p:sldId id="1871" r:id="rId9"/>
    <p:sldId id="1845" r:id="rId10"/>
    <p:sldId id="1869" r:id="rId11"/>
    <p:sldId id="1872" r:id="rId12"/>
    <p:sldId id="1846" r:id="rId13"/>
    <p:sldId id="1852" r:id="rId14"/>
    <p:sldId id="1906" r:id="rId15"/>
    <p:sldId id="1875" r:id="rId16"/>
    <p:sldId id="1876" r:id="rId17"/>
    <p:sldId id="1877" r:id="rId18"/>
    <p:sldId id="1878" r:id="rId19"/>
    <p:sldId id="1879" r:id="rId20"/>
    <p:sldId id="1880" r:id="rId21"/>
    <p:sldId id="1907" r:id="rId22"/>
    <p:sldId id="1870" r:id="rId23"/>
    <p:sldId id="1881" r:id="rId24"/>
    <p:sldId id="1882" r:id="rId25"/>
    <p:sldId id="1859" r:id="rId26"/>
    <p:sldId id="1868" r:id="rId27"/>
  </p:sldIdLst>
  <p:sldSz cx="12192000" cy="6858000"/>
  <p:notesSz cx="6858000" cy="9144000"/>
  <p:custDataLst>
    <p:tags r:id="rId29"/>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7" autoAdjust="0"/>
    <p:restoredTop sz="94720" autoAdjust="0"/>
  </p:normalViewPr>
  <p:slideViewPr>
    <p:cSldViewPr snapToGrid="0">
      <p:cViewPr varScale="1">
        <p:scale>
          <a:sx n="102" d="100"/>
          <a:sy n="102" d="100"/>
        </p:scale>
        <p:origin x="1168" y="176"/>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38B0A5-34FF-7B44-AAC7-6380059956F0}" type="doc">
      <dgm:prSet loTypeId="urn:microsoft.com/office/officeart/2005/8/layout/pyramid3" loCatId="" qsTypeId="urn:microsoft.com/office/officeart/2005/8/quickstyle/simple2" qsCatId="simple" csTypeId="urn:microsoft.com/office/officeart/2005/8/colors/accent2_2" csCatId="accent2" phldr="1"/>
      <dgm:spPr/>
    </dgm:pt>
    <dgm:pt modelId="{60320643-FD6D-864E-824D-44F6D20EB93A}">
      <dgm:prSet phldrT="[Text]"/>
      <dgm:spPr/>
      <dgm:t>
        <a:bodyPr/>
        <a:lstStyle/>
        <a:p>
          <a:r>
            <a:rPr lang="en-US" dirty="0">
              <a:solidFill>
                <a:schemeClr val="bg1"/>
              </a:solidFill>
            </a:rPr>
            <a:t>Party’s initial account</a:t>
          </a:r>
        </a:p>
      </dgm:t>
    </dgm:pt>
    <dgm:pt modelId="{BEADC898-983A-AA4A-8690-3557CEAED94E}" type="parTrans" cxnId="{6C1902D0-E1FB-3040-B642-400A82AA5BEA}">
      <dgm:prSet/>
      <dgm:spPr/>
      <dgm:t>
        <a:bodyPr/>
        <a:lstStyle/>
        <a:p>
          <a:endParaRPr lang="en-US"/>
        </a:p>
      </dgm:t>
    </dgm:pt>
    <dgm:pt modelId="{65F47A7A-C21B-6A46-AB70-171B4636D5E2}" type="sibTrans" cxnId="{6C1902D0-E1FB-3040-B642-400A82AA5BEA}">
      <dgm:prSet/>
      <dgm:spPr/>
      <dgm:t>
        <a:bodyPr/>
        <a:lstStyle/>
        <a:p>
          <a:endParaRPr lang="en-US"/>
        </a:p>
      </dgm:t>
    </dgm:pt>
    <dgm:pt modelId="{CBEFACC7-9D12-6C45-BC45-20659DBE6392}">
      <dgm:prSet phldrT="[Text]"/>
      <dgm:spPr/>
      <dgm:t>
        <a:bodyPr/>
        <a:lstStyle/>
        <a:p>
          <a:r>
            <a:rPr lang="en-US" dirty="0">
              <a:solidFill>
                <a:schemeClr val="bg1"/>
              </a:solidFill>
            </a:rPr>
            <a:t>Direct to areas of interest</a:t>
          </a:r>
        </a:p>
      </dgm:t>
    </dgm:pt>
    <dgm:pt modelId="{DACEFD71-DB13-7341-BBE3-DB7F58AA6DB5}" type="parTrans" cxnId="{F4B9C423-6795-AA42-84A6-C53942A82354}">
      <dgm:prSet/>
      <dgm:spPr/>
      <dgm:t>
        <a:bodyPr/>
        <a:lstStyle/>
        <a:p>
          <a:endParaRPr lang="en-US"/>
        </a:p>
      </dgm:t>
    </dgm:pt>
    <dgm:pt modelId="{2AFF4E59-D55A-CD48-9665-1D9D720CEA9E}" type="sibTrans" cxnId="{F4B9C423-6795-AA42-84A6-C53942A82354}">
      <dgm:prSet/>
      <dgm:spPr/>
      <dgm:t>
        <a:bodyPr/>
        <a:lstStyle/>
        <a:p>
          <a:endParaRPr lang="en-US"/>
        </a:p>
      </dgm:t>
    </dgm:pt>
    <dgm:pt modelId="{B9B04929-7E08-6C40-91B1-B915334C77EA}">
      <dgm:prSet phldrT="[Text]"/>
      <dgm:spPr/>
      <dgm:t>
        <a:bodyPr/>
        <a:lstStyle/>
        <a:p>
          <a:r>
            <a:rPr lang="en-US" dirty="0">
              <a:solidFill>
                <a:schemeClr val="bg1"/>
              </a:solidFill>
            </a:rPr>
            <a:t>Specific questions</a:t>
          </a:r>
        </a:p>
      </dgm:t>
    </dgm:pt>
    <dgm:pt modelId="{2AB77592-C249-CA4E-A224-BF8F3BAB310F}" type="parTrans" cxnId="{B2D81C36-244A-E840-872D-7F5C14736499}">
      <dgm:prSet/>
      <dgm:spPr/>
      <dgm:t>
        <a:bodyPr/>
        <a:lstStyle/>
        <a:p>
          <a:endParaRPr lang="en-US"/>
        </a:p>
      </dgm:t>
    </dgm:pt>
    <dgm:pt modelId="{FE3D51CF-14D4-7C4E-8105-E1A7F96FDC53}" type="sibTrans" cxnId="{B2D81C36-244A-E840-872D-7F5C14736499}">
      <dgm:prSet/>
      <dgm:spPr/>
      <dgm:t>
        <a:bodyPr/>
        <a:lstStyle/>
        <a:p>
          <a:endParaRPr lang="en-US"/>
        </a:p>
      </dgm:t>
    </dgm:pt>
    <dgm:pt modelId="{E72EC9B1-E29C-C14C-87F4-3FB97891EDB5}" type="pres">
      <dgm:prSet presAssocID="{6838B0A5-34FF-7B44-AAC7-6380059956F0}" presName="Name0" presStyleCnt="0">
        <dgm:presLayoutVars>
          <dgm:dir/>
          <dgm:animLvl val="lvl"/>
          <dgm:resizeHandles val="exact"/>
        </dgm:presLayoutVars>
      </dgm:prSet>
      <dgm:spPr/>
    </dgm:pt>
    <dgm:pt modelId="{6AA5D0C5-EDD2-4946-94E8-5ECD3F6A6251}" type="pres">
      <dgm:prSet presAssocID="{60320643-FD6D-864E-824D-44F6D20EB93A}" presName="Name8" presStyleCnt="0"/>
      <dgm:spPr/>
    </dgm:pt>
    <dgm:pt modelId="{00D04B3B-EE13-094A-BFD2-2242ACFBCA22}" type="pres">
      <dgm:prSet presAssocID="{60320643-FD6D-864E-824D-44F6D20EB93A}" presName="level" presStyleLbl="node1" presStyleIdx="0" presStyleCnt="3">
        <dgm:presLayoutVars>
          <dgm:chMax val="1"/>
          <dgm:bulletEnabled val="1"/>
        </dgm:presLayoutVars>
      </dgm:prSet>
      <dgm:spPr/>
    </dgm:pt>
    <dgm:pt modelId="{D3E5A5D7-0A1B-1244-94A9-C84F25983390}" type="pres">
      <dgm:prSet presAssocID="{60320643-FD6D-864E-824D-44F6D20EB93A}" presName="levelTx" presStyleLbl="revTx" presStyleIdx="0" presStyleCnt="0">
        <dgm:presLayoutVars>
          <dgm:chMax val="1"/>
          <dgm:bulletEnabled val="1"/>
        </dgm:presLayoutVars>
      </dgm:prSet>
      <dgm:spPr/>
    </dgm:pt>
    <dgm:pt modelId="{90132CE8-16DC-944E-BD78-E4E7C06986A6}" type="pres">
      <dgm:prSet presAssocID="{CBEFACC7-9D12-6C45-BC45-20659DBE6392}" presName="Name8" presStyleCnt="0"/>
      <dgm:spPr/>
    </dgm:pt>
    <dgm:pt modelId="{15C42CE0-5DA7-8B49-B622-EEBC5D86F7FA}" type="pres">
      <dgm:prSet presAssocID="{CBEFACC7-9D12-6C45-BC45-20659DBE6392}" presName="level" presStyleLbl="node1" presStyleIdx="1" presStyleCnt="3">
        <dgm:presLayoutVars>
          <dgm:chMax val="1"/>
          <dgm:bulletEnabled val="1"/>
        </dgm:presLayoutVars>
      </dgm:prSet>
      <dgm:spPr/>
    </dgm:pt>
    <dgm:pt modelId="{2F3B6D9E-A91F-A547-B373-9215F7DDE225}" type="pres">
      <dgm:prSet presAssocID="{CBEFACC7-9D12-6C45-BC45-20659DBE6392}" presName="levelTx" presStyleLbl="revTx" presStyleIdx="0" presStyleCnt="0">
        <dgm:presLayoutVars>
          <dgm:chMax val="1"/>
          <dgm:bulletEnabled val="1"/>
        </dgm:presLayoutVars>
      </dgm:prSet>
      <dgm:spPr/>
    </dgm:pt>
    <dgm:pt modelId="{69DC6F8C-31A5-2345-992F-411862F20AE9}" type="pres">
      <dgm:prSet presAssocID="{B9B04929-7E08-6C40-91B1-B915334C77EA}" presName="Name8" presStyleCnt="0"/>
      <dgm:spPr/>
    </dgm:pt>
    <dgm:pt modelId="{104FD3FF-9B04-9F40-9D2F-9F579594B453}" type="pres">
      <dgm:prSet presAssocID="{B9B04929-7E08-6C40-91B1-B915334C77EA}" presName="level" presStyleLbl="node1" presStyleIdx="2" presStyleCnt="3">
        <dgm:presLayoutVars>
          <dgm:chMax val="1"/>
          <dgm:bulletEnabled val="1"/>
        </dgm:presLayoutVars>
      </dgm:prSet>
      <dgm:spPr/>
    </dgm:pt>
    <dgm:pt modelId="{39F3DC79-4126-9D4E-9537-E94E33F0B904}" type="pres">
      <dgm:prSet presAssocID="{B9B04929-7E08-6C40-91B1-B915334C77EA}" presName="levelTx" presStyleLbl="revTx" presStyleIdx="0" presStyleCnt="0">
        <dgm:presLayoutVars>
          <dgm:chMax val="1"/>
          <dgm:bulletEnabled val="1"/>
        </dgm:presLayoutVars>
      </dgm:prSet>
      <dgm:spPr/>
    </dgm:pt>
  </dgm:ptLst>
  <dgm:cxnLst>
    <dgm:cxn modelId="{BDA82010-D529-D849-9EA3-161AB8AF2D9E}" type="presOf" srcId="{CBEFACC7-9D12-6C45-BC45-20659DBE6392}" destId="{2F3B6D9E-A91F-A547-B373-9215F7DDE225}" srcOrd="1" destOrd="0" presId="urn:microsoft.com/office/officeart/2005/8/layout/pyramid3"/>
    <dgm:cxn modelId="{F4B9C423-6795-AA42-84A6-C53942A82354}" srcId="{6838B0A5-34FF-7B44-AAC7-6380059956F0}" destId="{CBEFACC7-9D12-6C45-BC45-20659DBE6392}" srcOrd="1" destOrd="0" parTransId="{DACEFD71-DB13-7341-BBE3-DB7F58AA6DB5}" sibTransId="{2AFF4E59-D55A-CD48-9665-1D9D720CEA9E}"/>
    <dgm:cxn modelId="{B2D81C36-244A-E840-872D-7F5C14736499}" srcId="{6838B0A5-34FF-7B44-AAC7-6380059956F0}" destId="{B9B04929-7E08-6C40-91B1-B915334C77EA}" srcOrd="2" destOrd="0" parTransId="{2AB77592-C249-CA4E-A224-BF8F3BAB310F}" sibTransId="{FE3D51CF-14D4-7C4E-8105-E1A7F96FDC53}"/>
    <dgm:cxn modelId="{F7EAC33E-B135-014A-A5AB-638D9CFBBEC8}" type="presOf" srcId="{60320643-FD6D-864E-824D-44F6D20EB93A}" destId="{D3E5A5D7-0A1B-1244-94A9-C84F25983390}" srcOrd="1" destOrd="0" presId="urn:microsoft.com/office/officeart/2005/8/layout/pyramid3"/>
    <dgm:cxn modelId="{C090CE49-A28F-A449-957B-680680234375}" type="presOf" srcId="{CBEFACC7-9D12-6C45-BC45-20659DBE6392}" destId="{15C42CE0-5DA7-8B49-B622-EEBC5D86F7FA}" srcOrd="0" destOrd="0" presId="urn:microsoft.com/office/officeart/2005/8/layout/pyramid3"/>
    <dgm:cxn modelId="{D62BF393-47D9-644E-8E28-80857EAFE1BA}" type="presOf" srcId="{60320643-FD6D-864E-824D-44F6D20EB93A}" destId="{00D04B3B-EE13-094A-BFD2-2242ACFBCA22}" srcOrd="0" destOrd="0" presId="urn:microsoft.com/office/officeart/2005/8/layout/pyramid3"/>
    <dgm:cxn modelId="{6C1902D0-E1FB-3040-B642-400A82AA5BEA}" srcId="{6838B0A5-34FF-7B44-AAC7-6380059956F0}" destId="{60320643-FD6D-864E-824D-44F6D20EB93A}" srcOrd="0" destOrd="0" parTransId="{BEADC898-983A-AA4A-8690-3557CEAED94E}" sibTransId="{65F47A7A-C21B-6A46-AB70-171B4636D5E2}"/>
    <dgm:cxn modelId="{C9CF59DE-FE4E-2D4E-A224-9CB4E002747E}" type="presOf" srcId="{B9B04929-7E08-6C40-91B1-B915334C77EA}" destId="{104FD3FF-9B04-9F40-9D2F-9F579594B453}" srcOrd="0" destOrd="0" presId="urn:microsoft.com/office/officeart/2005/8/layout/pyramid3"/>
    <dgm:cxn modelId="{FD2C47DF-8133-E94D-ACDA-9653DDA90F68}" type="presOf" srcId="{6838B0A5-34FF-7B44-AAC7-6380059956F0}" destId="{E72EC9B1-E29C-C14C-87F4-3FB97891EDB5}" srcOrd="0" destOrd="0" presId="urn:microsoft.com/office/officeart/2005/8/layout/pyramid3"/>
    <dgm:cxn modelId="{2F59B5F9-3581-644E-9192-C22E4648E709}" type="presOf" srcId="{B9B04929-7E08-6C40-91B1-B915334C77EA}" destId="{39F3DC79-4126-9D4E-9537-E94E33F0B904}" srcOrd="1" destOrd="0" presId="urn:microsoft.com/office/officeart/2005/8/layout/pyramid3"/>
    <dgm:cxn modelId="{F0266A51-CD22-FB44-8781-4E643416AD43}" type="presParOf" srcId="{E72EC9B1-E29C-C14C-87F4-3FB97891EDB5}" destId="{6AA5D0C5-EDD2-4946-94E8-5ECD3F6A6251}" srcOrd="0" destOrd="0" presId="urn:microsoft.com/office/officeart/2005/8/layout/pyramid3"/>
    <dgm:cxn modelId="{8C97FFD9-E83E-E34E-A483-481BD1DC1744}" type="presParOf" srcId="{6AA5D0C5-EDD2-4946-94E8-5ECD3F6A6251}" destId="{00D04B3B-EE13-094A-BFD2-2242ACFBCA22}" srcOrd="0" destOrd="0" presId="urn:microsoft.com/office/officeart/2005/8/layout/pyramid3"/>
    <dgm:cxn modelId="{87AE59CA-B448-B642-A19F-19A8947AC983}" type="presParOf" srcId="{6AA5D0C5-EDD2-4946-94E8-5ECD3F6A6251}" destId="{D3E5A5D7-0A1B-1244-94A9-C84F25983390}" srcOrd="1" destOrd="0" presId="urn:microsoft.com/office/officeart/2005/8/layout/pyramid3"/>
    <dgm:cxn modelId="{51CDCEB3-5A96-5540-BBF0-5B3A7C810C17}" type="presParOf" srcId="{E72EC9B1-E29C-C14C-87F4-3FB97891EDB5}" destId="{90132CE8-16DC-944E-BD78-E4E7C06986A6}" srcOrd="1" destOrd="0" presId="urn:microsoft.com/office/officeart/2005/8/layout/pyramid3"/>
    <dgm:cxn modelId="{A6DEDB97-3470-4347-A5FE-4A72510F4D9B}" type="presParOf" srcId="{90132CE8-16DC-944E-BD78-E4E7C06986A6}" destId="{15C42CE0-5DA7-8B49-B622-EEBC5D86F7FA}" srcOrd="0" destOrd="0" presId="urn:microsoft.com/office/officeart/2005/8/layout/pyramid3"/>
    <dgm:cxn modelId="{BBCBFD4B-307F-0C4A-8693-555544139F57}" type="presParOf" srcId="{90132CE8-16DC-944E-BD78-E4E7C06986A6}" destId="{2F3B6D9E-A91F-A547-B373-9215F7DDE225}" srcOrd="1" destOrd="0" presId="urn:microsoft.com/office/officeart/2005/8/layout/pyramid3"/>
    <dgm:cxn modelId="{90C005A0-B15E-B447-8D35-E9FF8C3D6EBF}" type="presParOf" srcId="{E72EC9B1-E29C-C14C-87F4-3FB97891EDB5}" destId="{69DC6F8C-31A5-2345-992F-411862F20AE9}" srcOrd="2" destOrd="0" presId="urn:microsoft.com/office/officeart/2005/8/layout/pyramid3"/>
    <dgm:cxn modelId="{FAB48CD2-1A4A-7042-8A7A-C5A336F58721}" type="presParOf" srcId="{69DC6F8C-31A5-2345-992F-411862F20AE9}" destId="{104FD3FF-9B04-9F40-9D2F-9F579594B453}" srcOrd="0" destOrd="0" presId="urn:microsoft.com/office/officeart/2005/8/layout/pyramid3"/>
    <dgm:cxn modelId="{E5390E13-A27C-1C47-890D-2346B6AFECFD}" type="presParOf" srcId="{69DC6F8C-31A5-2345-992F-411862F20AE9}" destId="{39F3DC79-4126-9D4E-9537-E94E33F0B904}"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53AA3A-9E51-4DFB-B7CF-6A6FE4E3C67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D4DD877-5F42-4C84-9F8A-3F1286D73F33}">
      <dgm:prSet custT="1"/>
      <dgm:spPr/>
      <dgm:t>
        <a:bodyPr/>
        <a:lstStyle/>
        <a:p>
          <a:pPr>
            <a:lnSpc>
              <a:spcPct val="100000"/>
            </a:lnSpc>
          </a:pPr>
          <a:r>
            <a:rPr lang="en-US" sz="2000" dirty="0">
              <a:solidFill>
                <a:schemeClr val="bg1"/>
              </a:solidFill>
            </a:rPr>
            <a:t>Relevance    +</a:t>
          </a:r>
        </a:p>
      </dgm:t>
    </dgm:pt>
    <dgm:pt modelId="{54825F87-9628-4929-8B90-D8CC6D09FD3D}" type="parTrans" cxnId="{D8410706-FA94-4CFD-9DF4-F4AC66FBFC99}">
      <dgm:prSet/>
      <dgm:spPr/>
      <dgm:t>
        <a:bodyPr/>
        <a:lstStyle/>
        <a:p>
          <a:endParaRPr lang="en-US"/>
        </a:p>
      </dgm:t>
    </dgm:pt>
    <dgm:pt modelId="{672FB6E2-E882-45AE-B937-F594DC83D3E4}" type="sibTrans" cxnId="{D8410706-FA94-4CFD-9DF4-F4AC66FBFC99}">
      <dgm:prSet/>
      <dgm:spPr/>
      <dgm:t>
        <a:bodyPr/>
        <a:lstStyle/>
        <a:p>
          <a:endParaRPr lang="en-US"/>
        </a:p>
      </dgm:t>
    </dgm:pt>
    <dgm:pt modelId="{D99C11E2-B457-4FE0-A91F-C27289AD19E7}">
      <dgm:prSet custT="1"/>
      <dgm:spPr/>
      <dgm:t>
        <a:bodyPr/>
        <a:lstStyle/>
        <a:p>
          <a:pPr>
            <a:lnSpc>
              <a:spcPct val="100000"/>
            </a:lnSpc>
          </a:pPr>
          <a:r>
            <a:rPr lang="en-US" sz="2000" dirty="0">
              <a:solidFill>
                <a:schemeClr val="bg1"/>
              </a:solidFill>
            </a:rPr>
            <a:t>Reliability    +</a:t>
          </a:r>
        </a:p>
      </dgm:t>
    </dgm:pt>
    <dgm:pt modelId="{D0EDC5CC-F4BB-4080-8F20-C6847034B3FF}" type="parTrans" cxnId="{E143E0AB-E23B-40EA-B5D5-887C294FFDCD}">
      <dgm:prSet/>
      <dgm:spPr/>
      <dgm:t>
        <a:bodyPr/>
        <a:lstStyle/>
        <a:p>
          <a:endParaRPr lang="en-US"/>
        </a:p>
      </dgm:t>
    </dgm:pt>
    <dgm:pt modelId="{94F9227E-3CC5-4DFD-8676-CE0249C3C57F}" type="sibTrans" cxnId="{E143E0AB-E23B-40EA-B5D5-887C294FFDCD}">
      <dgm:prSet/>
      <dgm:spPr/>
      <dgm:t>
        <a:bodyPr/>
        <a:lstStyle/>
        <a:p>
          <a:endParaRPr lang="en-US"/>
        </a:p>
      </dgm:t>
    </dgm:pt>
    <dgm:pt modelId="{A59FC67F-F9B8-49A2-8D1F-73930BD5009C}">
      <dgm:prSet custT="1"/>
      <dgm:spPr/>
      <dgm:t>
        <a:bodyPr/>
        <a:lstStyle/>
        <a:p>
          <a:pPr>
            <a:lnSpc>
              <a:spcPct val="100000"/>
            </a:lnSpc>
          </a:pPr>
          <a:r>
            <a:rPr lang="en-US" sz="2000" dirty="0">
              <a:solidFill>
                <a:schemeClr val="bg1"/>
              </a:solidFill>
            </a:rPr>
            <a:t>Credibility    =</a:t>
          </a:r>
        </a:p>
      </dgm:t>
    </dgm:pt>
    <dgm:pt modelId="{5CCDC4F5-7B6B-428C-B01D-B51A9F060EF7}" type="parTrans" cxnId="{A0C8641F-F81D-48F6-BF82-B863F45DA743}">
      <dgm:prSet/>
      <dgm:spPr/>
      <dgm:t>
        <a:bodyPr/>
        <a:lstStyle/>
        <a:p>
          <a:endParaRPr lang="en-US"/>
        </a:p>
      </dgm:t>
    </dgm:pt>
    <dgm:pt modelId="{82684A9B-F5B0-40CC-9166-29AD19A15A7C}" type="sibTrans" cxnId="{A0C8641F-F81D-48F6-BF82-B863F45DA743}">
      <dgm:prSet/>
      <dgm:spPr/>
      <dgm:t>
        <a:bodyPr/>
        <a:lstStyle/>
        <a:p>
          <a:endParaRPr lang="en-US"/>
        </a:p>
      </dgm:t>
    </dgm:pt>
    <dgm:pt modelId="{A857DD24-ABD9-4FFF-98CF-0CEF79D37E68}">
      <dgm:prSet custT="1"/>
      <dgm:spPr/>
      <dgm:t>
        <a:bodyPr/>
        <a:lstStyle/>
        <a:p>
          <a:pPr>
            <a:lnSpc>
              <a:spcPct val="100000"/>
            </a:lnSpc>
          </a:pPr>
          <a:r>
            <a:rPr lang="en-US" sz="2000" dirty="0">
              <a:solidFill>
                <a:schemeClr val="bg1"/>
              </a:solidFill>
            </a:rPr>
            <a:t>Weight/</a:t>
          </a:r>
        </a:p>
        <a:p>
          <a:pPr>
            <a:lnSpc>
              <a:spcPct val="100000"/>
            </a:lnSpc>
          </a:pPr>
          <a:r>
            <a:rPr lang="en-US" sz="2000" dirty="0">
              <a:solidFill>
                <a:schemeClr val="bg1"/>
              </a:solidFill>
            </a:rPr>
            <a:t>probative value</a:t>
          </a:r>
          <a:endParaRPr lang="en-US" sz="2000" dirty="0"/>
        </a:p>
      </dgm:t>
    </dgm:pt>
    <dgm:pt modelId="{2C4F9CD3-E621-419B-A479-33B0BCE1FCB1}" type="parTrans" cxnId="{F0BF9E12-4F05-4003-9FF4-7E9F892D45D5}">
      <dgm:prSet/>
      <dgm:spPr/>
      <dgm:t>
        <a:bodyPr/>
        <a:lstStyle/>
        <a:p>
          <a:endParaRPr lang="en-US"/>
        </a:p>
      </dgm:t>
    </dgm:pt>
    <dgm:pt modelId="{7ECE2B7A-C471-48EB-868B-24054B3BBD58}" type="sibTrans" cxnId="{F0BF9E12-4F05-4003-9FF4-7E9F892D45D5}">
      <dgm:prSet/>
      <dgm:spPr/>
      <dgm:t>
        <a:bodyPr/>
        <a:lstStyle/>
        <a:p>
          <a:endParaRPr lang="en-US"/>
        </a:p>
      </dgm:t>
    </dgm:pt>
    <dgm:pt modelId="{F8DCA5CD-AACF-4A42-8CB6-16B461829F0A}" type="pres">
      <dgm:prSet presAssocID="{C753AA3A-9E51-4DFB-B7CF-6A6FE4E3C674}" presName="root" presStyleCnt="0">
        <dgm:presLayoutVars>
          <dgm:dir/>
          <dgm:resizeHandles val="exact"/>
        </dgm:presLayoutVars>
      </dgm:prSet>
      <dgm:spPr/>
    </dgm:pt>
    <dgm:pt modelId="{B17C07F7-D1DE-4D12-88BF-4B4F8DC612DF}" type="pres">
      <dgm:prSet presAssocID="{9D4DD877-5F42-4C84-9F8A-3F1286D73F33}" presName="compNode" presStyleCnt="0"/>
      <dgm:spPr/>
    </dgm:pt>
    <dgm:pt modelId="{8B37CEE7-3180-4C37-B9F5-52C8E92A0133}" type="pres">
      <dgm:prSet presAssocID="{9D4DD877-5F42-4C84-9F8A-3F1286D73F3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821AC427-86B7-4596-A86B-D64CCC1291BA}" type="pres">
      <dgm:prSet presAssocID="{9D4DD877-5F42-4C84-9F8A-3F1286D73F33}" presName="spaceRect" presStyleCnt="0"/>
      <dgm:spPr/>
    </dgm:pt>
    <dgm:pt modelId="{CEBE987A-F837-4810-87B2-9A8BCB4531B0}" type="pres">
      <dgm:prSet presAssocID="{9D4DD877-5F42-4C84-9F8A-3F1286D73F33}" presName="textRect" presStyleLbl="revTx" presStyleIdx="0" presStyleCnt="4">
        <dgm:presLayoutVars>
          <dgm:chMax val="1"/>
          <dgm:chPref val="1"/>
        </dgm:presLayoutVars>
      </dgm:prSet>
      <dgm:spPr/>
    </dgm:pt>
    <dgm:pt modelId="{7013EF34-B6E8-46D7-8AEC-E1854E4417F0}" type="pres">
      <dgm:prSet presAssocID="{672FB6E2-E882-45AE-B937-F594DC83D3E4}" presName="sibTrans" presStyleCnt="0"/>
      <dgm:spPr/>
    </dgm:pt>
    <dgm:pt modelId="{1609B292-D2A9-4523-AA94-83BF3B31C9D8}" type="pres">
      <dgm:prSet presAssocID="{D99C11E2-B457-4FE0-A91F-C27289AD19E7}" presName="compNode" presStyleCnt="0"/>
      <dgm:spPr/>
    </dgm:pt>
    <dgm:pt modelId="{76E44D7E-5D71-4BDC-8F9A-C3E435E9DC26}" type="pres">
      <dgm:prSet presAssocID="{D99C11E2-B457-4FE0-A91F-C27289AD19E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2DDB2FAE-B66F-4D93-86D6-FED8FEEF23DD}" type="pres">
      <dgm:prSet presAssocID="{D99C11E2-B457-4FE0-A91F-C27289AD19E7}" presName="spaceRect" presStyleCnt="0"/>
      <dgm:spPr/>
    </dgm:pt>
    <dgm:pt modelId="{53278FEB-C5EB-460B-9D86-B8D240064148}" type="pres">
      <dgm:prSet presAssocID="{D99C11E2-B457-4FE0-A91F-C27289AD19E7}" presName="textRect" presStyleLbl="revTx" presStyleIdx="1" presStyleCnt="4">
        <dgm:presLayoutVars>
          <dgm:chMax val="1"/>
          <dgm:chPref val="1"/>
        </dgm:presLayoutVars>
      </dgm:prSet>
      <dgm:spPr/>
    </dgm:pt>
    <dgm:pt modelId="{7A249374-362C-4FD1-8DA2-029F93177900}" type="pres">
      <dgm:prSet presAssocID="{94F9227E-3CC5-4DFD-8676-CE0249C3C57F}" presName="sibTrans" presStyleCnt="0"/>
      <dgm:spPr/>
    </dgm:pt>
    <dgm:pt modelId="{B44BE998-9646-4D97-97A2-418DBEE4BEE3}" type="pres">
      <dgm:prSet presAssocID="{A59FC67F-F9B8-49A2-8D1F-73930BD5009C}" presName="compNode" presStyleCnt="0"/>
      <dgm:spPr/>
    </dgm:pt>
    <dgm:pt modelId="{BF4CEE8F-6CF8-42AF-9B04-DF252D3F55FB}" type="pres">
      <dgm:prSet presAssocID="{A59FC67F-F9B8-49A2-8D1F-73930BD5009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humbs Up Sign"/>
        </a:ext>
      </dgm:extLst>
    </dgm:pt>
    <dgm:pt modelId="{19E64BA2-F218-411F-82FD-F56B86B8E619}" type="pres">
      <dgm:prSet presAssocID="{A59FC67F-F9B8-49A2-8D1F-73930BD5009C}" presName="spaceRect" presStyleCnt="0"/>
      <dgm:spPr/>
    </dgm:pt>
    <dgm:pt modelId="{8CB7E4BD-F111-416B-930A-2D4F2985161A}" type="pres">
      <dgm:prSet presAssocID="{A59FC67F-F9B8-49A2-8D1F-73930BD5009C}" presName="textRect" presStyleLbl="revTx" presStyleIdx="2" presStyleCnt="4">
        <dgm:presLayoutVars>
          <dgm:chMax val="1"/>
          <dgm:chPref val="1"/>
        </dgm:presLayoutVars>
      </dgm:prSet>
      <dgm:spPr/>
    </dgm:pt>
    <dgm:pt modelId="{75DC13F3-CE6A-44F1-A6D0-C4393E9A10C4}" type="pres">
      <dgm:prSet presAssocID="{82684A9B-F5B0-40CC-9166-29AD19A15A7C}" presName="sibTrans" presStyleCnt="0"/>
      <dgm:spPr/>
    </dgm:pt>
    <dgm:pt modelId="{51B2922F-1518-4291-AC45-8F2AC0C61D1B}" type="pres">
      <dgm:prSet presAssocID="{A857DD24-ABD9-4FFF-98CF-0CEF79D37E68}" presName="compNode" presStyleCnt="0"/>
      <dgm:spPr/>
    </dgm:pt>
    <dgm:pt modelId="{577EDC70-10D9-44DC-8BB8-0199E8BE3D71}" type="pres">
      <dgm:prSet presAssocID="{A857DD24-ABD9-4FFF-98CF-0CEF79D37E6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cale"/>
        </a:ext>
      </dgm:extLst>
    </dgm:pt>
    <dgm:pt modelId="{CD5248CE-E48A-4FD5-9AB3-878BB7BC5988}" type="pres">
      <dgm:prSet presAssocID="{A857DD24-ABD9-4FFF-98CF-0CEF79D37E68}" presName="spaceRect" presStyleCnt="0"/>
      <dgm:spPr/>
    </dgm:pt>
    <dgm:pt modelId="{EA9BCD53-BF3D-4D38-8808-E36D854B8073}" type="pres">
      <dgm:prSet presAssocID="{A857DD24-ABD9-4FFF-98CF-0CEF79D37E68}" presName="textRect" presStyleLbl="revTx" presStyleIdx="3" presStyleCnt="4" custScaleX="123474">
        <dgm:presLayoutVars>
          <dgm:chMax val="1"/>
          <dgm:chPref val="1"/>
        </dgm:presLayoutVars>
      </dgm:prSet>
      <dgm:spPr/>
    </dgm:pt>
  </dgm:ptLst>
  <dgm:cxnLst>
    <dgm:cxn modelId="{D8410706-FA94-4CFD-9DF4-F4AC66FBFC99}" srcId="{C753AA3A-9E51-4DFB-B7CF-6A6FE4E3C674}" destId="{9D4DD877-5F42-4C84-9F8A-3F1286D73F33}" srcOrd="0" destOrd="0" parTransId="{54825F87-9628-4929-8B90-D8CC6D09FD3D}" sibTransId="{672FB6E2-E882-45AE-B937-F594DC83D3E4}"/>
    <dgm:cxn modelId="{F0BF9E12-4F05-4003-9FF4-7E9F892D45D5}" srcId="{C753AA3A-9E51-4DFB-B7CF-6A6FE4E3C674}" destId="{A857DD24-ABD9-4FFF-98CF-0CEF79D37E68}" srcOrd="3" destOrd="0" parTransId="{2C4F9CD3-E621-419B-A479-33B0BCE1FCB1}" sibTransId="{7ECE2B7A-C471-48EB-868B-24054B3BBD58}"/>
    <dgm:cxn modelId="{A0C8641F-F81D-48F6-BF82-B863F45DA743}" srcId="{C753AA3A-9E51-4DFB-B7CF-6A6FE4E3C674}" destId="{A59FC67F-F9B8-49A2-8D1F-73930BD5009C}" srcOrd="2" destOrd="0" parTransId="{5CCDC4F5-7B6B-428C-B01D-B51A9F060EF7}" sibTransId="{82684A9B-F5B0-40CC-9166-29AD19A15A7C}"/>
    <dgm:cxn modelId="{145FEA37-97E7-41B4-8AED-1596B40ABE55}" type="presOf" srcId="{D99C11E2-B457-4FE0-A91F-C27289AD19E7}" destId="{53278FEB-C5EB-460B-9D86-B8D240064148}" srcOrd="0" destOrd="0" presId="urn:microsoft.com/office/officeart/2018/2/layout/IconLabelList"/>
    <dgm:cxn modelId="{B135CF3F-4E95-401D-8187-512A0B868D13}" type="presOf" srcId="{A857DD24-ABD9-4FFF-98CF-0CEF79D37E68}" destId="{EA9BCD53-BF3D-4D38-8808-E36D854B8073}" srcOrd="0" destOrd="0" presId="urn:microsoft.com/office/officeart/2018/2/layout/IconLabelList"/>
    <dgm:cxn modelId="{5B8C1C75-B75B-41A9-93C5-19FA8E756DAF}" type="presOf" srcId="{9D4DD877-5F42-4C84-9F8A-3F1286D73F33}" destId="{CEBE987A-F837-4810-87B2-9A8BCB4531B0}" srcOrd="0" destOrd="0" presId="urn:microsoft.com/office/officeart/2018/2/layout/IconLabelList"/>
    <dgm:cxn modelId="{E143E0AB-E23B-40EA-B5D5-887C294FFDCD}" srcId="{C753AA3A-9E51-4DFB-B7CF-6A6FE4E3C674}" destId="{D99C11E2-B457-4FE0-A91F-C27289AD19E7}" srcOrd="1" destOrd="0" parTransId="{D0EDC5CC-F4BB-4080-8F20-C6847034B3FF}" sibTransId="{94F9227E-3CC5-4DFD-8676-CE0249C3C57F}"/>
    <dgm:cxn modelId="{5B00CCDC-3B7A-47EB-B390-54CDBBA962FD}" type="presOf" srcId="{C753AA3A-9E51-4DFB-B7CF-6A6FE4E3C674}" destId="{F8DCA5CD-AACF-4A42-8CB6-16B461829F0A}" srcOrd="0" destOrd="0" presId="urn:microsoft.com/office/officeart/2018/2/layout/IconLabelList"/>
    <dgm:cxn modelId="{7DE81BFB-E837-4F66-B599-9C6BB886F807}" type="presOf" srcId="{A59FC67F-F9B8-49A2-8D1F-73930BD5009C}" destId="{8CB7E4BD-F111-416B-930A-2D4F2985161A}" srcOrd="0" destOrd="0" presId="urn:microsoft.com/office/officeart/2018/2/layout/IconLabelList"/>
    <dgm:cxn modelId="{70334F37-F567-4DC1-9A6C-990482A3CD90}" type="presParOf" srcId="{F8DCA5CD-AACF-4A42-8CB6-16B461829F0A}" destId="{B17C07F7-D1DE-4D12-88BF-4B4F8DC612DF}" srcOrd="0" destOrd="0" presId="urn:microsoft.com/office/officeart/2018/2/layout/IconLabelList"/>
    <dgm:cxn modelId="{4F8235AB-ECBB-449D-90F8-56E9CDAA6C6A}" type="presParOf" srcId="{B17C07F7-D1DE-4D12-88BF-4B4F8DC612DF}" destId="{8B37CEE7-3180-4C37-B9F5-52C8E92A0133}" srcOrd="0" destOrd="0" presId="urn:microsoft.com/office/officeart/2018/2/layout/IconLabelList"/>
    <dgm:cxn modelId="{9D719524-A78F-45DD-B899-0552F7FA12D6}" type="presParOf" srcId="{B17C07F7-D1DE-4D12-88BF-4B4F8DC612DF}" destId="{821AC427-86B7-4596-A86B-D64CCC1291BA}" srcOrd="1" destOrd="0" presId="urn:microsoft.com/office/officeart/2018/2/layout/IconLabelList"/>
    <dgm:cxn modelId="{D02A6CD7-B35F-400E-AB06-D6FC26092374}" type="presParOf" srcId="{B17C07F7-D1DE-4D12-88BF-4B4F8DC612DF}" destId="{CEBE987A-F837-4810-87B2-9A8BCB4531B0}" srcOrd="2" destOrd="0" presId="urn:microsoft.com/office/officeart/2018/2/layout/IconLabelList"/>
    <dgm:cxn modelId="{A82F9326-4BC4-4C16-87E3-B9A266B8993A}" type="presParOf" srcId="{F8DCA5CD-AACF-4A42-8CB6-16B461829F0A}" destId="{7013EF34-B6E8-46D7-8AEC-E1854E4417F0}" srcOrd="1" destOrd="0" presId="urn:microsoft.com/office/officeart/2018/2/layout/IconLabelList"/>
    <dgm:cxn modelId="{FB48366E-23E2-44B0-9B68-48826B376277}" type="presParOf" srcId="{F8DCA5CD-AACF-4A42-8CB6-16B461829F0A}" destId="{1609B292-D2A9-4523-AA94-83BF3B31C9D8}" srcOrd="2" destOrd="0" presId="urn:microsoft.com/office/officeart/2018/2/layout/IconLabelList"/>
    <dgm:cxn modelId="{3A33FE34-0D53-4FD6-8717-334EEF41F2CB}" type="presParOf" srcId="{1609B292-D2A9-4523-AA94-83BF3B31C9D8}" destId="{76E44D7E-5D71-4BDC-8F9A-C3E435E9DC26}" srcOrd="0" destOrd="0" presId="urn:microsoft.com/office/officeart/2018/2/layout/IconLabelList"/>
    <dgm:cxn modelId="{4DACB669-E5FA-4415-BD07-D7ADA4209246}" type="presParOf" srcId="{1609B292-D2A9-4523-AA94-83BF3B31C9D8}" destId="{2DDB2FAE-B66F-4D93-86D6-FED8FEEF23DD}" srcOrd="1" destOrd="0" presId="urn:microsoft.com/office/officeart/2018/2/layout/IconLabelList"/>
    <dgm:cxn modelId="{9AB26C0E-2FAC-4A5A-A558-416515EC5AC0}" type="presParOf" srcId="{1609B292-D2A9-4523-AA94-83BF3B31C9D8}" destId="{53278FEB-C5EB-460B-9D86-B8D240064148}" srcOrd="2" destOrd="0" presId="urn:microsoft.com/office/officeart/2018/2/layout/IconLabelList"/>
    <dgm:cxn modelId="{0A486C5B-B779-4A78-98C0-26FB1FEF644F}" type="presParOf" srcId="{F8DCA5CD-AACF-4A42-8CB6-16B461829F0A}" destId="{7A249374-362C-4FD1-8DA2-029F93177900}" srcOrd="3" destOrd="0" presId="urn:microsoft.com/office/officeart/2018/2/layout/IconLabelList"/>
    <dgm:cxn modelId="{CA75FCC1-3C39-4955-B11F-A7FC2098C455}" type="presParOf" srcId="{F8DCA5CD-AACF-4A42-8CB6-16B461829F0A}" destId="{B44BE998-9646-4D97-97A2-418DBEE4BEE3}" srcOrd="4" destOrd="0" presId="urn:microsoft.com/office/officeart/2018/2/layout/IconLabelList"/>
    <dgm:cxn modelId="{881825A2-E571-4D04-B186-12C58BAE1309}" type="presParOf" srcId="{B44BE998-9646-4D97-97A2-418DBEE4BEE3}" destId="{BF4CEE8F-6CF8-42AF-9B04-DF252D3F55FB}" srcOrd="0" destOrd="0" presId="urn:microsoft.com/office/officeart/2018/2/layout/IconLabelList"/>
    <dgm:cxn modelId="{5BE14591-0BBE-4D02-B5AF-02B9EA8F7DB3}" type="presParOf" srcId="{B44BE998-9646-4D97-97A2-418DBEE4BEE3}" destId="{19E64BA2-F218-411F-82FD-F56B86B8E619}" srcOrd="1" destOrd="0" presId="urn:microsoft.com/office/officeart/2018/2/layout/IconLabelList"/>
    <dgm:cxn modelId="{EB92C23D-5A36-476F-9B2F-B369204AFD28}" type="presParOf" srcId="{B44BE998-9646-4D97-97A2-418DBEE4BEE3}" destId="{8CB7E4BD-F111-416B-930A-2D4F2985161A}" srcOrd="2" destOrd="0" presId="urn:microsoft.com/office/officeart/2018/2/layout/IconLabelList"/>
    <dgm:cxn modelId="{F9236BDA-6321-48E7-9C51-B8446FB15E9E}" type="presParOf" srcId="{F8DCA5CD-AACF-4A42-8CB6-16B461829F0A}" destId="{75DC13F3-CE6A-44F1-A6D0-C4393E9A10C4}" srcOrd="5" destOrd="0" presId="urn:microsoft.com/office/officeart/2018/2/layout/IconLabelList"/>
    <dgm:cxn modelId="{044F4BE5-EF60-48FD-B2BF-395C998401F0}" type="presParOf" srcId="{F8DCA5CD-AACF-4A42-8CB6-16B461829F0A}" destId="{51B2922F-1518-4291-AC45-8F2AC0C61D1B}" srcOrd="6" destOrd="0" presId="urn:microsoft.com/office/officeart/2018/2/layout/IconLabelList"/>
    <dgm:cxn modelId="{A6B9B010-038E-46C4-BD82-2E5FCF036C8F}" type="presParOf" srcId="{51B2922F-1518-4291-AC45-8F2AC0C61D1B}" destId="{577EDC70-10D9-44DC-8BB8-0199E8BE3D71}" srcOrd="0" destOrd="0" presId="urn:microsoft.com/office/officeart/2018/2/layout/IconLabelList"/>
    <dgm:cxn modelId="{92196FF7-4991-4A72-A775-8846B29664E2}" type="presParOf" srcId="{51B2922F-1518-4291-AC45-8F2AC0C61D1B}" destId="{CD5248CE-E48A-4FD5-9AB3-878BB7BC5988}" srcOrd="1" destOrd="0" presId="urn:microsoft.com/office/officeart/2018/2/layout/IconLabelList"/>
    <dgm:cxn modelId="{5A7038CF-79F3-4048-9AF2-ECD06CBADA39}" type="presParOf" srcId="{51B2922F-1518-4291-AC45-8F2AC0C61D1B}" destId="{EA9BCD53-BF3D-4D38-8808-E36D854B8073}"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A75EEB-BE5F-41FB-AC15-7EB4DB19304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857FAD6-CE2B-411F-B268-96BFCF3EDEF7}">
      <dgm:prSet/>
      <dgm:spPr/>
      <dgm:t>
        <a:bodyPr/>
        <a:lstStyle/>
        <a:p>
          <a:r>
            <a:rPr lang="en-US" dirty="0"/>
            <a:t>Transcripts of recorded interviews</a:t>
          </a:r>
        </a:p>
      </dgm:t>
    </dgm:pt>
    <dgm:pt modelId="{B0BBF570-BEEA-491E-89A4-08C6CB2105E9}" type="parTrans" cxnId="{C7FA5C19-7B23-497C-B9FC-EA6B69B859DB}">
      <dgm:prSet/>
      <dgm:spPr/>
      <dgm:t>
        <a:bodyPr/>
        <a:lstStyle/>
        <a:p>
          <a:endParaRPr lang="en-US"/>
        </a:p>
      </dgm:t>
    </dgm:pt>
    <dgm:pt modelId="{4BEC4ECC-9E0A-4700-B964-D636F91C71F0}" type="sibTrans" cxnId="{C7FA5C19-7B23-497C-B9FC-EA6B69B859DB}">
      <dgm:prSet/>
      <dgm:spPr/>
      <dgm:t>
        <a:bodyPr/>
        <a:lstStyle/>
        <a:p>
          <a:endParaRPr lang="en-US"/>
        </a:p>
      </dgm:t>
    </dgm:pt>
    <dgm:pt modelId="{AB7008CD-1935-49DA-B21E-AB5C01BEEBCF}">
      <dgm:prSet/>
      <dgm:spPr/>
      <dgm:t>
        <a:bodyPr/>
        <a:lstStyle/>
        <a:p>
          <a:r>
            <a:rPr lang="en-US" dirty="0"/>
            <a:t>Written summaries of unrecorded interviews</a:t>
          </a:r>
        </a:p>
      </dgm:t>
    </dgm:pt>
    <dgm:pt modelId="{181FB3FE-BE14-4A62-A9E6-C49AF0D16B94}" type="parTrans" cxnId="{06EBA88B-C3CB-401A-B387-37D7938B66BF}">
      <dgm:prSet/>
      <dgm:spPr/>
      <dgm:t>
        <a:bodyPr/>
        <a:lstStyle/>
        <a:p>
          <a:endParaRPr lang="en-US"/>
        </a:p>
      </dgm:t>
    </dgm:pt>
    <dgm:pt modelId="{5B2C2922-9EB1-4D34-820A-E11598F3F1B5}" type="sibTrans" cxnId="{06EBA88B-C3CB-401A-B387-37D7938B66BF}">
      <dgm:prSet/>
      <dgm:spPr/>
      <dgm:t>
        <a:bodyPr/>
        <a:lstStyle/>
        <a:p>
          <a:endParaRPr lang="en-US"/>
        </a:p>
      </dgm:t>
    </dgm:pt>
    <dgm:pt modelId="{D6B8F103-77FD-4D1D-975F-9D7AA900C236}">
      <dgm:prSet/>
      <dgm:spPr/>
      <dgm:t>
        <a:bodyPr/>
        <a:lstStyle/>
        <a:p>
          <a:r>
            <a:rPr lang="en-US" dirty="0"/>
            <a:t>Police reports</a:t>
          </a:r>
        </a:p>
      </dgm:t>
    </dgm:pt>
    <dgm:pt modelId="{7D52B1EB-9DBB-4A11-9F1D-9AC1E54EF00F}" type="parTrans" cxnId="{977ADB64-DBEB-4C1C-909F-42324D4028A3}">
      <dgm:prSet/>
      <dgm:spPr/>
      <dgm:t>
        <a:bodyPr/>
        <a:lstStyle/>
        <a:p>
          <a:endParaRPr lang="en-US"/>
        </a:p>
      </dgm:t>
    </dgm:pt>
    <dgm:pt modelId="{9589E966-D989-451C-9C43-FD6B21DE4955}" type="sibTrans" cxnId="{977ADB64-DBEB-4C1C-909F-42324D4028A3}">
      <dgm:prSet/>
      <dgm:spPr/>
      <dgm:t>
        <a:bodyPr/>
        <a:lstStyle/>
        <a:p>
          <a:endParaRPr lang="en-US"/>
        </a:p>
      </dgm:t>
    </dgm:pt>
    <dgm:pt modelId="{C0EC44D3-3AE9-42F3-89BA-634A95040341}">
      <dgm:prSet/>
      <dgm:spPr/>
      <dgm:t>
        <a:bodyPr/>
        <a:lstStyle/>
        <a:p>
          <a:r>
            <a:rPr lang="en-US" dirty="0"/>
            <a:t>Text messages</a:t>
          </a:r>
        </a:p>
      </dgm:t>
    </dgm:pt>
    <dgm:pt modelId="{71680E8E-9B8E-4066-A797-81BF6010B454}" type="parTrans" cxnId="{FC28D357-9D96-475E-8BDB-2C2BB337669C}">
      <dgm:prSet/>
      <dgm:spPr/>
      <dgm:t>
        <a:bodyPr/>
        <a:lstStyle/>
        <a:p>
          <a:endParaRPr lang="en-US"/>
        </a:p>
      </dgm:t>
    </dgm:pt>
    <dgm:pt modelId="{2FEBC954-BF0C-4503-9E22-1A746EAB764C}" type="sibTrans" cxnId="{FC28D357-9D96-475E-8BDB-2C2BB337669C}">
      <dgm:prSet/>
      <dgm:spPr/>
      <dgm:t>
        <a:bodyPr/>
        <a:lstStyle/>
        <a:p>
          <a:endParaRPr lang="en-US"/>
        </a:p>
      </dgm:t>
    </dgm:pt>
    <dgm:pt modelId="{7F0135B2-B82D-4694-BA32-2B1D9FCEA083}">
      <dgm:prSet/>
      <dgm:spPr/>
      <dgm:t>
        <a:bodyPr/>
        <a:lstStyle/>
        <a:p>
          <a:r>
            <a:rPr lang="en-US" dirty="0"/>
            <a:t>Medical records</a:t>
          </a:r>
        </a:p>
      </dgm:t>
    </dgm:pt>
    <dgm:pt modelId="{742B23B6-F1D5-439B-80BF-B03AFF1B1094}" type="parTrans" cxnId="{37AD6A30-C931-4D04-83C2-2A5278394F01}">
      <dgm:prSet/>
      <dgm:spPr/>
      <dgm:t>
        <a:bodyPr/>
        <a:lstStyle/>
        <a:p>
          <a:endParaRPr lang="en-US"/>
        </a:p>
      </dgm:t>
    </dgm:pt>
    <dgm:pt modelId="{17B6079A-A1F9-4C02-9D8C-1534300BE658}" type="sibTrans" cxnId="{37AD6A30-C931-4D04-83C2-2A5278394F01}">
      <dgm:prSet/>
      <dgm:spPr/>
      <dgm:t>
        <a:bodyPr/>
        <a:lstStyle/>
        <a:p>
          <a:endParaRPr lang="en-US"/>
        </a:p>
      </dgm:t>
    </dgm:pt>
    <dgm:pt modelId="{91EA09FD-F75C-49D4-AEBF-908B2C0A32C5}">
      <dgm:prSet/>
      <dgm:spPr/>
      <dgm:t>
        <a:bodyPr/>
        <a:lstStyle/>
        <a:p>
          <a:r>
            <a:rPr lang="en-US" dirty="0"/>
            <a:t>Surveillance videos</a:t>
          </a:r>
        </a:p>
      </dgm:t>
    </dgm:pt>
    <dgm:pt modelId="{349EC8AD-FDFF-4937-996F-C2572A9BF7FD}" type="parTrans" cxnId="{67DE9828-D80F-4B16-B88F-214787374A51}">
      <dgm:prSet/>
      <dgm:spPr/>
      <dgm:t>
        <a:bodyPr/>
        <a:lstStyle/>
        <a:p>
          <a:endParaRPr lang="en-US"/>
        </a:p>
      </dgm:t>
    </dgm:pt>
    <dgm:pt modelId="{F366098F-196F-445F-A6C3-6D2CC724E7E5}" type="sibTrans" cxnId="{67DE9828-D80F-4B16-B88F-214787374A51}">
      <dgm:prSet/>
      <dgm:spPr/>
      <dgm:t>
        <a:bodyPr/>
        <a:lstStyle/>
        <a:p>
          <a:endParaRPr lang="en-US"/>
        </a:p>
      </dgm:t>
    </dgm:pt>
    <dgm:pt modelId="{CAD687BC-6A00-4B69-927C-472FFF8C6B1F}">
      <dgm:prSet/>
      <dgm:spPr/>
      <dgm:t>
        <a:bodyPr/>
        <a:lstStyle/>
        <a:p>
          <a:r>
            <a:rPr lang="en-US" dirty="0"/>
            <a:t>Key card swipe records</a:t>
          </a:r>
        </a:p>
      </dgm:t>
    </dgm:pt>
    <dgm:pt modelId="{A53DDF2C-3149-4A9B-94F1-B5BAB53CD594}" type="parTrans" cxnId="{0CF1FE29-A075-40DA-8717-510CE43CD431}">
      <dgm:prSet/>
      <dgm:spPr/>
      <dgm:t>
        <a:bodyPr/>
        <a:lstStyle/>
        <a:p>
          <a:endParaRPr lang="en-US"/>
        </a:p>
      </dgm:t>
    </dgm:pt>
    <dgm:pt modelId="{1AD6370E-A1B6-442D-9A9B-5A1D69C7ED74}" type="sibTrans" cxnId="{0CF1FE29-A075-40DA-8717-510CE43CD431}">
      <dgm:prSet/>
      <dgm:spPr/>
      <dgm:t>
        <a:bodyPr/>
        <a:lstStyle/>
        <a:p>
          <a:endParaRPr lang="en-US"/>
        </a:p>
      </dgm:t>
    </dgm:pt>
    <dgm:pt modelId="{1DDBF3A1-D8B2-AD44-8C15-1FDD4212DAE8}" type="pres">
      <dgm:prSet presAssocID="{4AA75EEB-BE5F-41FB-AC15-7EB4DB19304C}" presName="diagram" presStyleCnt="0">
        <dgm:presLayoutVars>
          <dgm:dir/>
          <dgm:resizeHandles val="exact"/>
        </dgm:presLayoutVars>
      </dgm:prSet>
      <dgm:spPr/>
    </dgm:pt>
    <dgm:pt modelId="{51EA02B9-2FCF-A144-8889-7357E7E787B0}" type="pres">
      <dgm:prSet presAssocID="{D6B8F103-77FD-4D1D-975F-9D7AA900C236}" presName="node" presStyleLbl="node1" presStyleIdx="0" presStyleCnt="7">
        <dgm:presLayoutVars>
          <dgm:bulletEnabled val="1"/>
        </dgm:presLayoutVars>
      </dgm:prSet>
      <dgm:spPr/>
    </dgm:pt>
    <dgm:pt modelId="{A2A3DB39-7FB6-1E43-9295-B0C57B6816D9}" type="pres">
      <dgm:prSet presAssocID="{9589E966-D989-451C-9C43-FD6B21DE4955}" presName="sibTrans" presStyleCnt="0"/>
      <dgm:spPr/>
    </dgm:pt>
    <dgm:pt modelId="{DFF0B561-D097-A347-BE5F-9F538B2154C6}" type="pres">
      <dgm:prSet presAssocID="{C0EC44D3-3AE9-42F3-89BA-634A95040341}" presName="node" presStyleLbl="node1" presStyleIdx="1" presStyleCnt="7">
        <dgm:presLayoutVars>
          <dgm:bulletEnabled val="1"/>
        </dgm:presLayoutVars>
      </dgm:prSet>
      <dgm:spPr/>
    </dgm:pt>
    <dgm:pt modelId="{EAE21CD1-7ED9-5140-A8A9-121336746DF2}" type="pres">
      <dgm:prSet presAssocID="{2FEBC954-BF0C-4503-9E22-1A746EAB764C}" presName="sibTrans" presStyleCnt="0"/>
      <dgm:spPr/>
    </dgm:pt>
    <dgm:pt modelId="{DAE60857-39A3-CA44-8093-2BA4F0F0C721}" type="pres">
      <dgm:prSet presAssocID="{7F0135B2-B82D-4694-BA32-2B1D9FCEA083}" presName="node" presStyleLbl="node1" presStyleIdx="2" presStyleCnt="7">
        <dgm:presLayoutVars>
          <dgm:bulletEnabled val="1"/>
        </dgm:presLayoutVars>
      </dgm:prSet>
      <dgm:spPr/>
    </dgm:pt>
    <dgm:pt modelId="{98922FD9-284F-C14A-8493-45CC2EF4C5D3}" type="pres">
      <dgm:prSet presAssocID="{17B6079A-A1F9-4C02-9D8C-1534300BE658}" presName="sibTrans" presStyleCnt="0"/>
      <dgm:spPr/>
    </dgm:pt>
    <dgm:pt modelId="{87C48B0A-017A-354D-BAE7-5199A60A14E1}" type="pres">
      <dgm:prSet presAssocID="{CAD687BC-6A00-4B69-927C-472FFF8C6B1F}" presName="node" presStyleLbl="node1" presStyleIdx="3" presStyleCnt="7">
        <dgm:presLayoutVars>
          <dgm:bulletEnabled val="1"/>
        </dgm:presLayoutVars>
      </dgm:prSet>
      <dgm:spPr/>
    </dgm:pt>
    <dgm:pt modelId="{91C42DA1-E85B-B145-8558-3BFC14348D71}" type="pres">
      <dgm:prSet presAssocID="{1AD6370E-A1B6-442D-9A9B-5A1D69C7ED74}" presName="sibTrans" presStyleCnt="0"/>
      <dgm:spPr/>
    </dgm:pt>
    <dgm:pt modelId="{1FC83695-728D-2C46-BD91-AE159CCC0F6E}" type="pres">
      <dgm:prSet presAssocID="{91EA09FD-F75C-49D4-AEBF-908B2C0A32C5}" presName="node" presStyleLbl="node1" presStyleIdx="4" presStyleCnt="7">
        <dgm:presLayoutVars>
          <dgm:bulletEnabled val="1"/>
        </dgm:presLayoutVars>
      </dgm:prSet>
      <dgm:spPr/>
    </dgm:pt>
    <dgm:pt modelId="{DBCF7C55-61D7-3547-919A-E9F4F74C855B}" type="pres">
      <dgm:prSet presAssocID="{F366098F-196F-445F-A6C3-6D2CC724E7E5}" presName="sibTrans" presStyleCnt="0"/>
      <dgm:spPr/>
    </dgm:pt>
    <dgm:pt modelId="{A9DC7F55-114A-FA40-A9D7-6E33D31AE07F}" type="pres">
      <dgm:prSet presAssocID="{AB7008CD-1935-49DA-B21E-AB5C01BEEBCF}" presName="node" presStyleLbl="node1" presStyleIdx="5" presStyleCnt="7">
        <dgm:presLayoutVars>
          <dgm:bulletEnabled val="1"/>
        </dgm:presLayoutVars>
      </dgm:prSet>
      <dgm:spPr/>
    </dgm:pt>
    <dgm:pt modelId="{96C7C082-C314-AC45-B5D9-3166A010EAE6}" type="pres">
      <dgm:prSet presAssocID="{5B2C2922-9EB1-4D34-820A-E11598F3F1B5}" presName="sibTrans" presStyleCnt="0"/>
      <dgm:spPr/>
    </dgm:pt>
    <dgm:pt modelId="{ABD7FB22-CD46-AC46-88AC-AA8408B2D087}" type="pres">
      <dgm:prSet presAssocID="{C857FAD6-CE2B-411F-B268-96BFCF3EDEF7}" presName="node" presStyleLbl="node1" presStyleIdx="6" presStyleCnt="7">
        <dgm:presLayoutVars>
          <dgm:bulletEnabled val="1"/>
        </dgm:presLayoutVars>
      </dgm:prSet>
      <dgm:spPr/>
    </dgm:pt>
  </dgm:ptLst>
  <dgm:cxnLst>
    <dgm:cxn modelId="{EC0AED16-2571-224E-989D-6AB392B11B2B}" type="presOf" srcId="{D6B8F103-77FD-4D1D-975F-9D7AA900C236}" destId="{51EA02B9-2FCF-A144-8889-7357E7E787B0}" srcOrd="0" destOrd="0" presId="urn:microsoft.com/office/officeart/2005/8/layout/default"/>
    <dgm:cxn modelId="{C7FA5C19-7B23-497C-B9FC-EA6B69B859DB}" srcId="{4AA75EEB-BE5F-41FB-AC15-7EB4DB19304C}" destId="{C857FAD6-CE2B-411F-B268-96BFCF3EDEF7}" srcOrd="6" destOrd="0" parTransId="{B0BBF570-BEEA-491E-89A4-08C6CB2105E9}" sibTransId="{4BEC4ECC-9E0A-4700-B964-D636F91C71F0}"/>
    <dgm:cxn modelId="{1E1A1B1B-9580-5446-AB25-4EFA5E2E96D0}" type="presOf" srcId="{7F0135B2-B82D-4694-BA32-2B1D9FCEA083}" destId="{DAE60857-39A3-CA44-8093-2BA4F0F0C721}" srcOrd="0" destOrd="0" presId="urn:microsoft.com/office/officeart/2005/8/layout/default"/>
    <dgm:cxn modelId="{67DE9828-D80F-4B16-B88F-214787374A51}" srcId="{4AA75EEB-BE5F-41FB-AC15-7EB4DB19304C}" destId="{91EA09FD-F75C-49D4-AEBF-908B2C0A32C5}" srcOrd="4" destOrd="0" parTransId="{349EC8AD-FDFF-4937-996F-C2572A9BF7FD}" sibTransId="{F366098F-196F-445F-A6C3-6D2CC724E7E5}"/>
    <dgm:cxn modelId="{0CF1FE29-A075-40DA-8717-510CE43CD431}" srcId="{4AA75EEB-BE5F-41FB-AC15-7EB4DB19304C}" destId="{CAD687BC-6A00-4B69-927C-472FFF8C6B1F}" srcOrd="3" destOrd="0" parTransId="{A53DDF2C-3149-4A9B-94F1-B5BAB53CD594}" sibTransId="{1AD6370E-A1B6-442D-9A9B-5A1D69C7ED74}"/>
    <dgm:cxn modelId="{37AD6A30-C931-4D04-83C2-2A5278394F01}" srcId="{4AA75EEB-BE5F-41FB-AC15-7EB4DB19304C}" destId="{7F0135B2-B82D-4694-BA32-2B1D9FCEA083}" srcOrd="2" destOrd="0" parTransId="{742B23B6-F1D5-439B-80BF-B03AFF1B1094}" sibTransId="{17B6079A-A1F9-4C02-9D8C-1534300BE658}"/>
    <dgm:cxn modelId="{D8066A55-5C64-424C-AB06-7F231F9C0918}" type="presOf" srcId="{CAD687BC-6A00-4B69-927C-472FFF8C6B1F}" destId="{87C48B0A-017A-354D-BAE7-5199A60A14E1}" srcOrd="0" destOrd="0" presId="urn:microsoft.com/office/officeart/2005/8/layout/default"/>
    <dgm:cxn modelId="{FC28D357-9D96-475E-8BDB-2C2BB337669C}" srcId="{4AA75EEB-BE5F-41FB-AC15-7EB4DB19304C}" destId="{C0EC44D3-3AE9-42F3-89BA-634A95040341}" srcOrd="1" destOrd="0" parTransId="{71680E8E-9B8E-4066-A797-81BF6010B454}" sibTransId="{2FEBC954-BF0C-4503-9E22-1A746EAB764C}"/>
    <dgm:cxn modelId="{1E1A3458-7DE6-7A40-8420-0F376A25DDA4}" type="presOf" srcId="{4AA75EEB-BE5F-41FB-AC15-7EB4DB19304C}" destId="{1DDBF3A1-D8B2-AD44-8C15-1FDD4212DAE8}" srcOrd="0" destOrd="0" presId="urn:microsoft.com/office/officeart/2005/8/layout/default"/>
    <dgm:cxn modelId="{977ADB64-DBEB-4C1C-909F-42324D4028A3}" srcId="{4AA75EEB-BE5F-41FB-AC15-7EB4DB19304C}" destId="{D6B8F103-77FD-4D1D-975F-9D7AA900C236}" srcOrd="0" destOrd="0" parTransId="{7D52B1EB-9DBB-4A11-9F1D-9AC1E54EF00F}" sibTransId="{9589E966-D989-451C-9C43-FD6B21DE4955}"/>
    <dgm:cxn modelId="{15677278-6FC0-EF4D-8E9C-38EBD86155C1}" type="presOf" srcId="{C857FAD6-CE2B-411F-B268-96BFCF3EDEF7}" destId="{ABD7FB22-CD46-AC46-88AC-AA8408B2D087}" srcOrd="0" destOrd="0" presId="urn:microsoft.com/office/officeart/2005/8/layout/default"/>
    <dgm:cxn modelId="{06EBA88B-C3CB-401A-B387-37D7938B66BF}" srcId="{4AA75EEB-BE5F-41FB-AC15-7EB4DB19304C}" destId="{AB7008CD-1935-49DA-B21E-AB5C01BEEBCF}" srcOrd="5" destOrd="0" parTransId="{181FB3FE-BE14-4A62-A9E6-C49AF0D16B94}" sibTransId="{5B2C2922-9EB1-4D34-820A-E11598F3F1B5}"/>
    <dgm:cxn modelId="{5A1A66A3-C94C-414B-BFE1-4AA0859A7C46}" type="presOf" srcId="{C0EC44D3-3AE9-42F3-89BA-634A95040341}" destId="{DFF0B561-D097-A347-BE5F-9F538B2154C6}" srcOrd="0" destOrd="0" presId="urn:microsoft.com/office/officeart/2005/8/layout/default"/>
    <dgm:cxn modelId="{A0EBA8AA-E50D-5A46-95CC-2BF1854B253E}" type="presOf" srcId="{91EA09FD-F75C-49D4-AEBF-908B2C0A32C5}" destId="{1FC83695-728D-2C46-BD91-AE159CCC0F6E}" srcOrd="0" destOrd="0" presId="urn:microsoft.com/office/officeart/2005/8/layout/default"/>
    <dgm:cxn modelId="{58A49FD6-3228-994B-B955-5942551FC3BB}" type="presOf" srcId="{AB7008CD-1935-49DA-B21E-AB5C01BEEBCF}" destId="{A9DC7F55-114A-FA40-A9D7-6E33D31AE07F}" srcOrd="0" destOrd="0" presId="urn:microsoft.com/office/officeart/2005/8/layout/default"/>
    <dgm:cxn modelId="{B59E5E19-DEA7-A046-ABAE-959230EB5F59}" type="presParOf" srcId="{1DDBF3A1-D8B2-AD44-8C15-1FDD4212DAE8}" destId="{51EA02B9-2FCF-A144-8889-7357E7E787B0}" srcOrd="0" destOrd="0" presId="urn:microsoft.com/office/officeart/2005/8/layout/default"/>
    <dgm:cxn modelId="{A715A647-4F3D-9347-82F5-BEEA74171AA5}" type="presParOf" srcId="{1DDBF3A1-D8B2-AD44-8C15-1FDD4212DAE8}" destId="{A2A3DB39-7FB6-1E43-9295-B0C57B6816D9}" srcOrd="1" destOrd="0" presId="urn:microsoft.com/office/officeart/2005/8/layout/default"/>
    <dgm:cxn modelId="{0B1B25FA-491A-9746-B531-CFBC8F1DE2D1}" type="presParOf" srcId="{1DDBF3A1-D8B2-AD44-8C15-1FDD4212DAE8}" destId="{DFF0B561-D097-A347-BE5F-9F538B2154C6}" srcOrd="2" destOrd="0" presId="urn:microsoft.com/office/officeart/2005/8/layout/default"/>
    <dgm:cxn modelId="{F6FADABA-AE33-CF4E-9B4C-5443C7645EFA}" type="presParOf" srcId="{1DDBF3A1-D8B2-AD44-8C15-1FDD4212DAE8}" destId="{EAE21CD1-7ED9-5140-A8A9-121336746DF2}" srcOrd="3" destOrd="0" presId="urn:microsoft.com/office/officeart/2005/8/layout/default"/>
    <dgm:cxn modelId="{7F77D52D-6C06-C340-A305-81C12D6926FC}" type="presParOf" srcId="{1DDBF3A1-D8B2-AD44-8C15-1FDD4212DAE8}" destId="{DAE60857-39A3-CA44-8093-2BA4F0F0C721}" srcOrd="4" destOrd="0" presId="urn:microsoft.com/office/officeart/2005/8/layout/default"/>
    <dgm:cxn modelId="{D721CF90-596A-A84A-83E4-D8FBC1C4C249}" type="presParOf" srcId="{1DDBF3A1-D8B2-AD44-8C15-1FDD4212DAE8}" destId="{98922FD9-284F-C14A-8493-45CC2EF4C5D3}" srcOrd="5" destOrd="0" presId="urn:microsoft.com/office/officeart/2005/8/layout/default"/>
    <dgm:cxn modelId="{5F3466E4-E7C4-4C46-BCE3-1A73BC6D2841}" type="presParOf" srcId="{1DDBF3A1-D8B2-AD44-8C15-1FDD4212DAE8}" destId="{87C48B0A-017A-354D-BAE7-5199A60A14E1}" srcOrd="6" destOrd="0" presId="urn:microsoft.com/office/officeart/2005/8/layout/default"/>
    <dgm:cxn modelId="{6577D6A8-8E9A-5A44-9B66-60B53AB5135E}" type="presParOf" srcId="{1DDBF3A1-D8B2-AD44-8C15-1FDD4212DAE8}" destId="{91C42DA1-E85B-B145-8558-3BFC14348D71}" srcOrd="7" destOrd="0" presId="urn:microsoft.com/office/officeart/2005/8/layout/default"/>
    <dgm:cxn modelId="{C05FDC5E-0EE7-E64D-8618-5E25DABC3621}" type="presParOf" srcId="{1DDBF3A1-D8B2-AD44-8C15-1FDD4212DAE8}" destId="{1FC83695-728D-2C46-BD91-AE159CCC0F6E}" srcOrd="8" destOrd="0" presId="urn:microsoft.com/office/officeart/2005/8/layout/default"/>
    <dgm:cxn modelId="{567201F7-551E-094C-B679-C4479962BD1C}" type="presParOf" srcId="{1DDBF3A1-D8B2-AD44-8C15-1FDD4212DAE8}" destId="{DBCF7C55-61D7-3547-919A-E9F4F74C855B}" srcOrd="9" destOrd="0" presId="urn:microsoft.com/office/officeart/2005/8/layout/default"/>
    <dgm:cxn modelId="{A4C759DA-CE24-9744-8FCC-9C17EE91CA61}" type="presParOf" srcId="{1DDBF3A1-D8B2-AD44-8C15-1FDD4212DAE8}" destId="{A9DC7F55-114A-FA40-A9D7-6E33D31AE07F}" srcOrd="10" destOrd="0" presId="urn:microsoft.com/office/officeart/2005/8/layout/default"/>
    <dgm:cxn modelId="{F691647F-AB73-7842-822F-5B6818DCF779}" type="presParOf" srcId="{1DDBF3A1-D8B2-AD44-8C15-1FDD4212DAE8}" destId="{96C7C082-C314-AC45-B5D9-3166A010EAE6}" srcOrd="11" destOrd="0" presId="urn:microsoft.com/office/officeart/2005/8/layout/default"/>
    <dgm:cxn modelId="{B736ECA7-3DC6-674E-BDA4-D7138A7A22E1}" type="presParOf" srcId="{1DDBF3A1-D8B2-AD44-8C15-1FDD4212DAE8}" destId="{ABD7FB22-CD46-AC46-88AC-AA8408B2D087}"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04B3B-EE13-094A-BFD2-2242ACFBCA22}">
      <dsp:nvSpPr>
        <dsp:cNvPr id="0" name=""/>
        <dsp:cNvSpPr/>
      </dsp:nvSpPr>
      <dsp:spPr>
        <a:xfrm rot="10800000">
          <a:off x="0" y="0"/>
          <a:ext cx="10667998" cy="1114552"/>
        </a:xfrm>
        <a:prstGeom prst="trapezoid">
          <a:avLst>
            <a:gd name="adj" fmla="val 159526"/>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rPr>
            <a:t>Party’s initial account</a:t>
          </a:r>
        </a:p>
      </dsp:txBody>
      <dsp:txXfrm rot="-10800000">
        <a:off x="1866899" y="0"/>
        <a:ext cx="6934198" cy="1114552"/>
      </dsp:txXfrm>
    </dsp:sp>
    <dsp:sp modelId="{15C42CE0-5DA7-8B49-B622-EEBC5D86F7FA}">
      <dsp:nvSpPr>
        <dsp:cNvPr id="0" name=""/>
        <dsp:cNvSpPr/>
      </dsp:nvSpPr>
      <dsp:spPr>
        <a:xfrm rot="10800000">
          <a:off x="1777999" y="1114552"/>
          <a:ext cx="7111998" cy="1114552"/>
        </a:xfrm>
        <a:prstGeom prst="trapezoid">
          <a:avLst>
            <a:gd name="adj" fmla="val 159526"/>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rPr>
            <a:t>Direct to areas of interest</a:t>
          </a:r>
        </a:p>
      </dsp:txBody>
      <dsp:txXfrm rot="-10800000">
        <a:off x="3022599" y="1114552"/>
        <a:ext cx="4622799" cy="1114552"/>
      </dsp:txXfrm>
    </dsp:sp>
    <dsp:sp modelId="{104FD3FF-9B04-9F40-9D2F-9F579594B453}">
      <dsp:nvSpPr>
        <dsp:cNvPr id="0" name=""/>
        <dsp:cNvSpPr/>
      </dsp:nvSpPr>
      <dsp:spPr>
        <a:xfrm rot="10800000">
          <a:off x="3555999" y="2229104"/>
          <a:ext cx="3555999" cy="1114552"/>
        </a:xfrm>
        <a:prstGeom prst="trapezoid">
          <a:avLst>
            <a:gd name="adj" fmla="val 159526"/>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rPr>
            <a:t>Specific questions</a:t>
          </a:r>
        </a:p>
      </dsp:txBody>
      <dsp:txXfrm rot="-10800000">
        <a:off x="3555999" y="2229104"/>
        <a:ext cx="3555999" cy="11145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7CEE7-3180-4C37-B9F5-52C8E92A0133}">
      <dsp:nvSpPr>
        <dsp:cNvPr id="0" name=""/>
        <dsp:cNvSpPr/>
      </dsp:nvSpPr>
      <dsp:spPr>
        <a:xfrm>
          <a:off x="534755" y="812889"/>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BE987A-F837-4810-87B2-9A8BCB4531B0}">
      <dsp:nvSpPr>
        <dsp:cNvPr id="0" name=""/>
        <dsp:cNvSpPr/>
      </dsp:nvSpPr>
      <dsp:spPr>
        <a:xfrm>
          <a:off x="39755" y="1908796"/>
          <a:ext cx="1800000"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solidFill>
                <a:schemeClr val="bg1"/>
              </a:solidFill>
            </a:rPr>
            <a:t>Relevance    +</a:t>
          </a:r>
        </a:p>
      </dsp:txBody>
      <dsp:txXfrm>
        <a:off x="39755" y="1908796"/>
        <a:ext cx="1800000" cy="810000"/>
      </dsp:txXfrm>
    </dsp:sp>
    <dsp:sp modelId="{76E44D7E-5D71-4BDC-8F9A-C3E435E9DC26}">
      <dsp:nvSpPr>
        <dsp:cNvPr id="0" name=""/>
        <dsp:cNvSpPr/>
      </dsp:nvSpPr>
      <dsp:spPr>
        <a:xfrm>
          <a:off x="2649756" y="812889"/>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78FEB-C5EB-460B-9D86-B8D240064148}">
      <dsp:nvSpPr>
        <dsp:cNvPr id="0" name=""/>
        <dsp:cNvSpPr/>
      </dsp:nvSpPr>
      <dsp:spPr>
        <a:xfrm>
          <a:off x="2154756" y="1908796"/>
          <a:ext cx="1800000"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solidFill>
                <a:schemeClr val="bg1"/>
              </a:solidFill>
            </a:rPr>
            <a:t>Reliability    +</a:t>
          </a:r>
        </a:p>
      </dsp:txBody>
      <dsp:txXfrm>
        <a:off x="2154756" y="1908796"/>
        <a:ext cx="1800000" cy="810000"/>
      </dsp:txXfrm>
    </dsp:sp>
    <dsp:sp modelId="{BF4CEE8F-6CF8-42AF-9B04-DF252D3F55FB}">
      <dsp:nvSpPr>
        <dsp:cNvPr id="0" name=""/>
        <dsp:cNvSpPr/>
      </dsp:nvSpPr>
      <dsp:spPr>
        <a:xfrm>
          <a:off x="4764756" y="812889"/>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B7E4BD-F111-416B-930A-2D4F2985161A}">
      <dsp:nvSpPr>
        <dsp:cNvPr id="0" name=""/>
        <dsp:cNvSpPr/>
      </dsp:nvSpPr>
      <dsp:spPr>
        <a:xfrm>
          <a:off x="4269756" y="1908796"/>
          <a:ext cx="1800000"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solidFill>
                <a:schemeClr val="bg1"/>
              </a:solidFill>
            </a:rPr>
            <a:t>Credibility    =</a:t>
          </a:r>
        </a:p>
      </dsp:txBody>
      <dsp:txXfrm>
        <a:off x="4269756" y="1908796"/>
        <a:ext cx="1800000" cy="810000"/>
      </dsp:txXfrm>
    </dsp:sp>
    <dsp:sp modelId="{577EDC70-10D9-44DC-8BB8-0199E8BE3D71}">
      <dsp:nvSpPr>
        <dsp:cNvPr id="0" name=""/>
        <dsp:cNvSpPr/>
      </dsp:nvSpPr>
      <dsp:spPr>
        <a:xfrm>
          <a:off x="7091021" y="812889"/>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9BCD53-BF3D-4D38-8808-E36D854B8073}">
      <dsp:nvSpPr>
        <dsp:cNvPr id="0" name=""/>
        <dsp:cNvSpPr/>
      </dsp:nvSpPr>
      <dsp:spPr>
        <a:xfrm>
          <a:off x="6384756" y="1908796"/>
          <a:ext cx="2222531"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solidFill>
                <a:schemeClr val="bg1"/>
              </a:solidFill>
            </a:rPr>
            <a:t>Weight/</a:t>
          </a:r>
        </a:p>
        <a:p>
          <a:pPr marL="0" lvl="0" indent="0" algn="ctr" defTabSz="889000">
            <a:lnSpc>
              <a:spcPct val="100000"/>
            </a:lnSpc>
            <a:spcBef>
              <a:spcPct val="0"/>
            </a:spcBef>
            <a:spcAft>
              <a:spcPct val="35000"/>
            </a:spcAft>
            <a:buNone/>
          </a:pPr>
          <a:r>
            <a:rPr lang="en-US" sz="2000" kern="1200" dirty="0">
              <a:solidFill>
                <a:schemeClr val="bg1"/>
              </a:solidFill>
            </a:rPr>
            <a:t>probative value</a:t>
          </a:r>
          <a:endParaRPr lang="en-US" sz="2000" kern="1200" dirty="0"/>
        </a:p>
      </dsp:txBody>
      <dsp:txXfrm>
        <a:off x="6384756" y="1908796"/>
        <a:ext cx="2222531" cy="81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A02B9-2FCF-A144-8889-7357E7E787B0}">
      <dsp:nvSpPr>
        <dsp:cNvPr id="0" name=""/>
        <dsp:cNvSpPr/>
      </dsp:nvSpPr>
      <dsp:spPr>
        <a:xfrm>
          <a:off x="3080"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Police reports</a:t>
          </a:r>
        </a:p>
      </dsp:txBody>
      <dsp:txXfrm>
        <a:off x="3080" y="587032"/>
        <a:ext cx="2444055" cy="1466433"/>
      </dsp:txXfrm>
    </dsp:sp>
    <dsp:sp modelId="{DFF0B561-D097-A347-BE5F-9F538B2154C6}">
      <dsp:nvSpPr>
        <dsp:cNvPr id="0" name=""/>
        <dsp:cNvSpPr/>
      </dsp:nvSpPr>
      <dsp:spPr>
        <a:xfrm>
          <a:off x="2691541"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Text messages</a:t>
          </a:r>
        </a:p>
      </dsp:txBody>
      <dsp:txXfrm>
        <a:off x="2691541" y="587032"/>
        <a:ext cx="2444055" cy="1466433"/>
      </dsp:txXfrm>
    </dsp:sp>
    <dsp:sp modelId="{DAE60857-39A3-CA44-8093-2BA4F0F0C721}">
      <dsp:nvSpPr>
        <dsp:cNvPr id="0" name=""/>
        <dsp:cNvSpPr/>
      </dsp:nvSpPr>
      <dsp:spPr>
        <a:xfrm>
          <a:off x="5380002"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Medical records</a:t>
          </a:r>
        </a:p>
      </dsp:txBody>
      <dsp:txXfrm>
        <a:off x="5380002" y="587032"/>
        <a:ext cx="2444055" cy="1466433"/>
      </dsp:txXfrm>
    </dsp:sp>
    <dsp:sp modelId="{87C48B0A-017A-354D-BAE7-5199A60A14E1}">
      <dsp:nvSpPr>
        <dsp:cNvPr id="0" name=""/>
        <dsp:cNvSpPr/>
      </dsp:nvSpPr>
      <dsp:spPr>
        <a:xfrm>
          <a:off x="8068463"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Key card swipe records</a:t>
          </a:r>
        </a:p>
      </dsp:txBody>
      <dsp:txXfrm>
        <a:off x="8068463" y="587032"/>
        <a:ext cx="2444055" cy="1466433"/>
      </dsp:txXfrm>
    </dsp:sp>
    <dsp:sp modelId="{1FC83695-728D-2C46-BD91-AE159CCC0F6E}">
      <dsp:nvSpPr>
        <dsp:cNvPr id="0" name=""/>
        <dsp:cNvSpPr/>
      </dsp:nvSpPr>
      <dsp:spPr>
        <a:xfrm>
          <a:off x="1347311"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Surveillance videos</a:t>
          </a:r>
        </a:p>
      </dsp:txBody>
      <dsp:txXfrm>
        <a:off x="1347311" y="2297871"/>
        <a:ext cx="2444055" cy="1466433"/>
      </dsp:txXfrm>
    </dsp:sp>
    <dsp:sp modelId="{A9DC7F55-114A-FA40-A9D7-6E33D31AE07F}">
      <dsp:nvSpPr>
        <dsp:cNvPr id="0" name=""/>
        <dsp:cNvSpPr/>
      </dsp:nvSpPr>
      <dsp:spPr>
        <a:xfrm>
          <a:off x="4035772"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Written summaries of unrecorded interviews</a:t>
          </a:r>
        </a:p>
      </dsp:txBody>
      <dsp:txXfrm>
        <a:off x="4035772" y="2297871"/>
        <a:ext cx="2444055" cy="1466433"/>
      </dsp:txXfrm>
    </dsp:sp>
    <dsp:sp modelId="{ABD7FB22-CD46-AC46-88AC-AA8408B2D087}">
      <dsp:nvSpPr>
        <dsp:cNvPr id="0" name=""/>
        <dsp:cNvSpPr/>
      </dsp:nvSpPr>
      <dsp:spPr>
        <a:xfrm>
          <a:off x="6724233"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Transcripts of recorded interviews</a:t>
          </a:r>
        </a:p>
      </dsp:txBody>
      <dsp:txXfrm>
        <a:off x="6724233" y="2297871"/>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Help me </a:t>
            </a:r>
            <a:r>
              <a:rPr lang="en-US" dirty="0" err="1"/>
              <a:t>nderstand</a:t>
            </a:r>
            <a:r>
              <a:rPr lang="en-US" dirty="0"/>
              <a:t> how you knew the cp consented?  </a:t>
            </a:r>
          </a:p>
          <a:p>
            <a:r>
              <a:rPr lang="en-US" dirty="0"/>
              <a:t>Incapacitation:  indicia of intoxication, what the </a:t>
            </a:r>
            <a:r>
              <a:rPr lang="en-US" dirty="0" err="1"/>
              <a:t>rp</a:t>
            </a:r>
            <a:r>
              <a:rPr lang="en-US" dirty="0"/>
              <a:t> saw the cp consume.  Asking about whole course of incident can help:  if immediately after cp vomited, etc. or if immediately after cp walked themselves home</a:t>
            </a:r>
          </a:p>
          <a:p>
            <a:r>
              <a:rPr lang="en-US" dirty="0"/>
              <a:t>Coercion:  similar to consent questions.  Tell me everything you said and everything cp said.  Describe positions of bodies.  </a:t>
            </a:r>
          </a:p>
          <a:p>
            <a:endParaRPr lang="en-US" dirty="0"/>
          </a:p>
          <a:p>
            <a:endParaRPr lang="en-US" dirty="0"/>
          </a:p>
          <a:p>
            <a:r>
              <a:rPr lang="en-US" dirty="0"/>
              <a:t>Other good questions:</a:t>
            </a:r>
          </a:p>
          <a:p>
            <a:endParaRPr lang="en-US" dirty="0"/>
          </a:p>
          <a:p>
            <a:r>
              <a:rPr lang="en-US" dirty="0" err="1"/>
              <a:t>estions</a:t>
            </a:r>
            <a:r>
              <a:rPr lang="en-US" dirty="0"/>
              <a:t>: • What was the most difficult part of this experience for you? • Is there something that stands out/that you just can't stop thinking about? • Is there anything more that you would like me to know?</a:t>
            </a:r>
          </a:p>
          <a:p>
            <a:endParaRPr lang="en-US" dirty="0"/>
          </a:p>
        </p:txBody>
      </p:sp>
    </p:spTree>
    <p:extLst>
      <p:ext uri="{BB962C8B-B14F-4D97-AF65-F5344CB8AC3E}">
        <p14:creationId xmlns:p14="http://schemas.microsoft.com/office/powerpoint/2010/main" val="3005423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Decisionmakers use concepts of relevance, reliability, credibility, and weight/probative value.  Thus, you need to collect sufficient information to enable them to make assessments on each of these criteria.</a:t>
            </a:r>
          </a:p>
          <a:p>
            <a:endParaRPr lang="en-US" dirty="0"/>
          </a:p>
          <a:p>
            <a:r>
              <a:rPr lang="en-US" dirty="0"/>
              <a:t>You’ve all probably heard evidence get evaluated through these measures.  It is important to understand that each of these measures is distinct.  You can take one piece of evidence and determine whether it is relevant, whether it is credible, whether it’s reliable, and how much weight it should be accorded in your determination.</a:t>
            </a:r>
          </a:p>
          <a:p>
            <a:endParaRPr lang="en-US" dirty="0"/>
          </a:p>
          <a:p>
            <a:r>
              <a:rPr lang="en-US" dirty="0"/>
              <a:t>Relevance:  on next slide</a:t>
            </a:r>
          </a:p>
          <a:p>
            <a:endParaRPr lang="en-US" dirty="0"/>
          </a:p>
          <a:p>
            <a:r>
              <a:rPr lang="en-US" dirty="0"/>
              <a:t>Let’s take as an example a sexual misconduct matter in which a complainant alleges a respondent followed them into the bathroom in the student union building and sexually assaulted them there.</a:t>
            </a:r>
          </a:p>
          <a:p>
            <a:endParaRPr lang="en-US" dirty="0"/>
          </a:p>
          <a:p>
            <a:r>
              <a:rPr lang="en-US" dirty="0"/>
              <a:t>You collect a statement from the respondent’s best friend that the respondent only went into the bathroom to look for complainant but came out in less than 20 seconds.</a:t>
            </a:r>
          </a:p>
          <a:p>
            <a:endParaRPr lang="en-US" dirty="0"/>
          </a:p>
          <a:p>
            <a:r>
              <a:rPr lang="en-US" dirty="0"/>
              <a:t>Is this relevant?  Yes, fact in issue is whether respondent was in the bathroom for long enough to sexually assault complainant.  This info makes that more or less likely.</a:t>
            </a:r>
          </a:p>
          <a:p>
            <a:endParaRPr lang="en-US" dirty="0"/>
          </a:p>
          <a:p>
            <a:r>
              <a:rPr lang="en-US" dirty="0"/>
              <a:t>Reliable?  To determine this, we would want to know how well the witness could see the bathroom, whether the lights were on, whether witness wearing glasses, etc.  Would also want to know whether witness consumed any alcohol or drugs that could have impaired their ability to </a:t>
            </a:r>
            <a:r>
              <a:rPr lang="en-US" dirty="0" err="1"/>
              <a:t>oberve</a:t>
            </a:r>
            <a:endParaRPr lang="en-US" dirty="0"/>
          </a:p>
          <a:p>
            <a:endParaRPr lang="en-US" dirty="0"/>
          </a:p>
          <a:p>
            <a:r>
              <a:rPr lang="en-US" dirty="0"/>
              <a:t>Weight you should give it?  Witness is respondent’s best friend.  This means there is potential for witness to want to give info that is favorable to respondent.  Don’t discount the statement completely, but </a:t>
            </a:r>
            <a:r>
              <a:rPr lang="en-US" dirty="0" err="1"/>
              <a:t>relp</a:t>
            </a:r>
            <a:r>
              <a:rPr lang="en-US" dirty="0"/>
              <a:t> between them could cause you to give slightly lesser weight to witness statement.</a:t>
            </a:r>
          </a:p>
          <a:p>
            <a:endParaRPr lang="en-US" dirty="0"/>
          </a:p>
          <a:p>
            <a:r>
              <a:rPr lang="en-US" dirty="0"/>
              <a:t>Credibility:  2 slides ahead</a:t>
            </a:r>
          </a:p>
          <a:p>
            <a:endParaRPr lang="en-US" dirty="0"/>
          </a:p>
        </p:txBody>
      </p:sp>
    </p:spTree>
    <p:extLst>
      <p:ext uri="{BB962C8B-B14F-4D97-AF65-F5344CB8AC3E}">
        <p14:creationId xmlns:p14="http://schemas.microsoft.com/office/powerpoint/2010/main" val="442252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Let’s take as an example a sexual assault matter that involves a claim of lack of consent due to incapacitation.  Here’s an example of the definition of incapacitation from Lynn University’s Title IX policy.  Pretty typical.  Let’s look through this together.  </a:t>
            </a:r>
          </a:p>
          <a:p>
            <a:endParaRPr lang="en-US" dirty="0"/>
          </a:p>
          <a:p>
            <a:r>
              <a:rPr lang="en-US" dirty="0"/>
              <a:t>Policy says some signs of </a:t>
            </a:r>
            <a:r>
              <a:rPr lang="en-US" dirty="0" err="1"/>
              <a:t>incap</a:t>
            </a:r>
            <a:r>
              <a:rPr lang="en-US" dirty="0"/>
              <a:t> might be:  clumsiness, difficulty walking and concentrating, slurred speech, vomiting, combativeness, or emotional volatility.</a:t>
            </a:r>
          </a:p>
          <a:p>
            <a:endParaRPr lang="en-US" dirty="0"/>
          </a:p>
          <a:p>
            <a:r>
              <a:rPr lang="en-US" dirty="0"/>
              <a:t>Requires an assessment of whether person is physically helpless or substantially incapable of making decisions about whether to engage in sex or communicating consent to sex</a:t>
            </a:r>
          </a:p>
          <a:p>
            <a:endParaRPr lang="en-US" dirty="0"/>
          </a:p>
          <a:p>
            <a:r>
              <a:rPr lang="en-US" dirty="0"/>
              <a:t>Did person know the other was </a:t>
            </a:r>
            <a:r>
              <a:rPr lang="en-US" dirty="0" err="1"/>
              <a:t>incap</a:t>
            </a:r>
            <a:r>
              <a:rPr lang="en-US" dirty="0"/>
              <a:t>, and if not should a reasonable person have know person was </a:t>
            </a:r>
            <a:r>
              <a:rPr lang="en-US" dirty="0" err="1"/>
              <a:t>incap</a:t>
            </a:r>
            <a:r>
              <a:rPr lang="en-US" dirty="0"/>
              <a:t>.</a:t>
            </a:r>
          </a:p>
          <a:p>
            <a:endParaRPr lang="en-US" dirty="0"/>
          </a:p>
        </p:txBody>
      </p:sp>
    </p:spTree>
    <p:extLst>
      <p:ext uri="{BB962C8B-B14F-4D97-AF65-F5344CB8AC3E}">
        <p14:creationId xmlns:p14="http://schemas.microsoft.com/office/powerpoint/2010/main" val="4026013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How do you get this evidence?  Ask for it.  Burden is on the institution</a:t>
            </a:r>
          </a:p>
          <a:p>
            <a:endParaRPr lang="en-US" altLang="en-US" dirty="0"/>
          </a:p>
          <a:p>
            <a:r>
              <a:rPr lang="en-US" altLang="en-US" dirty="0"/>
              <a:t>Some ways of asking for it without being pressuring.  Document your request and their response.</a:t>
            </a:r>
          </a:p>
          <a:p>
            <a:endParaRPr lang="en-US" altLang="en-US" dirty="0"/>
          </a:p>
          <a:p>
            <a:r>
              <a:rPr lang="en-US" altLang="en-US" dirty="0"/>
              <a:t>Document every request for this information and the person’s response.  Footnotes in reports.</a:t>
            </a:r>
          </a:p>
          <a:p>
            <a:endParaRPr lang="en-US" altLang="en-US" dirty="0"/>
          </a:p>
          <a:p>
            <a:r>
              <a:rPr lang="en-US" altLang="en-US" dirty="0"/>
              <a:t>But don’t be too pushy or act like they have some obligation to provide it.  A follow-up email can sound like this:  I am still interested in receiving ___ if you would like to provide it to me.  In order for me to have time to include it in my investigation report, I will need to receive it by ____.</a:t>
            </a:r>
          </a:p>
          <a:p>
            <a:endParaRPr lang="en-US" altLang="en-US" dirty="0"/>
          </a:p>
          <a:p>
            <a:r>
              <a:rPr lang="en-US" altLang="en-US" dirty="0"/>
              <a:t>Even if one party/witness gives it to you, still ask for it from the other party/witness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need to be thinking creatively about other information that is related to the case, even if it doesn’t seem relevant right now.  E.g., the parties dispute consent, why is there any need to get key card swipes from when Rp entered cp’s dorm earlier in the evening.</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19</a:t>
            </a:fld>
            <a:endParaRPr lang="en-US" altLang="en-US" dirty="0"/>
          </a:p>
        </p:txBody>
      </p:sp>
    </p:spTree>
    <p:extLst>
      <p:ext uri="{BB962C8B-B14F-4D97-AF65-F5344CB8AC3E}">
        <p14:creationId xmlns:p14="http://schemas.microsoft.com/office/powerpoint/2010/main" val="1946336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Gonna do a deep dive into summarizing interviews in a minute.  Let’s talk about the other stuff on this slide first.</a:t>
            </a:r>
          </a:p>
          <a:p>
            <a:endParaRPr lang="en-US" dirty="0"/>
          </a:p>
          <a:p>
            <a:r>
              <a:rPr lang="en-US" dirty="0"/>
              <a:t>You can’t just attach the evidence.  You need to summarize it per the regulations.  Summary might be very general:  Cp provided a 14-page police report that details their complaint to the LAPD and the ensuing police investigation.</a:t>
            </a:r>
          </a:p>
          <a:p>
            <a:endParaRPr lang="en-US" dirty="0"/>
          </a:p>
          <a:p>
            <a:r>
              <a:rPr lang="en-US" dirty="0"/>
              <a:t>Witness X provided a series of text messages exchanged between them and Respondent.  Those text messages reflect that Respondent was regularly texting Witness X from 11:30 pm -11:45 pm</a:t>
            </a:r>
          </a:p>
          <a:p>
            <a:endParaRPr lang="en-US" dirty="0"/>
          </a:p>
          <a:p>
            <a:r>
              <a:rPr lang="en-US" dirty="0"/>
              <a:t>Can’t just attach key card swipe records.  They are hard to comprehend, and often the investigator is not present to answer questions at the hearing.  So need to say, I collected key card swipe records from DPS.  Those records reflect that cp entered the dorm at xx, etc.</a:t>
            </a:r>
          </a:p>
          <a:p>
            <a:endParaRPr lang="en-US" dirty="0"/>
          </a:p>
          <a:p>
            <a:r>
              <a:rPr lang="en-US" dirty="0"/>
              <a:t>How specific you get in your </a:t>
            </a:r>
            <a:r>
              <a:rPr lang="en-US" dirty="0" err="1"/>
              <a:t>deascription</a:t>
            </a:r>
            <a:r>
              <a:rPr lang="en-US" dirty="0"/>
              <a:t> of the item may be related to the kind of item (e.g., summarizing medical records, expert witness reports, etc.)– example:  report from expert toxicologist who gave opinion about how alcohol and other medications would have affected the complainant’s mental state.</a:t>
            </a:r>
          </a:p>
          <a:p>
            <a:endParaRPr lang="en-US" dirty="0"/>
          </a:p>
        </p:txBody>
      </p:sp>
    </p:spTree>
    <p:extLst>
      <p:ext uri="{BB962C8B-B14F-4D97-AF65-F5344CB8AC3E}">
        <p14:creationId xmlns:p14="http://schemas.microsoft.com/office/powerpoint/2010/main" val="3013969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22</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Not uncommon that the complaint and notice letters misstate the applicable policy, etc.  Initial information may be TIXC’s notes, incident reports, etc.  This means you need to ask the TIXC if there is any other initial info they can provide you.</a:t>
            </a:r>
          </a:p>
          <a:p>
            <a:endParaRPr lang="en-US" dirty="0"/>
          </a:p>
          <a:p>
            <a:endParaRPr lang="en-US" dirty="0"/>
          </a:p>
          <a:p>
            <a:r>
              <a:rPr lang="en-US" dirty="0"/>
              <a:t>What will the decision maker be asked to decide? • What does the formal complaint allege? • What are the elements of each act of prohibited conduct alleged</a:t>
            </a:r>
          </a:p>
          <a:p>
            <a:endParaRPr lang="en-US" dirty="0"/>
          </a:p>
          <a:p>
            <a:r>
              <a:rPr lang="en-US" dirty="0"/>
              <a:t>Ask yourself, in order for the decision maker to assess the matter, what facts does she need?</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840316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391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1400" b="0" i="0" dirty="0">
                <a:solidFill>
                  <a:srgbClr val="53565A"/>
                </a:solidFill>
                <a:effectLst/>
                <a:highlight>
                  <a:srgbClr val="FFFFFF"/>
                </a:highlight>
              </a:rPr>
              <a:t>Evaluating incapacitation requires an assessment of how the consumption of alcohol and/or drugs affects an individual’s:</a:t>
            </a:r>
          </a:p>
          <a:p>
            <a:pPr lvl="1" fontAlgn="base"/>
            <a:r>
              <a:rPr lang="en-US" sz="1400" b="0" i="0" dirty="0">
                <a:solidFill>
                  <a:srgbClr val="53565A"/>
                </a:solidFill>
                <a:effectLst/>
                <a:highlight>
                  <a:srgbClr val="FFFFFF"/>
                </a:highlight>
              </a:rPr>
              <a:t>Decision-making ability;</a:t>
            </a:r>
          </a:p>
          <a:p>
            <a:pPr lvl="1" fontAlgn="base"/>
            <a:r>
              <a:rPr lang="en-US" sz="1400" b="0" i="0" dirty="0">
                <a:solidFill>
                  <a:srgbClr val="53565A"/>
                </a:solidFill>
                <a:effectLst/>
                <a:highlight>
                  <a:srgbClr val="FFFFFF"/>
                </a:highlight>
              </a:rPr>
              <a:t>Awareness of consequences;</a:t>
            </a:r>
          </a:p>
          <a:p>
            <a:pPr lvl="1" fontAlgn="base"/>
            <a:r>
              <a:rPr lang="en-US" sz="1400" b="0" i="0" dirty="0">
                <a:solidFill>
                  <a:srgbClr val="53565A"/>
                </a:solidFill>
                <a:effectLst/>
                <a:highlight>
                  <a:srgbClr val="FFFFFF"/>
                </a:highlight>
              </a:rPr>
              <a:t>Ability to make informed judgments;</a:t>
            </a:r>
          </a:p>
          <a:p>
            <a:pPr lvl="1" fontAlgn="base"/>
            <a:r>
              <a:rPr lang="en-US" sz="1400" b="0" i="0" dirty="0">
                <a:solidFill>
                  <a:srgbClr val="53565A"/>
                </a:solidFill>
                <a:effectLst/>
                <a:highlight>
                  <a:srgbClr val="FFFFFF"/>
                </a:highlight>
              </a:rPr>
              <a:t>Capacity to appreciate the nature and the quality of the act; or</a:t>
            </a:r>
          </a:p>
          <a:p>
            <a:pPr lvl="1" fontAlgn="base"/>
            <a:r>
              <a:rPr lang="en-US" sz="1400" b="0" i="0" dirty="0">
                <a:solidFill>
                  <a:srgbClr val="53565A"/>
                </a:solidFill>
                <a:effectLst/>
                <a:highlight>
                  <a:srgbClr val="FFFFFF"/>
                </a:highlight>
              </a:rPr>
              <a:t>Level of consciousness.</a:t>
            </a:r>
          </a:p>
          <a:p>
            <a:pPr algn="l" fontAlgn="base"/>
            <a:r>
              <a:rPr lang="en-US" sz="1400" b="0" i="0" dirty="0">
                <a:solidFill>
                  <a:srgbClr val="53565A"/>
                </a:solidFill>
                <a:effectLst/>
                <a:highlight>
                  <a:srgbClr val="FFFFFF"/>
                </a:highlight>
              </a:rPr>
              <a:t>Evaluating incapacitation also requires an assessment of whether a respondent should have been aware of the complainant’s incapacitation based on objectivity and reasonably apparent indications of impairment when viewed from the perspective of a sober, reasonable person in the respondent’s position.</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2508454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pPr eaLnBrk="1" hangingPunct="1"/>
            <a:r>
              <a:rPr lang="en-US" altLang="en-US" sz="1100" dirty="0">
                <a:ea typeface="ＭＳ Ｐゴシック" panose="020B0600070205080204" pitchFamily="34" charset="-128"/>
              </a:rPr>
              <a:t>Goal of interviews:  to collect as much relevant information as possible from the interviewee</a:t>
            </a:r>
          </a:p>
          <a:p>
            <a:pPr eaLnBrk="1" hangingPunct="1"/>
            <a:endParaRPr lang="en-US" altLang="en-US" sz="1100" dirty="0">
              <a:ea typeface="ＭＳ Ｐゴシック" panose="020B0600070205080204" pitchFamily="34" charset="-128"/>
            </a:endParaRPr>
          </a:p>
          <a:p>
            <a:pPr eaLnBrk="1" hangingPunct="1"/>
            <a:endParaRPr lang="en-US" altLang="en-US" sz="1100" dirty="0">
              <a:ea typeface="ＭＳ Ｐゴシック" panose="020B0600070205080204" pitchFamily="34" charset="-128"/>
            </a:endParaRPr>
          </a:p>
          <a:p>
            <a:pPr eaLnBrk="1" hangingPunct="1"/>
            <a:endParaRPr lang="en-US" altLang="en-US" sz="1100" dirty="0">
              <a:ea typeface="ＭＳ Ｐゴシック" panose="020B0600070205080204" pitchFamily="34" charset="-128"/>
            </a:endParaRPr>
          </a:p>
          <a:p>
            <a:pPr eaLnBrk="1" hangingPunct="1"/>
            <a:r>
              <a:rPr lang="en-US" altLang="en-US" sz="1100" dirty="0">
                <a:ea typeface="ＭＳ Ｐゴシック" panose="020B0600070205080204" pitchFamily="34" charset="-128"/>
              </a:rPr>
              <a:t>Let the party know what is happening, before you meet and when you meet</a:t>
            </a:r>
          </a:p>
          <a:p>
            <a:pPr eaLnBrk="1" hangingPunct="1"/>
            <a:r>
              <a:rPr lang="en-US" altLang="en-US" sz="1100" dirty="0">
                <a:ea typeface="ＭＳ Ｐゴシック" panose="020B0600070205080204" pitchFamily="34" charset="-128"/>
              </a:rPr>
              <a:t>Have a standard way that you explain:</a:t>
            </a:r>
          </a:p>
          <a:p>
            <a:pPr lvl="1" eaLnBrk="1" hangingPunct="1">
              <a:buFont typeface="Wingdings" panose="05000000000000000000" pitchFamily="2" charset="2"/>
              <a:buChar char="§"/>
            </a:pPr>
            <a:r>
              <a:rPr lang="en-US" altLang="en-US" sz="1100" dirty="0">
                <a:ea typeface="ＭＳ Ｐゴシック" panose="020B0600070205080204" pitchFamily="34" charset="-128"/>
              </a:rPr>
              <a:t>Your neutrality</a:t>
            </a:r>
          </a:p>
          <a:p>
            <a:pPr lvl="1" eaLnBrk="1" hangingPunct="1">
              <a:buFont typeface="Wingdings" panose="05000000000000000000" pitchFamily="2" charset="2"/>
              <a:buChar char="§"/>
            </a:pPr>
            <a:r>
              <a:rPr lang="en-US" altLang="en-US" sz="1100" dirty="0">
                <a:ea typeface="ＭＳ Ｐゴシック" panose="020B0600070205080204" pitchFamily="34" charset="-128"/>
              </a:rPr>
              <a:t>Investigative process</a:t>
            </a:r>
          </a:p>
          <a:p>
            <a:pPr lvl="1" eaLnBrk="1" hangingPunct="1">
              <a:buFont typeface="Wingdings" panose="05000000000000000000" pitchFamily="2" charset="2"/>
              <a:buChar char="§"/>
            </a:pPr>
            <a:r>
              <a:rPr lang="en-US" altLang="en-US" sz="1100" dirty="0">
                <a:ea typeface="ＭＳ Ｐゴシック" panose="020B0600070205080204" pitchFamily="34" charset="-128"/>
              </a:rPr>
              <a:t>Prohibition on retaliation</a:t>
            </a:r>
          </a:p>
          <a:p>
            <a:pPr lvl="1" eaLnBrk="1" hangingPunct="1">
              <a:buFont typeface="Wingdings" panose="05000000000000000000" pitchFamily="2" charset="2"/>
              <a:buChar char="§"/>
            </a:pPr>
            <a:r>
              <a:rPr lang="en-US" altLang="en-US" sz="1100" dirty="0">
                <a:ea typeface="ＭＳ Ｐゴシック" panose="020B0600070205080204" pitchFamily="34" charset="-128"/>
              </a:rPr>
              <a:t>Confidentiality, privacy, and disclosure issues related to their statement</a:t>
            </a:r>
          </a:p>
          <a:p>
            <a:pPr>
              <a:buClr>
                <a:srgbClr val="93A299"/>
              </a:buClr>
              <a:defRPr/>
            </a:pPr>
            <a:r>
              <a:rPr lang="en-US" altLang="en-US" sz="1100" dirty="0">
                <a:ea typeface="ＭＳ Ｐゴシック" panose="020B0600070205080204" pitchFamily="34" charset="-128"/>
              </a:rPr>
              <a:t>Make a note of every written/electronic item they mention</a:t>
            </a:r>
          </a:p>
          <a:p>
            <a:pPr>
              <a:buClr>
                <a:srgbClr val="93A299"/>
              </a:buClr>
              <a:buFont typeface="Arial" charset="0"/>
              <a:buChar char="•"/>
              <a:defRPr/>
            </a:pPr>
            <a:r>
              <a:rPr lang="en-US" altLang="en-US" sz="1100" dirty="0">
                <a:ea typeface="ＭＳ Ｐゴシック" panose="020B0600070205080204" pitchFamily="34" charset="-128"/>
              </a:rPr>
              <a:t>Ask for (and discuss) list of witnesses</a:t>
            </a:r>
          </a:p>
          <a:p>
            <a:pPr>
              <a:buClr>
                <a:srgbClr val="93A299"/>
              </a:buClr>
              <a:buFont typeface="Arial" charset="0"/>
              <a:buChar char="•"/>
              <a:defRPr/>
            </a:pPr>
            <a:endParaRPr lang="en-US" altLang="en-US" sz="1100" dirty="0">
              <a:ea typeface="ＭＳ Ｐゴシック" panose="020B0600070205080204" pitchFamily="34" charset="-128"/>
            </a:endParaRPr>
          </a:p>
          <a:p>
            <a:pPr>
              <a:buClr>
                <a:srgbClr val="93A299"/>
              </a:buClr>
              <a:buFont typeface="Arial" charset="0"/>
              <a:buChar char="•"/>
              <a:defRPr/>
            </a:pPr>
            <a:r>
              <a:rPr lang="en-US" altLang="en-US" sz="1100" dirty="0">
                <a:ea typeface="ＭＳ Ｐゴシック" panose="020B0600070205080204" pitchFamily="34" charset="-128"/>
              </a:rPr>
              <a:t>How might Rp interviews differ from Cp interviews?</a:t>
            </a:r>
          </a:p>
          <a:p>
            <a:pPr eaLnBrk="1" hangingPunct="1"/>
            <a:r>
              <a:rPr lang="en-US" altLang="en-US" sz="1100" dirty="0">
                <a:ea typeface="ＭＳ Ｐゴシック" panose="020B0600070205080204" pitchFamily="34" charset="-128"/>
              </a:rPr>
              <a:t>All the same principles (from prior slides) regarding structure and follow-up questioning apply equally here</a:t>
            </a:r>
          </a:p>
          <a:p>
            <a:pPr eaLnBrk="1" hangingPunct="1"/>
            <a:r>
              <a:rPr lang="en-US" altLang="en-US" sz="1100" dirty="0">
                <a:ea typeface="ＭＳ Ｐゴシック" panose="020B0600070205080204" pitchFamily="34" charset="-128"/>
              </a:rPr>
              <a:t>You may have some open-ended questions and some specifically prepared questions</a:t>
            </a:r>
          </a:p>
          <a:p>
            <a:pPr eaLnBrk="1" hangingPunct="1"/>
            <a:r>
              <a:rPr lang="en-US" altLang="en-US" sz="1100" dirty="0">
                <a:ea typeface="ＭＳ Ｐゴシック" panose="020B0600070205080204" pitchFamily="34" charset="-128"/>
              </a:rPr>
              <a:t>Be prepared for a demand to know the allegations– and tell them what the allegations are</a:t>
            </a:r>
          </a:p>
          <a:p>
            <a:pPr eaLnBrk="1" hangingPunct="1"/>
            <a:r>
              <a:rPr lang="en-US" altLang="en-US" sz="1100" dirty="0">
                <a:ea typeface="ＭＳ Ｐゴシック" panose="020B0600070205080204" pitchFamily="34" charset="-128"/>
              </a:rPr>
              <a:t>Give respondent opportunity to respond to every claim</a:t>
            </a:r>
          </a:p>
          <a:p>
            <a:pPr eaLnBrk="1" hangingPunct="1"/>
            <a:r>
              <a:rPr lang="en-US" altLang="en-US" sz="1100" dirty="0">
                <a:ea typeface="ＭＳ Ｐゴシック" panose="020B0600070205080204" pitchFamily="34" charset="-128"/>
              </a:rPr>
              <a:t>Explore all reasons why complainant might have raised the concerns: “Do you have any idea why the complainant would make these allegations?”</a:t>
            </a:r>
          </a:p>
          <a:p>
            <a:pPr eaLnBrk="1" hangingPunct="1">
              <a:spcBef>
                <a:spcPct val="0"/>
              </a:spcBef>
            </a:pPr>
            <a:r>
              <a:rPr lang="en-US" altLang="en-US" sz="1100" dirty="0"/>
              <a:t>Being equitable does not always mean being equal.  The partis sit in different positions vis a vis the allegations.</a:t>
            </a:r>
          </a:p>
          <a:p>
            <a:pPr eaLnBrk="1" hangingPunct="1">
              <a:spcBef>
                <a:spcPct val="0"/>
              </a:spcBef>
            </a:pPr>
            <a:endParaRPr lang="en-US" altLang="en-US" sz="1100" dirty="0"/>
          </a:p>
          <a:p>
            <a:pPr eaLnBrk="1" hangingPunct="1">
              <a:spcBef>
                <a:spcPct val="0"/>
              </a:spcBef>
            </a:pPr>
            <a:r>
              <a:rPr lang="en-US" altLang="en-US" sz="1100" dirty="0"/>
              <a:t>How might your preparation be different?</a:t>
            </a:r>
          </a:p>
          <a:p>
            <a:pPr eaLnBrk="1" hangingPunct="1">
              <a:spcBef>
                <a:spcPct val="0"/>
              </a:spcBef>
            </a:pPr>
            <a:endParaRPr lang="en-US" altLang="en-US" sz="1100" dirty="0"/>
          </a:p>
          <a:p>
            <a:pPr eaLnBrk="1" hangingPunct="1">
              <a:spcBef>
                <a:spcPct val="0"/>
              </a:spcBef>
            </a:pPr>
            <a:r>
              <a:rPr lang="en-US" altLang="en-US" sz="1100" dirty="0"/>
              <a:t>I write out a short list of cp’s claims and have it handy.</a:t>
            </a:r>
          </a:p>
          <a:p>
            <a:pPr eaLnBrk="1" hangingPunct="1">
              <a:spcBef>
                <a:spcPct val="0"/>
              </a:spcBef>
            </a:pPr>
            <a:endParaRPr lang="en-US" altLang="en-US" sz="1100" dirty="0"/>
          </a:p>
          <a:p>
            <a:pPr eaLnBrk="1" hangingPunct="1">
              <a:spcBef>
                <a:spcPct val="0"/>
              </a:spcBef>
            </a:pPr>
            <a:r>
              <a:rPr lang="en-US" altLang="en-US" sz="1100" dirty="0"/>
              <a:t>You can start open-ended just like with Cp.  ”I am investigating concerns Cp raised regarding November 2, 2021.  Starting where makes sense for you, please tell me about your experience.  I’m sure I’ll have follow-up questions but I would like to hear about it in your own words first.”</a:t>
            </a:r>
          </a:p>
          <a:p>
            <a:pPr eaLnBrk="1" hangingPunct="1">
              <a:spcBef>
                <a:spcPct val="0"/>
              </a:spcBef>
            </a:pPr>
            <a:endParaRPr lang="en-US" altLang="en-US" sz="1100" dirty="0"/>
          </a:p>
          <a:p>
            <a:pPr eaLnBrk="1" hangingPunct="1">
              <a:spcBef>
                <a:spcPct val="0"/>
              </a:spcBef>
            </a:pPr>
            <a:r>
              <a:rPr lang="en-US" altLang="en-US" sz="1100" dirty="0"/>
              <a:t>But you also may need to have some closed ended questions.  What did you do when you first entered your bedroom?  Did anyone lock the door?</a:t>
            </a:r>
          </a:p>
          <a:p>
            <a:pPr eaLnBrk="1" hangingPunct="1">
              <a:spcBef>
                <a:spcPct val="0"/>
              </a:spcBef>
            </a:pPr>
            <a:endParaRPr lang="en-US" altLang="en-US" sz="1100" dirty="0"/>
          </a:p>
          <a:p>
            <a:pPr eaLnBrk="1" hangingPunct="1">
              <a:spcBef>
                <a:spcPct val="0"/>
              </a:spcBef>
            </a:pPr>
            <a:r>
              <a:rPr lang="en-US" altLang="en-US" sz="1100" dirty="0"/>
              <a:t>Some </a:t>
            </a:r>
            <a:r>
              <a:rPr lang="en-US" altLang="en-US" sz="1100" dirty="0" err="1"/>
              <a:t>rp’s</a:t>
            </a:r>
            <a:r>
              <a:rPr lang="en-US" altLang="en-US" sz="1100" dirty="0"/>
              <a:t> don’t like that approach.  They want to know what cp said they want to respond to it.  That’s fine.  </a:t>
            </a:r>
          </a:p>
          <a:p>
            <a:pPr eaLnBrk="1" hangingPunct="1">
              <a:spcBef>
                <a:spcPct val="0"/>
              </a:spcBef>
            </a:pPr>
            <a:endParaRPr lang="en-US" altLang="en-US" sz="1100" dirty="0"/>
          </a:p>
          <a:p>
            <a:pPr eaLnBrk="1" hangingPunct="1">
              <a:spcBef>
                <a:spcPct val="0"/>
              </a:spcBef>
            </a:pPr>
            <a:r>
              <a:rPr lang="en-US" altLang="en-US" sz="1100" dirty="0"/>
              <a:t>Even if they don’t demand that, make sure you present them with each part of cp’s claim and give them an </a:t>
            </a:r>
            <a:r>
              <a:rPr lang="en-US" altLang="en-US" sz="1100" dirty="0" err="1"/>
              <a:t>opporty</a:t>
            </a:r>
            <a:r>
              <a:rPr lang="en-US" altLang="en-US" sz="1100" dirty="0"/>
              <a:t> to respond:  Cp said at that point, you held their legs down with your elbows.  Do you agree with that.  </a:t>
            </a:r>
          </a:p>
          <a:p>
            <a:pPr eaLnBrk="1" hangingPunct="1">
              <a:spcBef>
                <a:spcPct val="0"/>
              </a:spcBef>
            </a:pPr>
            <a:endParaRPr lang="en-US" altLang="en-US" sz="1100" dirty="0"/>
          </a:p>
          <a:p>
            <a:pPr eaLnBrk="1" hangingPunct="1">
              <a:spcBef>
                <a:spcPct val="0"/>
              </a:spcBef>
            </a:pPr>
            <a:r>
              <a:rPr lang="en-US" altLang="en-US" sz="1100" dirty="0"/>
              <a:t>It’s our duty to explore everything we can about the allegations.  This includes exploring other reasons why the </a:t>
            </a:r>
            <a:r>
              <a:rPr lang="en-US" altLang="en-US" sz="1100" dirty="0" err="1"/>
              <a:t>cpt</a:t>
            </a:r>
            <a:r>
              <a:rPr lang="en-US" altLang="en-US" sz="1100" dirty="0"/>
              <a:t> might be made.  </a:t>
            </a:r>
          </a:p>
          <a:p>
            <a:pPr eaLnBrk="1" hangingPunct="1"/>
            <a:endParaRPr lang="en-US" altLang="en-US" sz="1100" dirty="0">
              <a:ea typeface="ＭＳ Ｐゴシック" panose="020B0600070205080204" pitchFamily="34" charset="-128"/>
            </a:endParaRPr>
          </a:p>
          <a:p>
            <a:pPr eaLnBrk="1" hangingPunct="1"/>
            <a:endParaRPr lang="en-US" altLang="en-US" sz="1100" dirty="0">
              <a:ea typeface="ＭＳ Ｐゴシック" panose="020B0600070205080204" pitchFamily="34" charset="-128"/>
            </a:endParaRPr>
          </a:p>
          <a:p>
            <a:pPr>
              <a:buClr>
                <a:srgbClr val="93A299"/>
              </a:buClr>
              <a:buFont typeface="Arial" charset="0"/>
              <a:buChar char="•"/>
              <a:defRPr/>
            </a:pPr>
            <a:endParaRPr lang="en-US" altLang="en-US" sz="1100" dirty="0">
              <a:ea typeface="ＭＳ Ｐゴシック" panose="020B0600070205080204" pitchFamily="34" charset="-128"/>
            </a:endParaRPr>
          </a:p>
          <a:p>
            <a:pPr>
              <a:buClr>
                <a:srgbClr val="93A299"/>
              </a:buClr>
              <a:buFont typeface="Arial" charset="0"/>
              <a:buChar char="•"/>
              <a:defRPr/>
            </a:pPr>
            <a:endParaRPr lang="en-US" altLang="en-US" sz="1100" dirty="0">
              <a:ea typeface="ＭＳ Ｐゴシック" panose="020B0600070205080204" pitchFamily="34" charset="-128"/>
            </a:endParaRPr>
          </a:p>
          <a:p>
            <a:pPr>
              <a:buClr>
                <a:srgbClr val="93A299"/>
              </a:buClr>
              <a:buFont typeface="Arial" charset="0"/>
              <a:buChar char="•"/>
              <a:defRPr/>
            </a:pPr>
            <a:r>
              <a:rPr lang="en-US" altLang="en-US" sz="1100" dirty="0">
                <a:ea typeface="ＭＳ Ｐゴシック" panose="020B0600070205080204" pitchFamily="34" charset="-128"/>
              </a:rPr>
              <a:t>What’s an example of an opening question for a complainant?</a:t>
            </a:r>
          </a:p>
          <a:p>
            <a:r>
              <a:rPr lang="en-US" dirty="0"/>
              <a:t>.</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Help me </a:t>
            </a:r>
            <a:r>
              <a:rPr lang="en-US" dirty="0" err="1"/>
              <a:t>nderstand</a:t>
            </a:r>
            <a:r>
              <a:rPr lang="en-US" dirty="0"/>
              <a:t> how you knew the cp consented?  </a:t>
            </a:r>
          </a:p>
          <a:p>
            <a:r>
              <a:rPr lang="en-US" dirty="0"/>
              <a:t>Incapacitation:  indicia of intoxication, what the </a:t>
            </a:r>
            <a:r>
              <a:rPr lang="en-US" dirty="0" err="1"/>
              <a:t>rp</a:t>
            </a:r>
            <a:r>
              <a:rPr lang="en-US" dirty="0"/>
              <a:t> saw the cp consume.  Asking about whole course of incident can help:  if immediately after cp vomited, etc. or if immediately after cp walked themselves home</a:t>
            </a:r>
          </a:p>
          <a:p>
            <a:r>
              <a:rPr lang="en-US" dirty="0"/>
              <a:t>Coercion:  similar to consent questions.  Tell me everything you said and everything cp said.  Describe positions of bodies.  </a:t>
            </a:r>
          </a:p>
          <a:p>
            <a:endParaRPr lang="en-US" dirty="0"/>
          </a:p>
          <a:p>
            <a:endParaRPr lang="en-US" dirty="0"/>
          </a:p>
          <a:p>
            <a:r>
              <a:rPr lang="en-US" dirty="0"/>
              <a:t>Other good questions:</a:t>
            </a:r>
          </a:p>
          <a:p>
            <a:endParaRPr lang="en-US" dirty="0"/>
          </a:p>
          <a:p>
            <a:r>
              <a:rPr lang="en-US" dirty="0" err="1"/>
              <a:t>estions</a:t>
            </a:r>
            <a:r>
              <a:rPr lang="en-US" dirty="0"/>
              <a:t>: • What was the most difficult part of this experience for you? • Is there something that stands out/that you just can't stop thinking about? • Is there anything more that you would like me to know?</a:t>
            </a:r>
          </a:p>
          <a:p>
            <a:endParaRPr lang="en-US" dirty="0"/>
          </a:p>
        </p:txBody>
      </p:sp>
    </p:spTree>
    <p:extLst>
      <p:ext uri="{BB962C8B-B14F-4D97-AF65-F5344CB8AC3E}">
        <p14:creationId xmlns:p14="http://schemas.microsoft.com/office/powerpoint/2010/main" val="1502055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How do you know what follow up questions to ask?  Everything you can think of to round out the story.  Everything you can think of that will be helpful to the decision-maker.  This requires that preparation.</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13</a:t>
            </a:fld>
            <a:endParaRPr lang="en-US" altLang="en-US" dirty="0"/>
          </a:p>
        </p:txBody>
      </p:sp>
    </p:spTree>
    <p:extLst>
      <p:ext uri="{BB962C8B-B14F-4D97-AF65-F5344CB8AC3E}">
        <p14:creationId xmlns:p14="http://schemas.microsoft.com/office/powerpoint/2010/main" val="2036952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Let’s talk about how a respondent’s interview could differ from a complainant’s</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14</a:t>
            </a:fld>
            <a:endParaRPr lang="en-US" altLang="en-US" dirty="0"/>
          </a:p>
        </p:txBody>
      </p:sp>
    </p:spTree>
    <p:extLst>
      <p:ext uri="{BB962C8B-B14F-4D97-AF65-F5344CB8AC3E}">
        <p14:creationId xmlns:p14="http://schemas.microsoft.com/office/powerpoint/2010/main" val="116273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CF5191-0569-4DC4-91C0-32BE2B3AB9C0}"/>
              </a:ext>
            </a:extLst>
          </p:cNvPr>
          <p:cNvPicPr>
            <a:picLocks noChangeAspect="1"/>
          </p:cNvPicPr>
          <p:nvPr userDrawn="1"/>
        </p:nvPicPr>
        <p:blipFill>
          <a:blip r:embed="rId2"/>
          <a:srcRect/>
          <a:stretch/>
        </p:blipFill>
        <p:spPr>
          <a:xfrm>
            <a:off x="2" y="0"/>
            <a:ext cx="12191998" cy="6857999"/>
          </a:xfrm>
          <a:prstGeom prst="rect">
            <a:avLst/>
          </a:prstGeom>
        </p:spPr>
      </p:pic>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nchor="ctr"/>
          <a:lstStyle>
            <a:lvl1pPr>
              <a:defRPr b="1"/>
            </a:lvl1pPr>
          </a:lstStyle>
          <a:p>
            <a:r>
              <a:rPr lang="en-US" dirty="0"/>
              <a:t>Insert title here</a:t>
            </a:r>
          </a:p>
        </p:txBody>
      </p:sp>
      <p:pic>
        <p:nvPicPr>
          <p:cNvPr id="3" name="Picture 2" descr="A logo on a black background&#10;&#10;Description automatically generated">
            <a:extLst>
              <a:ext uri="{FF2B5EF4-FFF2-40B4-BE49-F238E27FC236}">
                <a16:creationId xmlns:a16="http://schemas.microsoft.com/office/drawing/2014/main" id="{ED97C0FA-AC91-60FF-1A82-2C831FB7AEB0}"/>
              </a:ext>
            </a:extLst>
          </p:cNvPr>
          <p:cNvPicPr>
            <a:picLocks noChangeAspect="1"/>
          </p:cNvPicPr>
          <p:nvPr userDrawn="1"/>
        </p:nvPicPr>
        <p:blipFill>
          <a:blip r:embed="rId3"/>
          <a:stretch>
            <a:fillRect/>
          </a:stretch>
        </p:blipFill>
        <p:spPr>
          <a:xfrm>
            <a:off x="8797384" y="4382429"/>
            <a:ext cx="4190070" cy="3352056"/>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906BF34F-6945-4E11-BAEC-F66F7254C4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6AD20232-DCC4-3DB1-AC35-E9EA57524F93}"/>
              </a:ext>
            </a:extLst>
          </p:cNvPr>
          <p:cNvPicPr>
            <a:picLocks noChangeAspect="1"/>
          </p:cNvPicPr>
          <p:nvPr userDrawn="1"/>
        </p:nvPicPr>
        <p:blipFill>
          <a:blip r:embed="rId3"/>
          <a:stretch>
            <a:fillRect/>
          </a:stretch>
        </p:blipFill>
        <p:spPr>
          <a:xfrm>
            <a:off x="10259122" y="5580134"/>
            <a:ext cx="2318525" cy="1697312"/>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Pattern Content Blu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BC85C715-EF0D-4E33-AC89-C35DD2596E5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D3B02DA9-576D-CCBC-8392-D29F2EC8D818}"/>
              </a:ext>
            </a:extLst>
          </p:cNvPr>
          <p:cNvPicPr>
            <a:picLocks noChangeAspect="1"/>
          </p:cNvPicPr>
          <p:nvPr userDrawn="1"/>
        </p:nvPicPr>
        <p:blipFill>
          <a:blip r:embed="rId3"/>
          <a:stretch>
            <a:fillRect/>
          </a:stretch>
        </p:blipFill>
        <p:spPr>
          <a:xfrm>
            <a:off x="-270020" y="4873260"/>
            <a:ext cx="2653991" cy="198474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09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340929"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8FD53BA4-73D2-4CCA-8580-11F4221524F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BB51734F-5F3A-CDBB-324D-A2792BD251C1}"/>
              </a:ext>
            </a:extLst>
          </p:cNvPr>
          <p:cNvPicPr>
            <a:picLocks noChangeAspect="1"/>
          </p:cNvPicPr>
          <p:nvPr userDrawn="1"/>
        </p:nvPicPr>
        <p:blipFill>
          <a:blip r:embed="rId3"/>
          <a:stretch>
            <a:fillRect/>
          </a:stretch>
        </p:blipFill>
        <p:spPr>
          <a:xfrm>
            <a:off x="9809583" y="207687"/>
            <a:ext cx="2318525" cy="1697312"/>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2"/>
        </a:solidFill>
        <a:effectLst/>
      </p:bgPr>
    </p:bg>
    <p:spTree>
      <p:nvGrpSpPr>
        <p:cNvPr id="1" name=""/>
        <p:cNvGrpSpPr/>
        <p:nvPr/>
      </p:nvGrpSpPr>
      <p:grpSpPr>
        <a:xfrm>
          <a:off x="0" y="0"/>
          <a:ext cx="0" cy="0"/>
          <a:chOff x="0" y="0"/>
          <a:chExt cx="0" cy="0"/>
        </a:xfrm>
      </p:grpSpPr>
      <p:pic>
        <p:nvPicPr>
          <p:cNvPr id="8" name="Picture Placeholder 6" descr="White Striped background">
            <a:extLst>
              <a:ext uri="{FF2B5EF4-FFF2-40B4-BE49-F238E27FC236}">
                <a16:creationId xmlns:a16="http://schemas.microsoft.com/office/drawing/2014/main" id="{3917D528-010E-4303-97BF-F7F67BC661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2"/>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5" descr="Red, blue grey white pattern background">
            <a:extLst>
              <a:ext uri="{FF2B5EF4-FFF2-40B4-BE49-F238E27FC236}">
                <a16:creationId xmlns:a16="http://schemas.microsoft.com/office/drawing/2014/main" id="{CD2D4C14-919B-45F8-8FB9-55AAC8A8FCF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0252"/>
            <a:ext cx="12192000" cy="867748"/>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89951E89-AE4C-80DA-6BFD-118CB5770D5C}"/>
              </a:ext>
            </a:extLst>
          </p:cNvPr>
          <p:cNvPicPr>
            <a:picLocks noChangeAspect="1"/>
          </p:cNvPicPr>
          <p:nvPr userDrawn="1"/>
        </p:nvPicPr>
        <p:blipFill>
          <a:blip r:embed="rId3"/>
          <a:stretch>
            <a:fillRect/>
          </a:stretch>
        </p:blipFill>
        <p:spPr>
          <a:xfrm>
            <a:off x="10348332" y="5575470"/>
            <a:ext cx="2318525" cy="1697312"/>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6" descr="Red, blue grey white pattern background">
            <a:extLst>
              <a:ext uri="{FF2B5EF4-FFF2-40B4-BE49-F238E27FC236}">
                <a16:creationId xmlns:a16="http://schemas.microsoft.com/office/drawing/2014/main" id="{3A82D859-AED3-485F-A04E-40320B1043A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D0C52038-5988-9C09-C3A7-0D4872602346}"/>
              </a:ext>
            </a:extLst>
          </p:cNvPr>
          <p:cNvPicPr>
            <a:picLocks noChangeAspect="1"/>
          </p:cNvPicPr>
          <p:nvPr userDrawn="1"/>
        </p:nvPicPr>
        <p:blipFill>
          <a:blip r:embed="rId3"/>
          <a:stretch>
            <a:fillRect/>
          </a:stretch>
        </p:blipFill>
        <p:spPr>
          <a:xfrm>
            <a:off x="-721577" y="4583151"/>
            <a:ext cx="3674326" cy="2939461"/>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3">
                    <a:lumMod val="75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8" descr="Red, blue grey white pattern background">
            <a:extLst>
              <a:ext uri="{FF2B5EF4-FFF2-40B4-BE49-F238E27FC236}">
                <a16:creationId xmlns:a16="http://schemas.microsoft.com/office/drawing/2014/main" id="{EFDBB6A3-9760-4B41-9E31-6D5DD396E1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9CDCE4F7-DFCE-390E-0DF8-F1A7D879697B}"/>
              </a:ext>
            </a:extLst>
          </p:cNvPr>
          <p:cNvPicPr>
            <a:picLocks noChangeAspect="1"/>
          </p:cNvPicPr>
          <p:nvPr userDrawn="1"/>
        </p:nvPicPr>
        <p:blipFill>
          <a:blip r:embed="rId3"/>
          <a:stretch>
            <a:fillRect/>
          </a:stretch>
        </p:blipFill>
        <p:spPr>
          <a:xfrm>
            <a:off x="10270736" y="5580134"/>
            <a:ext cx="2318525" cy="1697312"/>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2"/>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1" name="Picture Placeholder 5" descr="Red, blue grey white pattern background">
            <a:extLst>
              <a:ext uri="{FF2B5EF4-FFF2-40B4-BE49-F238E27FC236}">
                <a16:creationId xmlns:a16="http://schemas.microsoft.com/office/drawing/2014/main" id="{1014381E-E235-4624-9267-69EEEE9826F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80922"/>
            <a:ext cx="12192000" cy="877078"/>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3F84678B-E9AD-078B-CD8A-219655F26EF9}"/>
              </a:ext>
            </a:extLst>
          </p:cNvPr>
          <p:cNvPicPr>
            <a:picLocks noChangeAspect="1"/>
          </p:cNvPicPr>
          <p:nvPr userDrawn="1"/>
        </p:nvPicPr>
        <p:blipFill>
          <a:blip r:embed="rId3"/>
          <a:stretch>
            <a:fillRect/>
          </a:stretch>
        </p:blipFill>
        <p:spPr>
          <a:xfrm>
            <a:off x="10270737" y="5570805"/>
            <a:ext cx="2318525" cy="1697312"/>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Gra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3">
                    <a:lumMod val="75000"/>
                  </a:schemeClr>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6696C96D-182E-490E-A117-B60FF1853675}"/>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F8EE05F5-BEEC-5CEC-894B-A60E2A87CCEE}"/>
              </a:ext>
            </a:extLst>
          </p:cNvPr>
          <p:cNvPicPr>
            <a:picLocks noChangeAspect="1"/>
          </p:cNvPicPr>
          <p:nvPr userDrawn="1"/>
        </p:nvPicPr>
        <p:blipFill>
          <a:blip r:embed="rId3"/>
          <a:stretch>
            <a:fillRect/>
          </a:stretch>
        </p:blipFill>
        <p:spPr>
          <a:xfrm>
            <a:off x="9717358" y="207687"/>
            <a:ext cx="2318525" cy="1697312"/>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accent1"/>
        </a:solidFill>
        <a:effectLst/>
      </p:bgPr>
    </p:bg>
    <p:spTree>
      <p:nvGrpSpPr>
        <p:cNvPr id="1" name=""/>
        <p:cNvGrpSpPr/>
        <p:nvPr/>
      </p:nvGrpSpPr>
      <p:grpSpPr>
        <a:xfrm>
          <a:off x="0" y="0"/>
          <a:ext cx="0" cy="0"/>
          <a:chOff x="0" y="0"/>
          <a:chExt cx="0" cy="0"/>
        </a:xfrm>
      </p:grpSpPr>
      <p:pic>
        <p:nvPicPr>
          <p:cNvPr id="8" name="Picture Placeholder 6" descr="Picture placeholder ">
            <a:extLst>
              <a:ext uri="{FF2B5EF4-FFF2-40B4-BE49-F238E27FC236}">
                <a16:creationId xmlns:a16="http://schemas.microsoft.com/office/drawing/2014/main" id="{21F9B252-B7D4-4DA8-92E8-8A98BFEF41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12234"/>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Picture 1" descr="A logo on a black background&#10;&#10;Description automatically generated">
            <a:extLst>
              <a:ext uri="{FF2B5EF4-FFF2-40B4-BE49-F238E27FC236}">
                <a16:creationId xmlns:a16="http://schemas.microsoft.com/office/drawing/2014/main" id="{92436B46-6BA7-F727-6ED0-902336CFC4C6}"/>
              </a:ext>
            </a:extLst>
          </p:cNvPr>
          <p:cNvPicPr>
            <a:picLocks noChangeAspect="1"/>
          </p:cNvPicPr>
          <p:nvPr userDrawn="1"/>
        </p:nvPicPr>
        <p:blipFill>
          <a:blip r:embed="rId3"/>
          <a:stretch>
            <a:fillRect/>
          </a:stretch>
        </p:blipFill>
        <p:spPr>
          <a:xfrm>
            <a:off x="10270273" y="5598091"/>
            <a:ext cx="2318525" cy="1697312"/>
          </a:xfrm>
          <a:prstGeom prst="rect">
            <a:avLst/>
          </a:prstGeom>
        </p:spPr>
      </p:pic>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703" r:id="rId9"/>
    <p:sldLayoutId id="2147483690"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2.png"/><Relationship Id="rId5" Type="http://schemas.openxmlformats.org/officeDocument/2006/relationships/tags" Target="../tags/tag6.xml"/><Relationship Id="rId10" Type="http://schemas.openxmlformats.org/officeDocument/2006/relationships/image" Target="../media/image21.png"/><Relationship Id="rId4" Type="http://schemas.openxmlformats.org/officeDocument/2006/relationships/tags" Target="../tags/tag5.xml"/><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4191000" y="1371600"/>
            <a:ext cx="8178800" cy="2780182"/>
          </a:xfrm>
        </p:spPr>
        <p:txBody>
          <a:bodyPr anchor="ctr">
            <a:noAutofit/>
          </a:bodyPr>
          <a:lstStyle/>
          <a:p>
            <a:pPr algn="ctr"/>
            <a:r>
              <a:rPr lang="en-US" sz="4000" b="1" dirty="0">
                <a:solidFill>
                  <a:srgbClr val="5B5B5B"/>
                </a:solidFill>
              </a:rPr>
              <a:t>Best Practices for Investigations </a:t>
            </a:r>
            <a:r>
              <a:rPr lang="en-US" sz="4000" dirty="0">
                <a:solidFill>
                  <a:srgbClr val="5B5B5B"/>
                </a:solidFill>
              </a:rPr>
              <a:t>u</a:t>
            </a:r>
            <a:r>
              <a:rPr lang="en-US" sz="4000" b="1" dirty="0">
                <a:solidFill>
                  <a:srgbClr val="5B5B5B"/>
                </a:solidFill>
              </a:rPr>
              <a:t>nder the </a:t>
            </a:r>
            <a:br>
              <a:rPr lang="en-US" sz="4000" b="1" dirty="0">
                <a:solidFill>
                  <a:srgbClr val="5B5B5B"/>
                </a:solidFill>
              </a:rPr>
            </a:br>
            <a:r>
              <a:rPr lang="en-US" sz="4000" b="1" dirty="0">
                <a:solidFill>
                  <a:srgbClr val="5B5B5B"/>
                </a:solidFill>
              </a:rPr>
              <a:t>2024 Title IX Regulations</a:t>
            </a:r>
            <a:br>
              <a:rPr lang="en-US" sz="4000" b="1" dirty="0">
                <a:solidFill>
                  <a:srgbClr val="5B5B5B"/>
                </a:solidFill>
              </a:rPr>
            </a:br>
            <a:br>
              <a:rPr lang="en-US" sz="4000" b="1" dirty="0">
                <a:solidFill>
                  <a:srgbClr val="5B5B5B"/>
                </a:solidFill>
              </a:rPr>
            </a:br>
            <a:r>
              <a:rPr lang="en-US" sz="4000" b="1" dirty="0">
                <a:solidFill>
                  <a:srgbClr val="5B5B5B"/>
                </a:solidFill>
              </a:rPr>
              <a:t>Rebecca </a:t>
            </a:r>
            <a:r>
              <a:rPr lang="en-US" sz="4000" b="1" dirty="0" err="1">
                <a:solidFill>
                  <a:srgbClr val="5B5B5B"/>
                </a:solidFill>
              </a:rPr>
              <a:t>Leitman</a:t>
            </a:r>
            <a:r>
              <a:rPr lang="en-US" sz="4000" b="1" dirty="0">
                <a:solidFill>
                  <a:srgbClr val="5B5B5B"/>
                </a:solidFill>
              </a:rPr>
              <a:t> Veidlinger</a:t>
            </a:r>
            <a:endParaRPr lang="en-US" sz="4000" b="1" dirty="0">
              <a:solidFill>
                <a:srgbClr val="0070C0"/>
              </a:solidFill>
            </a:endParaRPr>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4"/>
            <a:ext cx="10591800" cy="1087436"/>
          </a:xfrm>
        </p:spPr>
        <p:txBody>
          <a:bodyPr>
            <a:noAutofit/>
          </a:bodyPr>
          <a:lstStyle/>
          <a:p>
            <a:br>
              <a:rPr lang="en-US" dirty="0">
                <a:solidFill>
                  <a:schemeClr val="bg1"/>
                </a:solidFill>
              </a:rPr>
            </a:br>
            <a:r>
              <a:rPr lang="en-US" dirty="0">
                <a:solidFill>
                  <a:schemeClr val="bg1"/>
                </a:solidFill>
              </a:rPr>
              <a:t>Conducting thorough and fair interviews</a:t>
            </a:r>
          </a:p>
        </p:txBody>
      </p:sp>
      <p:graphicFrame>
        <p:nvGraphicFramePr>
          <p:cNvPr id="2" name="Content Placeholder 8">
            <a:extLst>
              <a:ext uri="{FF2B5EF4-FFF2-40B4-BE49-F238E27FC236}">
                <a16:creationId xmlns:a16="http://schemas.microsoft.com/office/drawing/2014/main" id="{1BF89CE5-AD61-2FE9-E32A-AC7D06273BAB}"/>
              </a:ext>
            </a:extLst>
          </p:cNvPr>
          <p:cNvGraphicFramePr>
            <a:graphicFrameLocks noGrp="1"/>
          </p:cNvGraphicFramePr>
          <p:nvPr>
            <p:ph type="dgm" sz="quarter" idx="14"/>
            <p:extLst>
              <p:ext uri="{D42A27DB-BD31-4B8C-83A1-F6EECF244321}">
                <p14:modId xmlns:p14="http://schemas.microsoft.com/office/powerpoint/2010/main" val="2450465637"/>
              </p:ext>
            </p:extLst>
          </p:nvPr>
        </p:nvGraphicFramePr>
        <p:xfrm>
          <a:off x="762001" y="2369129"/>
          <a:ext cx="10667998" cy="3343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10134600" cy="1189038"/>
          </a:xfrm>
        </p:spPr>
        <p:txBody>
          <a:bodyPr/>
          <a:lstStyle/>
          <a:p>
            <a:r>
              <a:rPr lang="en-US" dirty="0"/>
              <a:t>Transitioning to follow-up questions</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1663700"/>
            <a:ext cx="10464800" cy="4025899"/>
          </a:xfrm>
        </p:spPr>
        <p:txBody>
          <a:bodyPr vert="horz" lIns="91440" tIns="45720" rIns="91440" bIns="45720" rtlCol="0" anchor="t">
            <a:normAutofit fontScale="92500" lnSpcReduction="20000"/>
          </a:bodyPr>
          <a:lstStyle/>
          <a:p>
            <a:pPr marL="285750" indent="-285750">
              <a:buFont typeface="Arial" panose="020B0604020202020204" pitchFamily="34" charset="0"/>
              <a:buChar char="•"/>
            </a:pPr>
            <a:r>
              <a:rPr lang="en-US" sz="1900" b="0" u="sng" dirty="0"/>
              <a:t>Tell me all about </a:t>
            </a:r>
            <a:r>
              <a:rPr lang="en-US" sz="1900" b="0" dirty="0"/>
              <a:t>walking to Cal’s dorm. </a:t>
            </a:r>
          </a:p>
          <a:p>
            <a:pPr marL="285750" indent="-285750">
              <a:buFont typeface="Arial" panose="020B0604020202020204" pitchFamily="34" charset="0"/>
              <a:buChar char="•"/>
            </a:pPr>
            <a:r>
              <a:rPr lang="en-US" sz="1900" b="0" u="sng" dirty="0"/>
              <a:t>Help me understand </a:t>
            </a:r>
            <a:r>
              <a:rPr lang="en-US" sz="1900" b="0" dirty="0"/>
              <a:t>what was going on while you and Skylar were walking to your dorm.</a:t>
            </a:r>
          </a:p>
          <a:p>
            <a:pPr marL="285750" indent="-285750">
              <a:buFont typeface="Arial" panose="020B0604020202020204" pitchFamily="34" charset="0"/>
              <a:buChar char="•"/>
            </a:pPr>
            <a:r>
              <a:rPr lang="en-US" sz="1900" b="0" u="sng" dirty="0"/>
              <a:t>What were your thoughts and feeling</a:t>
            </a:r>
            <a:r>
              <a:rPr lang="en-US" sz="1900" b="0" dirty="0"/>
              <a:t>s when you first arrived at Cal’s room?</a:t>
            </a:r>
          </a:p>
          <a:p>
            <a:pPr marL="285750" indent="-285750">
              <a:buFont typeface="Arial" panose="020B0604020202020204" pitchFamily="34" charset="0"/>
              <a:buChar char="•"/>
            </a:pPr>
            <a:r>
              <a:rPr lang="en-US" sz="1900" b="0" u="sng" dirty="0"/>
              <a:t>You said</a:t>
            </a:r>
            <a:r>
              <a:rPr lang="en-US" sz="1900" b="0" dirty="0"/>
              <a:t> you felt trapped.  </a:t>
            </a:r>
            <a:r>
              <a:rPr lang="en-US" sz="1900" b="0" u="sng" dirty="0"/>
              <a:t>I want to make sure I understand what you mean by </a:t>
            </a:r>
            <a:r>
              <a:rPr lang="en-US" sz="1900" b="0" dirty="0"/>
              <a:t>feeling trapped.</a:t>
            </a:r>
          </a:p>
          <a:p>
            <a:pPr marL="285750" indent="-285750">
              <a:buFont typeface="Arial" panose="020B0604020202020204" pitchFamily="34" charset="0"/>
              <a:buChar char="•"/>
            </a:pPr>
            <a:r>
              <a:rPr lang="en-US" sz="1900" b="0" u="sng" dirty="0"/>
              <a:t>I don’t want to make any assumptions, so can you explain what you mean when you said </a:t>
            </a:r>
            <a:r>
              <a:rPr lang="en-US" sz="1900" b="0" dirty="0"/>
              <a:t>that you and Skylar had been ”talking” in the two weeks prior to this encounter?</a:t>
            </a:r>
          </a:p>
          <a:p>
            <a:pPr marL="285750" indent="-285750">
              <a:buFont typeface="Arial" panose="020B0604020202020204" pitchFamily="34" charset="0"/>
              <a:buChar char="•"/>
            </a:pPr>
            <a:r>
              <a:rPr lang="en-US" sz="1900" b="0" u="sng" dirty="0"/>
              <a:t>I am going to ask about</a:t>
            </a:r>
            <a:r>
              <a:rPr lang="en-US" sz="1900" b="0" dirty="0"/>
              <a:t> what happened once you were on the bed. It’s important that I gather as much information as possible about that part of the encounter because </a:t>
            </a:r>
            <a:r>
              <a:rPr lang="en-US" sz="1900" b="0" u="sng" dirty="0"/>
              <a:t>the decision-make will need that information in evaluating the issues in this matter.</a:t>
            </a:r>
          </a:p>
          <a:p>
            <a:pPr marL="285750" indent="-285750">
              <a:buFont typeface="Arial" panose="020B0604020202020204" pitchFamily="34" charset="0"/>
              <a:buChar char="•"/>
            </a:pPr>
            <a:r>
              <a:rPr lang="en-US" sz="1900" b="0" u="sng" dirty="0"/>
              <a:t>I am going to shift gears now</a:t>
            </a:r>
            <a:r>
              <a:rPr lang="en-US" sz="1900" b="0" dirty="0"/>
              <a:t> to the morning following your interaction with Skylar.</a:t>
            </a:r>
          </a:p>
          <a:p>
            <a:pPr marL="285750" indent="-285750">
              <a:buFont typeface="Arial" panose="020B0604020202020204" pitchFamily="34" charset="0"/>
              <a:buChar char="•"/>
            </a:pPr>
            <a:r>
              <a:rPr lang="en-US" sz="1900" b="0" u="sng" dirty="0"/>
              <a:t>What were you hearing</a:t>
            </a:r>
            <a:r>
              <a:rPr lang="en-US" sz="1900" b="0" dirty="0"/>
              <a:t> while Cal was removing your clothes? </a:t>
            </a:r>
          </a:p>
          <a:p>
            <a:pPr marL="285750" indent="-285750">
              <a:buFont typeface="Arial" panose="020B0604020202020204" pitchFamily="34" charset="0"/>
              <a:buChar char="•"/>
            </a:pPr>
            <a:r>
              <a:rPr lang="en-US" sz="1900" b="0" u="sng" dirty="0"/>
              <a:t>How did you know</a:t>
            </a:r>
            <a:r>
              <a:rPr lang="en-US" sz="1900" b="0" dirty="0"/>
              <a:t> Skylar wanted to engage in kissing?</a:t>
            </a:r>
          </a:p>
          <a:p>
            <a:endParaRPr lang="en-US" altLang="en-US" dirty="0"/>
          </a:p>
        </p:txBody>
      </p:sp>
    </p:spTree>
    <p:extLst>
      <p:ext uri="{BB962C8B-B14F-4D97-AF65-F5344CB8AC3E}">
        <p14:creationId xmlns:p14="http://schemas.microsoft.com/office/powerpoint/2010/main" val="422790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5DCA48-9DBC-4C21-A225-CBB202708B76}"/>
              </a:ext>
            </a:extLst>
          </p:cNvPr>
          <p:cNvSpPr>
            <a:spLocks noGrp="1"/>
          </p:cNvSpPr>
          <p:nvPr>
            <p:ph type="title"/>
          </p:nvPr>
        </p:nvSpPr>
        <p:spPr/>
        <p:txBody>
          <a:bodyPr/>
          <a:lstStyle/>
          <a:p>
            <a:r>
              <a:rPr lang="en-US" dirty="0"/>
              <a:t>What does the typical complainant interview sound like? This:</a:t>
            </a:r>
          </a:p>
        </p:txBody>
      </p:sp>
      <p:sp>
        <p:nvSpPr>
          <p:cNvPr id="6" name="Text Placeholder 5">
            <a:extLst>
              <a:ext uri="{FF2B5EF4-FFF2-40B4-BE49-F238E27FC236}">
                <a16:creationId xmlns:a16="http://schemas.microsoft.com/office/drawing/2014/main" id="{ADBA7778-A73F-4F27-B801-F5AF59149145}"/>
              </a:ext>
            </a:extLst>
          </p:cNvPr>
          <p:cNvSpPr>
            <a:spLocks noGrp="1"/>
          </p:cNvSpPr>
          <p:nvPr>
            <p:ph type="body" sz="quarter" idx="11"/>
          </p:nvPr>
        </p:nvSpPr>
        <p:spPr>
          <a:xfrm>
            <a:off x="762000" y="2794000"/>
            <a:ext cx="6340929" cy="3657600"/>
          </a:xfrm>
        </p:spPr>
        <p:txBody>
          <a:bodyPr/>
          <a:lstStyle/>
          <a:p>
            <a:pPr marL="285750" indent="-285750">
              <a:buFont typeface="Arial" panose="020B0604020202020204" pitchFamily="34" charset="0"/>
              <a:buChar char="•"/>
            </a:pPr>
            <a:r>
              <a:rPr lang="en-US" b="0" dirty="0"/>
              <a:t>Skylar, I understand you have raised concerns about an interaction you had with Cal on November 4, 2021.  </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How do you know Cal?  </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Starting where makes sense for you, please tell me about your experience with Cal.  I’m sure I’ll have some follow up questions for you, but I’d first like to hear about your experience in your own words.</a:t>
            </a:r>
          </a:p>
          <a:p>
            <a:endParaRPr lang="en-US" dirty="0"/>
          </a:p>
        </p:txBody>
      </p:sp>
    </p:spTree>
    <p:extLst>
      <p:ext uri="{BB962C8B-B14F-4D97-AF65-F5344CB8AC3E}">
        <p14:creationId xmlns:p14="http://schemas.microsoft.com/office/powerpoint/2010/main" val="266937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5DCA48-9DBC-4C21-A225-CBB202708B76}"/>
              </a:ext>
            </a:extLst>
          </p:cNvPr>
          <p:cNvSpPr>
            <a:spLocks noGrp="1"/>
          </p:cNvSpPr>
          <p:nvPr>
            <p:ph type="title"/>
          </p:nvPr>
        </p:nvSpPr>
        <p:spPr>
          <a:xfrm>
            <a:off x="304800" y="715961"/>
            <a:ext cx="7493000" cy="1189038"/>
          </a:xfrm>
        </p:spPr>
        <p:txBody>
          <a:bodyPr/>
          <a:lstStyle/>
          <a:p>
            <a:r>
              <a:rPr lang="en-US" dirty="0">
                <a:solidFill>
                  <a:schemeClr val="bg1"/>
                </a:solidFill>
              </a:rPr>
              <a:t>Then it could sound like this:</a:t>
            </a:r>
          </a:p>
        </p:txBody>
      </p:sp>
      <p:sp>
        <p:nvSpPr>
          <p:cNvPr id="6" name="Text Placeholder 5">
            <a:extLst>
              <a:ext uri="{FF2B5EF4-FFF2-40B4-BE49-F238E27FC236}">
                <a16:creationId xmlns:a16="http://schemas.microsoft.com/office/drawing/2014/main" id="{ADBA7778-A73F-4F27-B801-F5AF59149145}"/>
              </a:ext>
            </a:extLst>
          </p:cNvPr>
          <p:cNvSpPr>
            <a:spLocks noGrp="1"/>
          </p:cNvSpPr>
          <p:nvPr>
            <p:ph type="body" sz="quarter" idx="11"/>
          </p:nvPr>
        </p:nvSpPr>
        <p:spPr>
          <a:xfrm>
            <a:off x="304800" y="1524000"/>
            <a:ext cx="6934200" cy="3657600"/>
          </a:xfrm>
        </p:spPr>
        <p:txBody>
          <a:bodyPr/>
          <a:lstStyle/>
          <a:p>
            <a:pPr marL="285750" indent="-285750">
              <a:buFont typeface="Arial" panose="020B0604020202020204" pitchFamily="34" charset="0"/>
              <a:buChar char="•"/>
            </a:pPr>
            <a:r>
              <a:rPr lang="en-US" b="0" dirty="0"/>
              <a:t>Thank you for sharing your experience.  As I mentioned, I do have some follow up questions where I’d like to learn more. </a:t>
            </a:r>
          </a:p>
          <a:p>
            <a:pPr marL="285750" indent="-285750">
              <a:buFont typeface="Arial" panose="020B0604020202020204" pitchFamily="34" charset="0"/>
              <a:buChar char="•"/>
            </a:pPr>
            <a:r>
              <a:rPr lang="en-US" b="0" dirty="0"/>
              <a:t>You mentioned attending a party at Kelly’s house before going to Respondent’s dorm room.  </a:t>
            </a:r>
          </a:p>
          <a:p>
            <a:pPr lvl="1"/>
            <a:r>
              <a:rPr lang="en-US" dirty="0"/>
              <a:t>Can you tell me all about the party?</a:t>
            </a:r>
          </a:p>
          <a:p>
            <a:pPr lvl="1"/>
            <a:r>
              <a:rPr lang="en-US" dirty="0"/>
              <a:t>I’d like to hear all about that party, like what you did, who you may have interacted with, what prompted you to leave, etc.</a:t>
            </a:r>
          </a:p>
          <a:p>
            <a:pPr lvl="1"/>
            <a:r>
              <a:rPr lang="en-US" dirty="0"/>
              <a:t>Who did you go to the party with?</a:t>
            </a:r>
          </a:p>
          <a:p>
            <a:pPr lvl="1"/>
            <a:r>
              <a:rPr lang="en-US" dirty="0"/>
              <a:t>What is Kelly’s last name?</a:t>
            </a:r>
          </a:p>
          <a:p>
            <a:pPr marL="285750" indent="-285750">
              <a:buFont typeface="Arial" panose="020B0604020202020204" pitchFamily="34" charset="0"/>
              <a:buChar char="•"/>
            </a:pPr>
            <a:r>
              <a:rPr lang="en-US" b="0" dirty="0"/>
              <a:t>You mentioned sending a text message to Respondent an hour after you left their apartment.  Do you still have that?  Are you willing to share it?</a:t>
            </a:r>
          </a:p>
          <a:p>
            <a:endParaRPr lang="en-US" dirty="0"/>
          </a:p>
        </p:txBody>
      </p:sp>
    </p:spTree>
    <p:extLst>
      <p:ext uri="{BB962C8B-B14F-4D97-AF65-F5344CB8AC3E}">
        <p14:creationId xmlns:p14="http://schemas.microsoft.com/office/powerpoint/2010/main" val="185746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5DCA48-9DBC-4C21-A225-CBB202708B76}"/>
              </a:ext>
            </a:extLst>
          </p:cNvPr>
          <p:cNvSpPr>
            <a:spLocks noGrp="1"/>
          </p:cNvSpPr>
          <p:nvPr>
            <p:ph type="title"/>
          </p:nvPr>
        </p:nvSpPr>
        <p:spPr>
          <a:xfrm>
            <a:off x="330200" y="177800"/>
            <a:ext cx="6908800" cy="1727199"/>
          </a:xfrm>
        </p:spPr>
        <p:txBody>
          <a:bodyPr/>
          <a:lstStyle/>
          <a:p>
            <a:r>
              <a:rPr lang="en-US" dirty="0"/>
              <a:t>Typical respondent interview starts like a complainant’s,</a:t>
            </a:r>
            <a:br>
              <a:rPr lang="en-US" dirty="0"/>
            </a:br>
            <a:r>
              <a:rPr lang="en-US" dirty="0"/>
              <a:t>and then could sound like this:</a:t>
            </a:r>
          </a:p>
        </p:txBody>
      </p:sp>
      <p:sp>
        <p:nvSpPr>
          <p:cNvPr id="6" name="Text Placeholder 5">
            <a:extLst>
              <a:ext uri="{FF2B5EF4-FFF2-40B4-BE49-F238E27FC236}">
                <a16:creationId xmlns:a16="http://schemas.microsoft.com/office/drawing/2014/main" id="{ADBA7778-A73F-4F27-B801-F5AF59149145}"/>
              </a:ext>
            </a:extLst>
          </p:cNvPr>
          <p:cNvSpPr>
            <a:spLocks noGrp="1"/>
          </p:cNvSpPr>
          <p:nvPr>
            <p:ph type="body" sz="quarter" idx="11"/>
          </p:nvPr>
        </p:nvSpPr>
        <p:spPr>
          <a:xfrm>
            <a:off x="330200" y="2997200"/>
            <a:ext cx="6772729" cy="3454400"/>
          </a:xfrm>
        </p:spPr>
        <p:txBody>
          <a:bodyPr/>
          <a:lstStyle/>
          <a:p>
            <a:pPr marL="285750" indent="-285750">
              <a:buFont typeface="Arial" panose="020B0604020202020204" pitchFamily="34" charset="0"/>
              <a:buChar char="•"/>
            </a:pPr>
            <a:r>
              <a:rPr lang="en-US" sz="1800" b="0" dirty="0"/>
              <a:t>Thank you for sharing your account of your interaction with Skylar.</a:t>
            </a:r>
          </a:p>
          <a:p>
            <a:pPr marL="285750" indent="-285750">
              <a:buFont typeface="Arial" panose="020B0604020202020204" pitchFamily="34" charset="0"/>
              <a:buChar char="•"/>
            </a:pPr>
            <a:endParaRPr lang="en-US" sz="1800" b="0" dirty="0"/>
          </a:p>
          <a:p>
            <a:pPr marL="285750" indent="-285750">
              <a:buFont typeface="Arial" panose="020B0604020202020204" pitchFamily="34" charset="0"/>
              <a:buChar char="•"/>
            </a:pPr>
            <a:r>
              <a:rPr lang="en-US" sz="1800" b="0" dirty="0"/>
              <a:t>I want to make sure you’ve had a chance to hear some of the specifics of Skylar’s allegations and that you have a chance to directly respond.</a:t>
            </a:r>
          </a:p>
          <a:p>
            <a:pPr marL="285750" indent="-285750">
              <a:buFont typeface="Arial" panose="020B0604020202020204" pitchFamily="34" charset="0"/>
              <a:buChar char="•"/>
            </a:pPr>
            <a:endParaRPr lang="en-US" sz="1800" b="0" dirty="0"/>
          </a:p>
          <a:p>
            <a:pPr marL="285750" indent="-285750">
              <a:buFont typeface="Arial" panose="020B0604020202020204" pitchFamily="34" charset="0"/>
              <a:buChar char="•"/>
            </a:pPr>
            <a:r>
              <a:rPr lang="en-US" sz="1800" b="0" dirty="0"/>
              <a:t>Skylar said after the encounter, you called them and apologized for a “bad decision.”  What is your response to hearing that?</a:t>
            </a:r>
          </a:p>
          <a:p>
            <a:endParaRPr lang="en-US" dirty="0"/>
          </a:p>
        </p:txBody>
      </p:sp>
    </p:spTree>
    <p:extLst>
      <p:ext uri="{BB962C8B-B14F-4D97-AF65-F5344CB8AC3E}">
        <p14:creationId xmlns:p14="http://schemas.microsoft.com/office/powerpoint/2010/main" val="355171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10134600" cy="1189038"/>
          </a:xfrm>
        </p:spPr>
        <p:txBody>
          <a:bodyPr/>
          <a:lstStyle/>
          <a:p>
            <a:r>
              <a:rPr lang="en-US" dirty="0"/>
              <a:t>Witnesses</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1905000"/>
            <a:ext cx="10464800" cy="3784599"/>
          </a:xfrm>
        </p:spPr>
        <p:txBody>
          <a:bodyPr vert="horz" lIns="91440" tIns="45720" rIns="91440" bIns="45720" rtlCol="0" anchor="t">
            <a:normAutofit/>
          </a:bodyPr>
          <a:lstStyle/>
          <a:p>
            <a:pPr marL="342900" lvl="0" indent="-342900">
              <a:lnSpc>
                <a:spcPct val="100000"/>
              </a:lnSpc>
              <a:buFont typeface="Arial" panose="020B0604020202020204" pitchFamily="34" charset="0"/>
              <a:buChar char="•"/>
            </a:pPr>
            <a:r>
              <a:rPr lang="en-US" sz="2000" b="0" dirty="0"/>
              <a:t>Advise witnesses that what they share is not confidential</a:t>
            </a:r>
          </a:p>
          <a:p>
            <a:pPr marL="342900" lvl="0" indent="-342900">
              <a:lnSpc>
                <a:spcPct val="100000"/>
              </a:lnSpc>
              <a:buFont typeface="Arial" panose="020B0604020202020204" pitchFamily="34" charset="0"/>
              <a:buChar char="•"/>
            </a:pPr>
            <a:endParaRPr lang="en-US" sz="2000" b="0" dirty="0"/>
          </a:p>
          <a:p>
            <a:pPr marL="342900" lvl="0" indent="-342900">
              <a:lnSpc>
                <a:spcPct val="100000"/>
              </a:lnSpc>
              <a:buFont typeface="Arial" panose="020B0604020202020204" pitchFamily="34" charset="0"/>
              <a:buChar char="•"/>
            </a:pPr>
            <a:r>
              <a:rPr lang="en-US" sz="2000" b="0" dirty="0"/>
              <a:t>Ask about relationship to parties (at beginning) and conversations about interview (at end)</a:t>
            </a:r>
          </a:p>
          <a:p>
            <a:pPr marL="342900" lvl="0" indent="-342900">
              <a:lnSpc>
                <a:spcPct val="100000"/>
              </a:lnSpc>
              <a:buFont typeface="Arial" panose="020B0604020202020204" pitchFamily="34" charset="0"/>
              <a:buChar char="•"/>
            </a:pPr>
            <a:endParaRPr lang="en-US" sz="2000" b="0" dirty="0"/>
          </a:p>
          <a:p>
            <a:pPr marL="342900" lvl="0" indent="-342900">
              <a:lnSpc>
                <a:spcPct val="100000"/>
              </a:lnSpc>
              <a:buFont typeface="Arial" panose="020B0604020202020204" pitchFamily="34" charset="0"/>
              <a:buChar char="•"/>
            </a:pPr>
            <a:r>
              <a:rPr lang="en-US" sz="2000" b="0" dirty="0"/>
              <a:t>Give the witness very little specific information about the allegations</a:t>
            </a:r>
          </a:p>
          <a:p>
            <a:pPr marL="342900" lvl="0" indent="-342900">
              <a:lnSpc>
                <a:spcPct val="100000"/>
              </a:lnSpc>
              <a:buFont typeface="Arial" panose="020B0604020202020204" pitchFamily="34" charset="0"/>
              <a:buChar char="•"/>
            </a:pPr>
            <a:endParaRPr lang="en-US" sz="2000" b="0" dirty="0"/>
          </a:p>
          <a:p>
            <a:pPr marL="342900" lvl="0" indent="-342900">
              <a:lnSpc>
                <a:spcPct val="100000"/>
              </a:lnSpc>
              <a:buFont typeface="Arial" panose="020B0604020202020204" pitchFamily="34" charset="0"/>
              <a:buChar char="•"/>
            </a:pPr>
            <a:r>
              <a:rPr lang="en-US" sz="2000" b="0" dirty="0"/>
              <a:t>Last question before closing meeting should be open-ended invitation for them to add anything</a:t>
            </a:r>
          </a:p>
          <a:p>
            <a:endParaRPr lang="en-US" altLang="en-US" dirty="0"/>
          </a:p>
        </p:txBody>
      </p:sp>
    </p:spTree>
    <p:extLst>
      <p:ext uri="{BB962C8B-B14F-4D97-AF65-F5344CB8AC3E}">
        <p14:creationId xmlns:p14="http://schemas.microsoft.com/office/powerpoint/2010/main" val="166588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10134600" cy="1189038"/>
          </a:xfrm>
        </p:spPr>
        <p:txBody>
          <a:bodyPr>
            <a:normAutofit fontScale="90000"/>
          </a:bodyPr>
          <a:lstStyle/>
          <a:p>
            <a:r>
              <a:rPr lang="en-US" dirty="0"/>
              <a:t>Make sure you’ve collected enough information for decision-maker to make their determination</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1905000"/>
            <a:ext cx="10464800" cy="3784599"/>
          </a:xfrm>
        </p:spPr>
        <p:txBody>
          <a:bodyPr vert="horz" lIns="91440" tIns="45720" rIns="91440" bIns="45720" rtlCol="0" anchor="t">
            <a:normAutofit/>
          </a:bodyPr>
          <a:lstStyle/>
          <a:p>
            <a:endParaRPr lang="en-US" altLang="en-US" dirty="0"/>
          </a:p>
        </p:txBody>
      </p:sp>
      <p:graphicFrame>
        <p:nvGraphicFramePr>
          <p:cNvPr id="2" name="Content Placeholder 2">
            <a:extLst>
              <a:ext uri="{FF2B5EF4-FFF2-40B4-BE49-F238E27FC236}">
                <a16:creationId xmlns:a16="http://schemas.microsoft.com/office/drawing/2014/main" id="{50E69E86-4D9B-F54A-B3B4-15DABF6D46E2}"/>
              </a:ext>
            </a:extLst>
          </p:cNvPr>
          <p:cNvGraphicFramePr>
            <a:graphicFrameLocks noGrp="1"/>
          </p:cNvGraphicFramePr>
          <p:nvPr>
            <p:ph idx="1"/>
            <p:extLst>
              <p:ext uri="{D42A27DB-BD31-4B8C-83A1-F6EECF244321}">
                <p14:modId xmlns:p14="http://schemas.microsoft.com/office/powerpoint/2010/main" val="1228234347"/>
              </p:ext>
            </p:extLst>
          </p:nvPr>
        </p:nvGraphicFramePr>
        <p:xfrm>
          <a:off x="2007704" y="2298701"/>
          <a:ext cx="8647044" cy="3531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2555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D9B17-EAE5-E20B-433C-BE4DD29E6837}"/>
              </a:ext>
            </a:extLst>
          </p:cNvPr>
          <p:cNvSpPr>
            <a:spLocks noGrp="1"/>
          </p:cNvSpPr>
          <p:nvPr>
            <p:ph type="title"/>
          </p:nvPr>
        </p:nvSpPr>
        <p:spPr/>
        <p:txBody>
          <a:bodyPr/>
          <a:lstStyle/>
          <a:p>
            <a:r>
              <a:rPr lang="en-US" dirty="0"/>
              <a:t>What does relevant mean? (2024 regulations)</a:t>
            </a:r>
          </a:p>
        </p:txBody>
      </p:sp>
      <p:sp>
        <p:nvSpPr>
          <p:cNvPr id="6" name="Text Placeholder 5">
            <a:extLst>
              <a:ext uri="{FF2B5EF4-FFF2-40B4-BE49-F238E27FC236}">
                <a16:creationId xmlns:a16="http://schemas.microsoft.com/office/drawing/2014/main" id="{7636651C-E2B1-E898-F3DE-E5432B4E0E98}"/>
              </a:ext>
            </a:extLst>
          </p:cNvPr>
          <p:cNvSpPr>
            <a:spLocks noGrp="1"/>
          </p:cNvSpPr>
          <p:nvPr>
            <p:ph type="body" sz="quarter" idx="11"/>
          </p:nvPr>
        </p:nvSpPr>
        <p:spPr>
          <a:xfrm>
            <a:off x="5199743" y="2730500"/>
            <a:ext cx="6477000" cy="2679700"/>
          </a:xfrm>
        </p:spPr>
        <p:txBody>
          <a:bodyPr/>
          <a:lstStyle/>
          <a:p>
            <a:pPr marL="285750" indent="-285750">
              <a:buFont typeface="Arial" panose="020B0604020202020204" pitchFamily="34" charset="0"/>
              <a:buChar char="•"/>
            </a:pPr>
            <a:r>
              <a:rPr lang="en-US" b="0" dirty="0"/>
              <a:t>Related to the allegations of sex discrimination under investigation</a:t>
            </a:r>
          </a:p>
          <a:p>
            <a:pPr marL="285750" indent="-285750">
              <a:buFont typeface="Arial" panose="020B0604020202020204" pitchFamily="34" charset="0"/>
              <a:buChar char="•"/>
            </a:pPr>
            <a:r>
              <a:rPr lang="en-US" b="0" dirty="0"/>
              <a:t>Questions are relevant when they seek evidence that may aid in showing whether the alleged sex discrimination occurred</a:t>
            </a:r>
          </a:p>
          <a:p>
            <a:pPr marL="285750" indent="-285750">
              <a:buFont typeface="Arial" panose="020B0604020202020204" pitchFamily="34" charset="0"/>
              <a:buChar char="•"/>
            </a:pPr>
            <a:r>
              <a:rPr lang="en-US" b="0" dirty="0"/>
              <a:t>Evidence is relevant when it may aid a decisionmaker in determining whether the alleged sex discrimination occurred</a:t>
            </a:r>
          </a:p>
          <a:p>
            <a:endParaRPr lang="en-US" dirty="0"/>
          </a:p>
        </p:txBody>
      </p:sp>
    </p:spTree>
    <p:extLst>
      <p:ext uri="{BB962C8B-B14F-4D97-AF65-F5344CB8AC3E}">
        <p14:creationId xmlns:p14="http://schemas.microsoft.com/office/powerpoint/2010/main" val="147852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11757212" cy="1189038"/>
          </a:xfrm>
        </p:spPr>
        <p:txBody>
          <a:bodyPr/>
          <a:lstStyle/>
          <a:p>
            <a:r>
              <a:rPr lang="en-US" dirty="0">
                <a:solidFill>
                  <a:schemeClr val="bg1"/>
                </a:solidFill>
              </a:rPr>
              <a:t>How does a decision-maker assess credibility?</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2286000"/>
            <a:ext cx="10464800" cy="3149600"/>
          </a:xfrm>
        </p:spPr>
        <p:txBody>
          <a:bodyPr vert="horz" lIns="91440" tIns="45720" rIns="91440" bIns="45720" rtlCol="0" anchor="t">
            <a:normAutofit/>
          </a:bodyPr>
          <a:lstStyle/>
          <a:p>
            <a:pPr marL="285750" indent="-285750">
              <a:buFont typeface="Arial" panose="020B0604020202020204" pitchFamily="34" charset="0"/>
              <a:buChar char="•"/>
            </a:pPr>
            <a:r>
              <a:rPr lang="en-US" b="0" dirty="0"/>
              <a:t>Motive or bias to give inaccurate account</a:t>
            </a:r>
          </a:p>
          <a:p>
            <a:pPr marL="285750" indent="-285750">
              <a:buFont typeface="Arial" panose="020B0604020202020204" pitchFamily="34" charset="0"/>
              <a:buChar char="•"/>
            </a:pPr>
            <a:r>
              <a:rPr lang="en-US" b="0" dirty="0"/>
              <a:t>Inherent plausibility/logic of account</a:t>
            </a:r>
          </a:p>
          <a:p>
            <a:pPr marL="285750" indent="-285750">
              <a:buFont typeface="Arial" panose="020B0604020202020204" pitchFamily="34" charset="0"/>
              <a:buChar char="•"/>
            </a:pPr>
            <a:r>
              <a:rPr lang="en-US" b="0" dirty="0"/>
              <a:t>Corroboration with other evidence</a:t>
            </a:r>
          </a:p>
          <a:p>
            <a:pPr marL="285750" indent="-285750">
              <a:buFont typeface="Arial" panose="020B0604020202020204" pitchFamily="34" charset="0"/>
              <a:buChar char="•"/>
            </a:pPr>
            <a:r>
              <a:rPr lang="en-US" b="0" dirty="0"/>
              <a:t>Consistency of account over time</a:t>
            </a:r>
          </a:p>
          <a:p>
            <a:pPr marL="285750" indent="-285750">
              <a:buFont typeface="Arial" panose="020B0604020202020204" pitchFamily="34" charset="0"/>
              <a:buChar char="•"/>
              <a:defRPr/>
            </a:pPr>
            <a:r>
              <a:rPr lang="en-US" b="0" dirty="0"/>
              <a:t>Relationship to the parties</a:t>
            </a:r>
          </a:p>
          <a:p>
            <a:pPr marL="285750" indent="-285750">
              <a:buFont typeface="Arial" panose="020B0604020202020204" pitchFamily="34" charset="0"/>
              <a:buChar char="•"/>
              <a:defRPr/>
            </a:pPr>
            <a:r>
              <a:rPr lang="en-US" b="0" dirty="0"/>
              <a:t>Inconsistency within account?  Reasonable/minor or significant?</a:t>
            </a:r>
            <a:r>
              <a:rPr lang="en-US" altLang="en-US" b="0" dirty="0"/>
              <a:t> </a:t>
            </a:r>
          </a:p>
          <a:p>
            <a:pPr marL="285750" indent="-285750">
              <a:buFont typeface="Arial" panose="020B0604020202020204" pitchFamily="34" charset="0"/>
              <a:buChar char="•"/>
              <a:defRPr/>
            </a:pPr>
            <a:r>
              <a:rPr lang="en-US" altLang="en-US" b="0" dirty="0"/>
              <a:t>Demeanor</a:t>
            </a:r>
          </a:p>
          <a:p>
            <a:pPr marL="285750" indent="-285750">
              <a:buFont typeface="Arial" panose="020B0604020202020204" pitchFamily="34" charset="0"/>
              <a:buChar char="•"/>
              <a:defRPr/>
            </a:pPr>
            <a:endParaRPr lang="en-US" b="0" dirty="0"/>
          </a:p>
          <a:p>
            <a:endParaRPr lang="en-US" altLang="en-US" dirty="0"/>
          </a:p>
        </p:txBody>
      </p:sp>
    </p:spTree>
    <p:extLst>
      <p:ext uri="{BB962C8B-B14F-4D97-AF65-F5344CB8AC3E}">
        <p14:creationId xmlns:p14="http://schemas.microsoft.com/office/powerpoint/2010/main" val="403073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762000" y="715961"/>
            <a:ext cx="6477000" cy="1189038"/>
          </a:xfrm>
        </p:spPr>
        <p:txBody>
          <a:bodyPr/>
          <a:lstStyle/>
          <a:p>
            <a:r>
              <a:rPr lang="en-US" altLang="en-US" sz="4000" dirty="0">
                <a:solidFill>
                  <a:schemeClr val="bg1"/>
                </a:solidFill>
              </a:rPr>
              <a:t>Other evidence common in campus investigations</a:t>
            </a:r>
            <a:endParaRPr lang="en-US" dirty="0">
              <a:solidFill>
                <a:schemeClr val="bg1"/>
              </a:solidFill>
            </a:endParaRPr>
          </a:p>
        </p:txBody>
      </p:sp>
      <p:sp>
        <p:nvSpPr>
          <p:cNvPr id="2" name="Text Placeholder 1">
            <a:extLst>
              <a:ext uri="{FF2B5EF4-FFF2-40B4-BE49-F238E27FC236}">
                <a16:creationId xmlns:a16="http://schemas.microsoft.com/office/drawing/2014/main" id="{25A8ACB1-6D36-496B-91DD-D1C3128C1C73}"/>
              </a:ext>
            </a:extLst>
          </p:cNvPr>
          <p:cNvSpPr>
            <a:spLocks noGrp="1"/>
          </p:cNvSpPr>
          <p:nvPr>
            <p:ph type="body" sz="quarter" idx="11"/>
          </p:nvPr>
        </p:nvSpPr>
        <p:spPr>
          <a:xfrm>
            <a:off x="762000" y="2971800"/>
            <a:ext cx="6477000" cy="2209800"/>
          </a:xfrm>
        </p:spPr>
        <p:txBody>
          <a:bodyPr/>
          <a:lstStyle/>
          <a:p>
            <a:pPr marL="285750" indent="-285750">
              <a:buFont typeface="Arial" panose="020B0604020202020204" pitchFamily="34" charset="0"/>
              <a:buChar char="•"/>
            </a:pPr>
            <a:r>
              <a:rPr lang="en-US" altLang="en-US" sz="1800" b="0" dirty="0"/>
              <a:t>Texts/emails</a:t>
            </a:r>
          </a:p>
          <a:p>
            <a:pPr marL="285750" indent="-285750">
              <a:buFont typeface="Arial" panose="020B0604020202020204" pitchFamily="34" charset="0"/>
              <a:buChar char="•"/>
            </a:pPr>
            <a:r>
              <a:rPr lang="en-US" altLang="en-US" sz="1800" b="0" dirty="0"/>
              <a:t>Social media posts</a:t>
            </a:r>
          </a:p>
          <a:p>
            <a:pPr marL="285750" indent="-285750">
              <a:buFont typeface="Arial" panose="020B0604020202020204" pitchFamily="34" charset="0"/>
              <a:buChar char="•"/>
            </a:pPr>
            <a:r>
              <a:rPr lang="en-US" altLang="en-US" sz="1800" b="0" dirty="0"/>
              <a:t>Police reports</a:t>
            </a:r>
          </a:p>
          <a:p>
            <a:pPr marL="285750" indent="-285750">
              <a:buFont typeface="Arial" panose="020B0604020202020204" pitchFamily="34" charset="0"/>
              <a:buChar char="•"/>
            </a:pPr>
            <a:r>
              <a:rPr lang="en-US" altLang="en-US" sz="1800" b="0" dirty="0"/>
              <a:t>Photos</a:t>
            </a:r>
          </a:p>
          <a:p>
            <a:pPr marL="285750" indent="-285750">
              <a:buFont typeface="Arial" panose="020B0604020202020204" pitchFamily="34" charset="0"/>
              <a:buChar char="•"/>
            </a:pPr>
            <a:r>
              <a:rPr lang="en-US" altLang="en-US" sz="1800" b="0" dirty="0"/>
              <a:t>Medical records</a:t>
            </a:r>
          </a:p>
          <a:p>
            <a:pPr marL="285750" indent="-285750">
              <a:buFont typeface="Arial" panose="020B0604020202020204" pitchFamily="34" charset="0"/>
              <a:buChar char="•"/>
            </a:pPr>
            <a:r>
              <a:rPr lang="en-US" altLang="en-US" sz="1800" b="0" dirty="0"/>
              <a:t>Phone records</a:t>
            </a:r>
          </a:p>
          <a:p>
            <a:pPr marL="285750" indent="-285750">
              <a:buFont typeface="Arial" panose="020B0604020202020204" pitchFamily="34" charset="0"/>
              <a:buChar char="•"/>
            </a:pPr>
            <a:r>
              <a:rPr lang="en-US" altLang="en-US" sz="1800" b="0" dirty="0"/>
              <a:t>Surveillance videos</a:t>
            </a:r>
          </a:p>
          <a:p>
            <a:pPr marL="285750" indent="-285750">
              <a:buFont typeface="Arial" panose="020B0604020202020204" pitchFamily="34" charset="0"/>
              <a:buChar char="•"/>
            </a:pPr>
            <a:r>
              <a:rPr lang="en-US" altLang="en-US" sz="1800" b="0" dirty="0"/>
              <a:t>Key card swipe records</a:t>
            </a:r>
          </a:p>
          <a:p>
            <a:endParaRPr lang="en-US" dirty="0"/>
          </a:p>
        </p:txBody>
      </p:sp>
    </p:spTree>
    <p:extLst>
      <p:ext uri="{BB962C8B-B14F-4D97-AF65-F5344CB8AC3E}">
        <p14:creationId xmlns:p14="http://schemas.microsoft.com/office/powerpoint/2010/main" val="108549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D0F862-C808-9191-5705-E0E5F5540775}"/>
              </a:ext>
            </a:extLst>
          </p:cNvPr>
          <p:cNvSpPr>
            <a:spLocks noGrp="1"/>
          </p:cNvSpPr>
          <p:nvPr>
            <p:ph type="title"/>
          </p:nvPr>
        </p:nvSpPr>
        <p:spPr>
          <a:xfrm>
            <a:off x="762000" y="1064712"/>
            <a:ext cx="5334000" cy="3126288"/>
          </a:xfrm>
        </p:spPr>
        <p:txBody>
          <a:bodyPr>
            <a:normAutofit fontScale="90000"/>
          </a:bodyPr>
          <a:lstStyle/>
          <a:p>
            <a:pPr algn="ctr"/>
            <a:br>
              <a:rPr lang="en-US" dirty="0"/>
            </a:br>
            <a:r>
              <a:rPr lang="en-US" dirty="0"/>
              <a:t>Introduction</a:t>
            </a:r>
            <a:br>
              <a:rPr lang="en-US" dirty="0"/>
            </a:br>
            <a:br>
              <a:rPr lang="en-US" dirty="0"/>
            </a:br>
            <a:br>
              <a:rPr lang="en-US" dirty="0"/>
            </a:br>
            <a:br>
              <a:rPr lang="en-US" dirty="0"/>
            </a:br>
            <a:br>
              <a:rPr lang="en-US" dirty="0"/>
            </a:br>
            <a:br>
              <a:rPr lang="en-US" dirty="0"/>
            </a:br>
            <a:r>
              <a:rPr lang="en-US" i="1" dirty="0" err="1"/>
              <a:t>www.veidlinger.com</a:t>
            </a:r>
            <a:endParaRPr lang="en-US" i="1" dirty="0"/>
          </a:p>
        </p:txBody>
      </p:sp>
      <p:pic>
        <p:nvPicPr>
          <p:cNvPr id="17" name="Picture Placeholder 16">
            <a:extLst>
              <a:ext uri="{FF2B5EF4-FFF2-40B4-BE49-F238E27FC236}">
                <a16:creationId xmlns:a16="http://schemas.microsoft.com/office/drawing/2014/main" id="{434ACF6C-311D-4693-EDAC-30DA26521E3D}"/>
              </a:ext>
            </a:extLst>
          </p:cNvPr>
          <p:cNvPicPr>
            <a:picLocks noGrp="1" noChangeAspect="1"/>
          </p:cNvPicPr>
          <p:nvPr>
            <p:ph type="pic" sz="quarter" idx="14"/>
          </p:nvPr>
        </p:nvPicPr>
        <p:blipFill>
          <a:blip r:embed="rId2"/>
          <a:srcRect t="9074" b="9074"/>
          <a:stretch>
            <a:fillRect/>
          </a:stretch>
        </p:blipFill>
        <p:spPr>
          <a:xfrm>
            <a:off x="6858000" y="241300"/>
            <a:ext cx="4572000" cy="5613400"/>
          </a:xfrm>
        </p:spPr>
      </p:pic>
      <p:pic>
        <p:nvPicPr>
          <p:cNvPr id="18" name="Picture 17" descr="Text&#10;&#10;Description automatically generated with medium confidence">
            <a:extLst>
              <a:ext uri="{FF2B5EF4-FFF2-40B4-BE49-F238E27FC236}">
                <a16:creationId xmlns:a16="http://schemas.microsoft.com/office/drawing/2014/main" id="{6BCEA3C2-A941-945D-ED50-02C98C9293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83" b="45274"/>
          <a:stretch/>
        </p:blipFill>
        <p:spPr bwMode="auto">
          <a:xfrm>
            <a:off x="2388870" y="2980765"/>
            <a:ext cx="2080260" cy="914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431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9740900" cy="1189038"/>
          </a:xfrm>
        </p:spPr>
        <p:txBody>
          <a:bodyPr/>
          <a:lstStyle/>
          <a:p>
            <a:r>
              <a:rPr lang="en-US" dirty="0"/>
              <a:t>What does it mean to summarize</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1549400"/>
            <a:ext cx="10464800" cy="3886200"/>
          </a:xfrm>
        </p:spPr>
        <p:txBody>
          <a:bodyPr vert="horz" lIns="91440" tIns="45720" rIns="91440" bIns="45720" rtlCol="0" anchor="t">
            <a:normAutofit/>
          </a:bodyPr>
          <a:lstStyle/>
          <a:p>
            <a:endParaRPr lang="en-US" altLang="en-US" dirty="0"/>
          </a:p>
        </p:txBody>
      </p:sp>
      <p:graphicFrame>
        <p:nvGraphicFramePr>
          <p:cNvPr id="2" name="Content Placeholder 2">
            <a:extLst>
              <a:ext uri="{FF2B5EF4-FFF2-40B4-BE49-F238E27FC236}">
                <a16:creationId xmlns:a16="http://schemas.microsoft.com/office/drawing/2014/main" id="{C71593D2-D47F-CF48-BE33-4362F834898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356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6D2A34-305F-DD50-D4CD-ACC734FAFB27}"/>
              </a:ext>
            </a:extLst>
          </p:cNvPr>
          <p:cNvSpPr>
            <a:spLocks noGrp="1"/>
          </p:cNvSpPr>
          <p:nvPr>
            <p:ph type="title"/>
          </p:nvPr>
        </p:nvSpPr>
        <p:spPr/>
        <p:txBody>
          <a:bodyPr/>
          <a:lstStyle/>
          <a:p>
            <a:r>
              <a:rPr lang="en-US" sz="4000" dirty="0">
                <a:solidFill>
                  <a:schemeClr val="bg1"/>
                </a:solidFill>
              </a:rPr>
              <a:t>Drafting the interview </a:t>
            </a:r>
            <a:r>
              <a:rPr lang="en-US" sz="4000" u="sng" dirty="0">
                <a:solidFill>
                  <a:schemeClr val="bg1"/>
                </a:solidFill>
              </a:rPr>
              <a:t>summary</a:t>
            </a:r>
            <a:endParaRPr lang="en-US" dirty="0">
              <a:solidFill>
                <a:schemeClr val="bg1"/>
              </a:solidFill>
            </a:endParaRPr>
          </a:p>
        </p:txBody>
      </p:sp>
      <p:sp>
        <p:nvSpPr>
          <p:cNvPr id="5" name="Text Placeholder 4">
            <a:extLst>
              <a:ext uri="{FF2B5EF4-FFF2-40B4-BE49-F238E27FC236}">
                <a16:creationId xmlns:a16="http://schemas.microsoft.com/office/drawing/2014/main" id="{EA623E8B-56A4-BA4C-445F-676B2C9F28AF}"/>
              </a:ext>
            </a:extLst>
          </p:cNvPr>
          <p:cNvSpPr>
            <a:spLocks noGrp="1"/>
          </p:cNvSpPr>
          <p:nvPr>
            <p:ph type="body" sz="quarter" idx="11"/>
          </p:nvPr>
        </p:nvSpPr>
        <p:spPr>
          <a:xfrm>
            <a:off x="742122" y="2226364"/>
            <a:ext cx="6477000" cy="2955235"/>
          </a:xfrm>
        </p:spPr>
        <p:txBody>
          <a:bodyPr/>
          <a:lstStyle/>
          <a:p>
            <a:pPr marL="342900" indent="-342900">
              <a:buFont typeface="Arial" panose="020B0604020202020204" pitchFamily="34" charset="0"/>
              <a:buChar char="•"/>
            </a:pPr>
            <a:r>
              <a:rPr lang="en-US" altLang="en-US" sz="2000" b="0" dirty="0">
                <a:ea typeface="ＭＳ Ｐゴシック" panose="020B0600070205080204" pitchFamily="34" charset="-128"/>
              </a:rPr>
              <a:t>Chronological narrative v. order of the interview conversation</a:t>
            </a:r>
          </a:p>
          <a:p>
            <a:pPr marL="342900" indent="-342900">
              <a:buFont typeface="Arial" panose="020B0604020202020204" pitchFamily="34" charset="0"/>
              <a:buChar char="•"/>
            </a:pPr>
            <a:r>
              <a:rPr lang="en-US" altLang="en-US" sz="2000" b="0" dirty="0">
                <a:ea typeface="ＭＳ Ｐゴシック" panose="020B0600070205080204" pitchFamily="34" charset="-128"/>
              </a:rPr>
              <a:t>“Direct quotes”</a:t>
            </a:r>
          </a:p>
          <a:p>
            <a:pPr marL="342900" indent="-342900">
              <a:buFont typeface="Arial" panose="020B0604020202020204" pitchFamily="34" charset="0"/>
              <a:buChar char="•"/>
            </a:pPr>
            <a:r>
              <a:rPr lang="en-US" sz="2000" b="0" dirty="0"/>
              <a:t>Topic sentences</a:t>
            </a:r>
          </a:p>
          <a:p>
            <a:pPr marL="342900" indent="-342900">
              <a:buFont typeface="Arial" panose="020B0604020202020204" pitchFamily="34" charset="0"/>
              <a:buChar char="•"/>
            </a:pPr>
            <a:r>
              <a:rPr lang="en-US" altLang="en-US" sz="2000" b="0" dirty="0">
                <a:ea typeface="ＭＳ Ｐゴシック" panose="020B0600070205080204" pitchFamily="34" charset="-128"/>
              </a:rPr>
              <a:t>Show how the information came out</a:t>
            </a:r>
          </a:p>
          <a:p>
            <a:pPr marL="342900" indent="-342900">
              <a:buFont typeface="Arial" panose="020B0604020202020204" pitchFamily="34" charset="0"/>
              <a:buChar char="•"/>
            </a:pPr>
            <a:r>
              <a:rPr lang="en-US" altLang="en-US" sz="2000" b="0" dirty="0">
                <a:ea typeface="ＭＳ Ｐゴシック" panose="020B0600070205080204" pitchFamily="34" charset="-128"/>
              </a:rPr>
              <a:t>“I don’t know” and “I don’t remember” </a:t>
            </a:r>
          </a:p>
          <a:p>
            <a:pPr marL="342900" indent="-342900">
              <a:buFont typeface="Arial" panose="020B0604020202020204" pitchFamily="34" charset="0"/>
              <a:buChar char="•"/>
            </a:pPr>
            <a:r>
              <a:rPr lang="en-US" altLang="en-US" sz="2000" b="0" dirty="0">
                <a:ea typeface="ＭＳ Ｐゴシック" panose="020B0600070205080204" pitchFamily="34" charset="-128"/>
              </a:rPr>
              <a:t>Send draft of summary (of unrecorded interview) to person for review for accuracy</a:t>
            </a:r>
            <a:endParaRPr lang="en-US" sz="2000" b="0" dirty="0"/>
          </a:p>
          <a:p>
            <a:pPr marL="342900" indent="-342900">
              <a:buFont typeface="Arial" panose="020B0604020202020204" pitchFamily="34" charset="0"/>
              <a:buChar char="•"/>
            </a:pPr>
            <a:r>
              <a:rPr lang="en-US" altLang="en-US" sz="2000" b="0" dirty="0">
                <a:ea typeface="ＭＳ Ｐゴシック" panose="020B0600070205080204" pitchFamily="34" charset="-128"/>
              </a:rPr>
              <a:t>Address feedback on the summary of the interview appropriately</a:t>
            </a:r>
            <a:endParaRPr lang="en-US" sz="2000" b="0" dirty="0"/>
          </a:p>
          <a:p>
            <a:endParaRPr lang="en-US" dirty="0"/>
          </a:p>
        </p:txBody>
      </p:sp>
    </p:spTree>
    <p:extLst>
      <p:ext uri="{BB962C8B-B14F-4D97-AF65-F5344CB8AC3E}">
        <p14:creationId xmlns:p14="http://schemas.microsoft.com/office/powerpoint/2010/main" val="385131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1525301" y="1995467"/>
            <a:ext cx="9141397" cy="615553"/>
          </a:xfrm>
        </p:spPr>
        <p:txBody>
          <a:bodyPr/>
          <a:lstStyle/>
          <a:p>
            <a:r>
              <a:rPr lang="en-US" dirty="0"/>
              <a:t>Questions </a:t>
            </a:r>
            <a:r>
              <a:rPr lang="en-US" dirty="0">
                <a:solidFill>
                  <a:schemeClr val="accent2"/>
                </a:solidFill>
              </a:rPr>
              <a:t>&amp;</a:t>
            </a:r>
            <a:r>
              <a:rPr lang="en-US" dirty="0"/>
              <a:t> Answers</a:t>
            </a:r>
          </a:p>
        </p:txBody>
      </p:sp>
      <p:sp>
        <p:nvSpPr>
          <p:cNvPr id="7" name="Text Placeholder 6">
            <a:extLst>
              <a:ext uri="{FF2B5EF4-FFF2-40B4-BE49-F238E27FC236}">
                <a16:creationId xmlns:a16="http://schemas.microsoft.com/office/drawing/2014/main" id="{C3BC92DE-1779-4A44-AED9-0261C2497DD9}"/>
              </a:ext>
            </a:extLst>
          </p:cNvPr>
          <p:cNvSpPr>
            <a:spLocks noGrp="1"/>
          </p:cNvSpPr>
          <p:nvPr>
            <p:ph type="body" sz="quarter" idx="12"/>
          </p:nvPr>
        </p:nvSpPr>
        <p:spPr>
          <a:xfrm>
            <a:off x="2196307" y="3260705"/>
            <a:ext cx="7799387" cy="1534757"/>
          </a:xfrm>
        </p:spPr>
        <p:txBody>
          <a:bodyPr/>
          <a:lstStyle/>
          <a:p>
            <a:endParaRPr lang="en-US" dirty="0"/>
          </a:p>
        </p:txBody>
      </p:sp>
    </p:spTree>
    <p:extLst>
      <p:ext uri="{BB962C8B-B14F-4D97-AF65-F5344CB8AC3E}">
        <p14:creationId xmlns:p14="http://schemas.microsoft.com/office/powerpoint/2010/main" val="5767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7B2CC0-57C7-A430-0456-E7F50AC63A20}"/>
              </a:ext>
            </a:extLst>
          </p:cNvPr>
          <p:cNvPicPr>
            <a:picLocks/>
          </p:cNvPicPr>
          <p:nvPr>
            <p:custDataLst>
              <p:tags r:id="rId2"/>
            </p:custDataLst>
          </p:nvPr>
        </p:nvPicPr>
        <p:blipFill>
          <a:blip r:embed="rId9"/>
          <a:stretch>
            <a:fillRect/>
          </a:stretch>
        </p:blipFill>
        <p:spPr>
          <a:xfrm>
            <a:off x="3901440" y="617220"/>
            <a:ext cx="1036320" cy="450799"/>
          </a:xfrm>
          <a:prstGeom prst="rect">
            <a:avLst/>
          </a:prstGeom>
        </p:spPr>
      </p:pic>
      <p:pic>
        <p:nvPicPr>
          <p:cNvPr id="5" name="Picture 4">
            <a:extLst>
              <a:ext uri="{FF2B5EF4-FFF2-40B4-BE49-F238E27FC236}">
                <a16:creationId xmlns:a16="http://schemas.microsoft.com/office/drawing/2014/main" id="{3A9B41BE-6A5D-1E13-02B6-A65C574549F3}"/>
              </a:ext>
            </a:extLst>
          </p:cNvPr>
          <p:cNvPicPr>
            <a:picLocks/>
          </p:cNvPicPr>
          <p:nvPr>
            <p:custDataLst>
              <p:tags r:id="rId3"/>
            </p:custDataLst>
          </p:nvPr>
        </p:nvPicPr>
        <p:blipFill>
          <a:blip r:embed="rId10"/>
          <a:stretch>
            <a:fillRect/>
          </a:stretch>
        </p:blipFill>
        <p:spPr>
          <a:xfrm>
            <a:off x="1158240" y="2270760"/>
            <a:ext cx="2316480" cy="2316480"/>
          </a:xfrm>
          <a:prstGeom prst="rect">
            <a:avLst/>
          </a:prstGeom>
        </p:spPr>
      </p:pic>
      <p:sp>
        <p:nvSpPr>
          <p:cNvPr id="6" name="Rectangle 5">
            <a:extLst>
              <a:ext uri="{FF2B5EF4-FFF2-40B4-BE49-F238E27FC236}">
                <a16:creationId xmlns:a16="http://schemas.microsoft.com/office/drawing/2014/main" id="{49C39CF9-E919-D37B-27C5-87B56B3747E8}"/>
              </a:ext>
            </a:extLst>
          </p:cNvPr>
          <p:cNvSpPr/>
          <p:nvPr>
            <p:custDataLst>
              <p:tags r:id="rId4"/>
            </p:custDataLst>
          </p:nvPr>
        </p:nvSpPr>
        <p:spPr>
          <a:xfrm>
            <a:off x="3901440" y="2571750"/>
            <a:ext cx="7315199"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rgbClr val="5B5B5B"/>
                </a:solidFill>
              </a:rPr>
              <a:t>Title IX, Session #2 - July 25, 2024: Best Practices for Investigations under the New Regulations</a:t>
            </a:r>
          </a:p>
        </p:txBody>
      </p:sp>
      <p:sp>
        <p:nvSpPr>
          <p:cNvPr id="7" name="Rounded Rectangle 6">
            <a:extLst>
              <a:ext uri="{FF2B5EF4-FFF2-40B4-BE49-F238E27FC236}">
                <a16:creationId xmlns:a16="http://schemas.microsoft.com/office/drawing/2014/main" id="{2ECBDA04-147B-9080-1957-4C2FD15B6E95}"/>
              </a:ext>
            </a:extLst>
          </p:cNvPr>
          <p:cNvSpPr/>
          <p:nvPr>
            <p:custDataLst>
              <p:tags r:id="rId5"/>
            </p:custDataLst>
          </p:nvPr>
        </p:nvSpPr>
        <p:spPr>
          <a:xfrm>
            <a:off x="6286500" y="396850"/>
            <a:ext cx="5524500" cy="891540"/>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65BCF222-3A51-C3C4-E416-79343E53B653}"/>
              </a:ext>
            </a:extLst>
          </p:cNvPr>
          <p:cNvPicPr>
            <a:picLocks/>
          </p:cNvPicPr>
          <p:nvPr>
            <p:custDataLst>
              <p:tags r:id="rId6"/>
            </p:custDataLst>
          </p:nvPr>
        </p:nvPicPr>
        <p:blipFill>
          <a:blip r:embed="rId11"/>
          <a:stretch>
            <a:fillRect/>
          </a:stretch>
        </p:blipFill>
        <p:spPr>
          <a:xfrm>
            <a:off x="10826048" y="543954"/>
            <a:ext cx="597332" cy="597332"/>
          </a:xfrm>
          <a:prstGeom prst="rect">
            <a:avLst/>
          </a:prstGeom>
        </p:spPr>
      </p:pic>
      <p:sp>
        <p:nvSpPr>
          <p:cNvPr id="10" name="Rectangle 9">
            <a:extLst>
              <a:ext uri="{FF2B5EF4-FFF2-40B4-BE49-F238E27FC236}">
                <a16:creationId xmlns:a16="http://schemas.microsoft.com/office/drawing/2014/main" id="{02A88D61-45AD-0434-9BB6-86A9D1ED484C}"/>
              </a:ext>
            </a:extLst>
          </p:cNvPr>
          <p:cNvSpPr/>
          <p:nvPr>
            <p:custDataLst>
              <p:tags r:id="rId7"/>
            </p:custDataLst>
          </p:nvPr>
        </p:nvSpPr>
        <p:spPr>
          <a:xfrm>
            <a:off x="3901440" y="6032500"/>
            <a:ext cx="7315199" cy="450799"/>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US" sz="2200" b="1">
                <a:solidFill>
                  <a:srgbClr val="5B5B5B"/>
                </a:solidFill>
              </a:rPr>
              <a:t>ⓘ</a:t>
            </a:r>
            <a:r>
              <a:rPr lang="en-US"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25919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 tmFilter="0, 0; .2, .5; .8, .5; 1, 0"/>
                                        <p:tgtEl>
                                          <p:spTgt spid="6"/>
                                        </p:tgtEl>
                                      </p:cBhvr>
                                    </p:animEffect>
                                    <p:animScale>
                                      <p:cBhvr>
                                        <p:cTn id="12" dur="2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2" nodeType="clickEffect">
                                  <p:stCondLst>
                                    <p:cond delay="0"/>
                                  </p:stCondLst>
                                  <p:childTnLst>
                                    <p:animEffect transition="out" filter="fade">
                                      <p:cBhvr>
                                        <p:cTn id="16" dur="50" tmFilter="0, 0; .2, .5; .8, .5; 1, 0"/>
                                        <p:tgtEl>
                                          <p:spTgt spid="6"/>
                                        </p:tgtEl>
                                      </p:cBhvr>
                                    </p:animEffect>
                                    <p:animScale>
                                      <p:cBhvr>
                                        <p:cTn id="17" dur="25"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3" nodeType="clickEffect">
                                  <p:stCondLst>
                                    <p:cond delay="0"/>
                                  </p:stCondLst>
                                  <p:childTnLst>
                                    <p:animEffect transition="out" filter="fade">
                                      <p:cBhvr>
                                        <p:cTn id="21" dur="50" tmFilter="0, 0; .2, .5; .8, .5; 1, 0"/>
                                        <p:tgtEl>
                                          <p:spTgt spid="6"/>
                                        </p:tgtEl>
                                      </p:cBhvr>
                                    </p:animEffect>
                                    <p:animScale>
                                      <p:cBhvr>
                                        <p:cTn id="22" dur="25" autoRev="1" fill="hold"/>
                                        <p:tgtEl>
                                          <p:spTgt spid="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4" nodeType="clickEffect">
                                  <p:stCondLst>
                                    <p:cond delay="0"/>
                                  </p:stCondLst>
                                  <p:childTnLst>
                                    <p:animEffect transition="out" filter="fade">
                                      <p:cBhvr>
                                        <p:cTn id="26" dur="50" tmFilter="0, 0; .2, .5; .8, .5; 1, 0"/>
                                        <p:tgtEl>
                                          <p:spTgt spid="6"/>
                                        </p:tgtEl>
                                      </p:cBhvr>
                                    </p:animEffect>
                                    <p:animScale>
                                      <p:cBhvr>
                                        <p:cTn id="27" dur="25" autoRev="1" fill="hold"/>
                                        <p:tgtEl>
                                          <p:spTgt spid="6"/>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5" nodeType="clickEffect">
                                  <p:stCondLst>
                                    <p:cond delay="0"/>
                                  </p:stCondLst>
                                  <p:childTnLst>
                                    <p:animEffect transition="out" filter="fade">
                                      <p:cBhvr>
                                        <p:cTn id="31" dur="50" tmFilter="0, 0; .2, .5; .8, .5; 1, 0"/>
                                        <p:tgtEl>
                                          <p:spTgt spid="6"/>
                                        </p:tgtEl>
                                      </p:cBhvr>
                                    </p:animEffect>
                                    <p:animScale>
                                      <p:cBhvr>
                                        <p:cTn id="32" dur="25" autoRev="1" fill="hold"/>
                                        <p:tgtEl>
                                          <p:spTgt spid="6"/>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6" nodeType="clickEffect">
                                  <p:stCondLst>
                                    <p:cond delay="0"/>
                                  </p:stCondLst>
                                  <p:childTnLst>
                                    <p:animEffect transition="out" filter="fade">
                                      <p:cBhvr>
                                        <p:cTn id="36" dur="50" tmFilter="0, 0; .2, .5; .8, .5; 1, 0"/>
                                        <p:tgtEl>
                                          <p:spTgt spid="6"/>
                                        </p:tgtEl>
                                      </p:cBhvr>
                                    </p:animEffect>
                                    <p:animScale>
                                      <p:cBhvr>
                                        <p:cTn id="37" dur="25" autoRev="1" fill="hold"/>
                                        <p:tgtEl>
                                          <p:spTgt spid="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7" nodeType="clickEffect">
                                  <p:stCondLst>
                                    <p:cond delay="0"/>
                                  </p:stCondLst>
                                  <p:childTnLst>
                                    <p:animEffect transition="out" filter="fade">
                                      <p:cBhvr>
                                        <p:cTn id="41" dur="50" tmFilter="0, 0; .2, .5; .8, .5; 1, 0"/>
                                        <p:tgtEl>
                                          <p:spTgt spid="6"/>
                                        </p:tgtEl>
                                      </p:cBhvr>
                                    </p:animEffect>
                                    <p:animScale>
                                      <p:cBhvr>
                                        <p:cTn id="42" dur="25" autoRev="1" fill="hold"/>
                                        <p:tgtEl>
                                          <p:spTgt spid="6"/>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grpId="8" nodeType="clickEffect">
                                  <p:stCondLst>
                                    <p:cond delay="0"/>
                                  </p:stCondLst>
                                  <p:childTnLst>
                                    <p:animEffect transition="out" filter="fade">
                                      <p:cBhvr>
                                        <p:cTn id="46" dur="50" tmFilter="0, 0; .2, .5; .8, .5; 1, 0"/>
                                        <p:tgtEl>
                                          <p:spTgt spid="6"/>
                                        </p:tgtEl>
                                      </p:cBhvr>
                                    </p:animEffect>
                                    <p:animScale>
                                      <p:cBhvr>
                                        <p:cTn id="47" dur="25" autoRev="1" fill="hold"/>
                                        <p:tgtEl>
                                          <p:spTgt spid="6"/>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6" presetClass="emph" presetSubtype="0" fill="hold" grpId="9" nodeType="clickEffect">
                                  <p:stCondLst>
                                    <p:cond delay="0"/>
                                  </p:stCondLst>
                                  <p:childTnLst>
                                    <p:animEffect transition="out" filter="fade">
                                      <p:cBhvr>
                                        <p:cTn id="51" dur="50" tmFilter="0, 0; .2, .5; .8, .5; 1, 0"/>
                                        <p:tgtEl>
                                          <p:spTgt spid="6"/>
                                        </p:tgtEl>
                                      </p:cBhvr>
                                    </p:animEffect>
                                    <p:animScale>
                                      <p:cBhvr>
                                        <p:cTn id="52"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6" grpId="3" animBg="1"/>
      <p:bldP spid="6" grpId="4" animBg="1"/>
      <p:bldP spid="6" grpId="5" animBg="1"/>
      <p:bldP spid="6" grpId="6" animBg="1"/>
      <p:bldP spid="6" grpId="7" animBg="1"/>
      <p:bldP spid="6" grpId="8" animBg="1"/>
      <p:bldP spid="6" grpId="9"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a:lstStyle/>
          <a:p>
            <a:r>
              <a:rPr lang="en-US" dirty="0"/>
              <a:t>Today we will cover:</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1905000"/>
            <a:ext cx="6340929" cy="3276600"/>
          </a:xfrm>
        </p:spPr>
        <p:txBody>
          <a:bodyPr/>
          <a:lstStyle/>
          <a:p>
            <a:pPr lvl="1"/>
            <a:r>
              <a:rPr lang="en-US" dirty="0"/>
              <a:t>Regulatory structure for investigations</a:t>
            </a:r>
          </a:p>
          <a:p>
            <a:pPr lvl="1"/>
            <a:r>
              <a:rPr lang="en-US" dirty="0"/>
              <a:t>Preparing for the investigation</a:t>
            </a:r>
          </a:p>
          <a:p>
            <a:pPr lvl="1"/>
            <a:r>
              <a:rPr lang="en-US" dirty="0"/>
              <a:t>Conducting party and witness interviews</a:t>
            </a:r>
          </a:p>
          <a:p>
            <a:pPr lvl="1"/>
            <a:r>
              <a:rPr lang="en-US" dirty="0"/>
              <a:t>Summarizing the evidence collected</a:t>
            </a:r>
          </a:p>
        </p:txBody>
      </p:sp>
    </p:spTree>
    <p:extLst>
      <p:ext uri="{BB962C8B-B14F-4D97-AF65-F5344CB8AC3E}">
        <p14:creationId xmlns:p14="http://schemas.microsoft.com/office/powerpoint/2010/main" val="4096079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5199742" y="715961"/>
            <a:ext cx="6992258" cy="1189037"/>
          </a:xfrm>
        </p:spPr>
        <p:txBody>
          <a:bodyPr anchor="t">
            <a:normAutofit/>
          </a:bodyPr>
          <a:lstStyle/>
          <a:p>
            <a:r>
              <a:rPr lang="en-US" sz="3100" dirty="0"/>
              <a:t>Investigation process for </a:t>
            </a:r>
            <a:br>
              <a:rPr lang="en-US" sz="3100" dirty="0"/>
            </a:br>
            <a:r>
              <a:rPr lang="en-US" sz="3100" dirty="0"/>
              <a:t>sexual harassment– 2020 Regulations</a:t>
            </a:r>
          </a:p>
        </p:txBody>
      </p:sp>
      <p:sp>
        <p:nvSpPr>
          <p:cNvPr id="2" name="Text Placeholder 1">
            <a:extLst>
              <a:ext uri="{FF2B5EF4-FFF2-40B4-BE49-F238E27FC236}">
                <a16:creationId xmlns:a16="http://schemas.microsoft.com/office/drawing/2014/main" id="{25A8ACB1-6D36-496B-91DD-D1C3128C1C73}"/>
              </a:ext>
            </a:extLst>
          </p:cNvPr>
          <p:cNvSpPr>
            <a:spLocks noGrp="1"/>
          </p:cNvSpPr>
          <p:nvPr>
            <p:ph type="body" sz="quarter" idx="11"/>
          </p:nvPr>
        </p:nvSpPr>
        <p:spPr>
          <a:xfrm>
            <a:off x="5199743" y="1905000"/>
            <a:ext cx="6477000" cy="3276600"/>
          </a:xfrm>
        </p:spPr>
        <p:txBody>
          <a:bodyPr>
            <a:normAutofit/>
          </a:bodyPr>
          <a:lstStyle/>
          <a:p>
            <a:pPr marL="285750" indent="-285750">
              <a:buFont typeface="Arial" panose="020B0604020202020204" pitchFamily="34" charset="0"/>
              <a:buChar char="•"/>
            </a:pPr>
            <a:r>
              <a:rPr lang="en-US" b="0" dirty="0"/>
              <a:t>Collection of evidence</a:t>
            </a:r>
          </a:p>
          <a:p>
            <a:pPr marL="285750" indent="-285750">
              <a:buFont typeface="Arial" panose="020B0604020202020204" pitchFamily="34" charset="0"/>
              <a:buChar char="•"/>
            </a:pPr>
            <a:r>
              <a:rPr lang="en-US" b="0" dirty="0"/>
              <a:t>Share evidence directly related to allegations with parties</a:t>
            </a:r>
          </a:p>
          <a:p>
            <a:pPr lvl="2"/>
            <a:r>
              <a:rPr lang="en-US" sz="1800" dirty="0"/>
              <a:t>Parties have 10 days to review and provide written feedback</a:t>
            </a:r>
          </a:p>
          <a:p>
            <a:pPr marL="285750" indent="-285750">
              <a:buFont typeface="Arial" panose="020B0604020202020204" pitchFamily="34" charset="0"/>
              <a:buChar char="•"/>
            </a:pPr>
            <a:r>
              <a:rPr lang="en-US" b="0" dirty="0"/>
              <a:t>Consider the parties’ written responses</a:t>
            </a:r>
          </a:p>
          <a:p>
            <a:pPr marL="285750" indent="-285750">
              <a:buFont typeface="Arial" panose="020B0604020202020204" pitchFamily="34" charset="0"/>
              <a:buChar char="•"/>
            </a:pPr>
            <a:r>
              <a:rPr lang="en-US" b="0" dirty="0"/>
              <a:t>Create investigative report that summarizes relevant evidence</a:t>
            </a:r>
          </a:p>
          <a:p>
            <a:pPr lvl="2"/>
            <a:r>
              <a:rPr lang="en-US" sz="1800" dirty="0"/>
              <a:t>Parties have 10 days to review and provide written feedback prior to hearing</a:t>
            </a:r>
          </a:p>
          <a:p>
            <a:endParaRPr lang="en-US" dirty="0"/>
          </a:p>
        </p:txBody>
      </p:sp>
    </p:spTree>
    <p:extLst>
      <p:ext uri="{BB962C8B-B14F-4D97-AF65-F5344CB8AC3E}">
        <p14:creationId xmlns:p14="http://schemas.microsoft.com/office/powerpoint/2010/main" val="143066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5199742" y="715961"/>
            <a:ext cx="6992258" cy="1189037"/>
          </a:xfrm>
        </p:spPr>
        <p:txBody>
          <a:bodyPr anchor="t">
            <a:normAutofit fontScale="90000"/>
          </a:bodyPr>
          <a:lstStyle/>
          <a:p>
            <a:r>
              <a:rPr lang="en-US" sz="3600" dirty="0"/>
              <a:t>Investigation process </a:t>
            </a:r>
            <a:br>
              <a:rPr lang="en-US" sz="3600" dirty="0"/>
            </a:br>
            <a:r>
              <a:rPr lang="en-US" sz="3600" dirty="0"/>
              <a:t>for sex-based harassment involving </a:t>
            </a:r>
            <a:br>
              <a:rPr lang="en-US" sz="3600" dirty="0"/>
            </a:br>
            <a:r>
              <a:rPr lang="en-US" sz="3600" dirty="0"/>
              <a:t>a student party—2024 Regulations</a:t>
            </a:r>
            <a:endParaRPr lang="en-US" sz="3100" dirty="0"/>
          </a:p>
        </p:txBody>
      </p:sp>
      <p:sp>
        <p:nvSpPr>
          <p:cNvPr id="2" name="Text Placeholder 1">
            <a:extLst>
              <a:ext uri="{FF2B5EF4-FFF2-40B4-BE49-F238E27FC236}">
                <a16:creationId xmlns:a16="http://schemas.microsoft.com/office/drawing/2014/main" id="{25A8ACB1-6D36-496B-91DD-D1C3128C1C73}"/>
              </a:ext>
            </a:extLst>
          </p:cNvPr>
          <p:cNvSpPr>
            <a:spLocks noGrp="1"/>
          </p:cNvSpPr>
          <p:nvPr>
            <p:ph type="body" sz="quarter" idx="11"/>
          </p:nvPr>
        </p:nvSpPr>
        <p:spPr>
          <a:xfrm>
            <a:off x="5199743" y="2311400"/>
            <a:ext cx="6477000" cy="3830638"/>
          </a:xfrm>
        </p:spPr>
        <p:txBody>
          <a:bodyPr>
            <a:normAutofit/>
          </a:bodyPr>
          <a:lstStyle/>
          <a:p>
            <a:pPr marL="457200" indent="-457200">
              <a:buFont typeface="Arial" panose="020B0604020202020204" pitchFamily="34" charset="0"/>
              <a:buChar char="•"/>
            </a:pPr>
            <a:r>
              <a:rPr lang="en-US" b="0" kern="100" dirty="0">
                <a:latin typeface="Aptos" panose="020B0004020202020204" pitchFamily="34" charset="0"/>
                <a:ea typeface="Aptos" panose="020B0004020202020204" pitchFamily="34" charset="0"/>
                <a:cs typeface="Times New Roman" panose="02020603050405020304" pitchFamily="18" charset="0"/>
              </a:rPr>
              <a:t>Collection of evidence</a:t>
            </a:r>
          </a:p>
          <a:p>
            <a:pPr marL="457200" indent="-457200">
              <a:buFont typeface="Arial" panose="020B0604020202020204" pitchFamily="34" charset="0"/>
              <a:buChar char="•"/>
            </a:pPr>
            <a:r>
              <a:rPr lang="en-US" b="0" kern="100" dirty="0">
                <a:latin typeface="Aptos" panose="020B0004020202020204" pitchFamily="34" charset="0"/>
                <a:ea typeface="Aptos" panose="020B0004020202020204" pitchFamily="34" charset="0"/>
                <a:cs typeface="Times New Roman" panose="02020603050405020304" pitchFamily="18" charset="0"/>
              </a:rPr>
              <a:t>Provide parties and advisors access to: </a:t>
            </a:r>
          </a:p>
          <a:p>
            <a:pPr lvl="2"/>
            <a:r>
              <a:rPr lang="en-US" sz="1800" kern="100" dirty="0">
                <a:latin typeface="Aptos" panose="020B0004020202020204" pitchFamily="34" charset="0"/>
                <a:ea typeface="Aptos" panose="020B0004020202020204" pitchFamily="34" charset="0"/>
                <a:cs typeface="Times New Roman" panose="02020603050405020304" pitchFamily="18" charset="0"/>
              </a:rPr>
              <a:t>Relevant evidence OR </a:t>
            </a:r>
          </a:p>
          <a:p>
            <a:pPr lvl="2"/>
            <a:r>
              <a:rPr lang="en-US" sz="1800" kern="100" dirty="0">
                <a:latin typeface="Aptos" panose="020B0004020202020204" pitchFamily="34" charset="0"/>
                <a:ea typeface="Aptos" panose="020B0004020202020204" pitchFamily="34" charset="0"/>
                <a:cs typeface="Times New Roman" panose="02020603050405020304" pitchFamily="18" charset="0"/>
              </a:rPr>
              <a:t>A written investigation report summarizing that evidence</a:t>
            </a:r>
          </a:p>
          <a:p>
            <a:pPr marL="285750" indent="-285750">
              <a:buFont typeface="Arial" panose="020B0604020202020204" pitchFamily="34" charset="0"/>
              <a:buChar char="•"/>
            </a:pPr>
            <a:r>
              <a:rPr lang="en-US" b="0" dirty="0"/>
              <a:t>Give parties a reasonable opportunity to respond</a:t>
            </a:r>
          </a:p>
          <a:p>
            <a:pPr lvl="1"/>
            <a:r>
              <a:rPr lang="en-US" dirty="0"/>
              <a:t>Response may be written or oral</a:t>
            </a:r>
          </a:p>
          <a:p>
            <a:pPr lvl="2"/>
            <a:r>
              <a:rPr lang="en-US" sz="1800" dirty="0"/>
              <a:t>Can give parties opportunity to respond before hearing or at the hearing (if hearing is held) </a:t>
            </a:r>
          </a:p>
          <a:p>
            <a:endParaRPr lang="en-US" dirty="0"/>
          </a:p>
        </p:txBody>
      </p:sp>
    </p:spTree>
    <p:extLst>
      <p:ext uri="{BB962C8B-B14F-4D97-AF65-F5344CB8AC3E}">
        <p14:creationId xmlns:p14="http://schemas.microsoft.com/office/powerpoint/2010/main" val="189155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3524647"/>
            <a:ext cx="9141397" cy="615553"/>
          </a:xfrm>
        </p:spPr>
        <p:txBody>
          <a:bodyPr/>
          <a:lstStyle/>
          <a:p>
            <a:r>
              <a:rPr lang="en-US" sz="4000" dirty="0"/>
              <a:t>Preparing for the investigation</a:t>
            </a:r>
            <a:endParaRPr lang="en-US" dirty="0"/>
          </a:p>
        </p:txBody>
      </p:sp>
      <p:sp>
        <p:nvSpPr>
          <p:cNvPr id="3" name="Text Placeholder 2">
            <a:extLst>
              <a:ext uri="{FF2B5EF4-FFF2-40B4-BE49-F238E27FC236}">
                <a16:creationId xmlns:a16="http://schemas.microsoft.com/office/drawing/2014/main" id="{B2B0288B-4F8D-3E0A-ED1B-502C55AEA5F3}"/>
              </a:ext>
            </a:extLst>
          </p:cNvPr>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762000" y="715961"/>
            <a:ext cx="6477000" cy="1189038"/>
          </a:xfrm>
        </p:spPr>
        <p:txBody>
          <a:bodyPr/>
          <a:lstStyle/>
          <a:p>
            <a:r>
              <a:rPr lang="en-US" sz="4000" dirty="0">
                <a:solidFill>
                  <a:schemeClr val="bg1"/>
                </a:solidFill>
              </a:rPr>
              <a:t>Preparing to start the investigation</a:t>
            </a:r>
            <a:endParaRPr lang="en-US" dirty="0">
              <a:solidFill>
                <a:schemeClr val="bg1"/>
              </a:solidFill>
            </a:endParaRPr>
          </a:p>
        </p:txBody>
      </p:sp>
      <p:sp>
        <p:nvSpPr>
          <p:cNvPr id="2" name="Text Placeholder 1">
            <a:extLst>
              <a:ext uri="{FF2B5EF4-FFF2-40B4-BE49-F238E27FC236}">
                <a16:creationId xmlns:a16="http://schemas.microsoft.com/office/drawing/2014/main" id="{25A8ACB1-6D36-496B-91DD-D1C3128C1C73}"/>
              </a:ext>
            </a:extLst>
          </p:cNvPr>
          <p:cNvSpPr>
            <a:spLocks noGrp="1"/>
          </p:cNvSpPr>
          <p:nvPr>
            <p:ph type="body" sz="quarter" idx="11"/>
          </p:nvPr>
        </p:nvSpPr>
        <p:spPr>
          <a:xfrm>
            <a:off x="762000" y="2413000"/>
            <a:ext cx="6477000" cy="2768600"/>
          </a:xfrm>
        </p:spPr>
        <p:txBody>
          <a:bodyPr/>
          <a:lstStyle/>
          <a:p>
            <a:pPr marL="285750" indent="-285750">
              <a:buFont typeface="Arial" panose="020B0604020202020204" pitchFamily="34" charset="0"/>
              <a:buChar char="•"/>
            </a:pPr>
            <a:r>
              <a:rPr lang="en-US" sz="1800" b="0" dirty="0"/>
              <a:t>Review complaint</a:t>
            </a:r>
          </a:p>
          <a:p>
            <a:pPr marL="285750" indent="-285750">
              <a:buFont typeface="Arial" panose="020B0604020202020204" pitchFamily="34" charset="0"/>
              <a:buChar char="•"/>
            </a:pPr>
            <a:r>
              <a:rPr lang="en-US" sz="1800" b="0" dirty="0"/>
              <a:t>Review notice letters</a:t>
            </a:r>
          </a:p>
          <a:p>
            <a:pPr marL="285750" indent="-285750">
              <a:buFont typeface="Arial" panose="020B0604020202020204" pitchFamily="34" charset="0"/>
              <a:buChar char="•"/>
            </a:pPr>
            <a:r>
              <a:rPr lang="en-US" sz="1800" b="0" dirty="0"/>
              <a:t>Review all initial information</a:t>
            </a:r>
          </a:p>
          <a:p>
            <a:pPr marL="285750" indent="-285750">
              <a:buFont typeface="Arial" panose="020B0604020202020204" pitchFamily="34" charset="0"/>
              <a:buChar char="•"/>
            </a:pPr>
            <a:r>
              <a:rPr lang="en-US" sz="1800" b="0" dirty="0"/>
              <a:t>Review relevant policy definitions and think about the kind of questions you’ll need to ask</a:t>
            </a:r>
          </a:p>
          <a:p>
            <a:pPr marL="285750" indent="-285750">
              <a:buFont typeface="Arial" panose="020B0604020202020204" pitchFamily="34" charset="0"/>
              <a:buChar char="•"/>
            </a:pPr>
            <a:r>
              <a:rPr lang="en-US" sz="1800" b="0" dirty="0"/>
              <a:t>What facts does the decision maker need to make a determination?</a:t>
            </a:r>
          </a:p>
          <a:p>
            <a:endParaRPr lang="en-US" dirty="0"/>
          </a:p>
        </p:txBody>
      </p:sp>
    </p:spTree>
    <p:extLst>
      <p:ext uri="{BB962C8B-B14F-4D97-AF65-F5344CB8AC3E}">
        <p14:creationId xmlns:p14="http://schemas.microsoft.com/office/powerpoint/2010/main" val="402836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125261"/>
            <a:ext cx="10134600" cy="964504"/>
          </a:xfrm>
        </p:spPr>
        <p:txBody>
          <a:bodyPr/>
          <a:lstStyle/>
          <a:p>
            <a:r>
              <a:rPr lang="en-US" dirty="0"/>
              <a:t>Incapacitation</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463463" y="1089765"/>
            <a:ext cx="11636679" cy="5052273"/>
          </a:xfrm>
        </p:spPr>
        <p:txBody>
          <a:bodyPr vert="horz" lIns="91440" tIns="45720" rIns="91440" bIns="45720" rtlCol="0" anchor="t">
            <a:normAutofit fontScale="92500" lnSpcReduction="20000"/>
          </a:bodyPr>
          <a:lstStyle/>
          <a:p>
            <a:pPr algn="l" fontAlgn="base"/>
            <a:r>
              <a:rPr lang="en-US" b="0" i="0" dirty="0">
                <a:solidFill>
                  <a:srgbClr val="53565A"/>
                </a:solidFill>
                <a:effectLst/>
                <a:highlight>
                  <a:srgbClr val="FFFFFF"/>
                </a:highlight>
              </a:rPr>
              <a:t>Incapacitation is a state where an individual cannot make an informed and rational decision to engage in sexual activity because she/he lacks conscious knowledge of the nature of the act (e.g., to understand the who, what, when, where, why or how of the sexual interaction) and/or is physically helpless. An individual is incapacitated, and therefore unable to give consent, if she/he is asleep, unconscious or otherwise unaware that sexual activity is occurring.</a:t>
            </a:r>
            <a:br>
              <a:rPr lang="en-US" b="0" i="0" dirty="0">
                <a:solidFill>
                  <a:srgbClr val="53565A"/>
                </a:solidFill>
                <a:effectLst/>
                <a:highlight>
                  <a:srgbClr val="FFFFFF"/>
                </a:highlight>
              </a:rPr>
            </a:br>
            <a:br>
              <a:rPr lang="en-US" b="0" i="0" dirty="0">
                <a:solidFill>
                  <a:srgbClr val="53565A"/>
                </a:solidFill>
                <a:effectLst/>
                <a:highlight>
                  <a:srgbClr val="FFFFFF"/>
                </a:highlight>
              </a:rPr>
            </a:br>
            <a:r>
              <a:rPr lang="en-US" b="0" i="0" dirty="0">
                <a:solidFill>
                  <a:srgbClr val="53565A"/>
                </a:solidFill>
                <a:effectLst/>
                <a:highlight>
                  <a:srgbClr val="FFFFFF"/>
                </a:highlight>
              </a:rPr>
              <a:t>Where alcohol or other drugs are involved, incapacitation is a state beyond drunkenness or intoxication. The impact of alcohol and other drugs varies from person to person; however, warning signs that a person may be approaching incapacitation may include slurred speech, vomiting, unsteady gait, odor of alcohol, combativeness or emotional volatility.</a:t>
            </a:r>
          </a:p>
          <a:p>
            <a:pPr algn="l" fontAlgn="base"/>
            <a:r>
              <a:rPr lang="en-US" b="0" i="0" dirty="0">
                <a:solidFill>
                  <a:srgbClr val="53565A"/>
                </a:solidFill>
                <a:effectLst/>
                <a:highlight>
                  <a:srgbClr val="FFFFFF"/>
                </a:highlight>
              </a:rPr>
              <a:t>Evaluating incapacitation requires an assessment of how the consumption of alcohol and/or drugs affects an individual’s:</a:t>
            </a:r>
          </a:p>
          <a:p>
            <a:pPr algn="l" fontAlgn="base">
              <a:buFont typeface="Arial" panose="020B0604020202020204" pitchFamily="34" charset="0"/>
              <a:buChar char="•"/>
            </a:pPr>
            <a:r>
              <a:rPr lang="en-US" b="0" i="0" dirty="0">
                <a:solidFill>
                  <a:srgbClr val="53565A"/>
                </a:solidFill>
                <a:effectLst/>
                <a:highlight>
                  <a:srgbClr val="FFFFFF"/>
                </a:highlight>
              </a:rPr>
              <a:t>  Decision-making ability;</a:t>
            </a:r>
          </a:p>
          <a:p>
            <a:pPr algn="l" fontAlgn="base">
              <a:buFont typeface="Arial" panose="020B0604020202020204" pitchFamily="34" charset="0"/>
              <a:buChar char="•"/>
            </a:pPr>
            <a:r>
              <a:rPr lang="en-US" b="0" i="0" dirty="0">
                <a:solidFill>
                  <a:srgbClr val="53565A"/>
                </a:solidFill>
                <a:effectLst/>
                <a:highlight>
                  <a:srgbClr val="FFFFFF"/>
                </a:highlight>
              </a:rPr>
              <a:t>  Awareness of consequences;</a:t>
            </a:r>
          </a:p>
          <a:p>
            <a:pPr algn="l" fontAlgn="base">
              <a:buFont typeface="Arial" panose="020B0604020202020204" pitchFamily="34" charset="0"/>
              <a:buChar char="•"/>
            </a:pPr>
            <a:r>
              <a:rPr lang="en-US" b="0" i="0" dirty="0">
                <a:solidFill>
                  <a:srgbClr val="53565A"/>
                </a:solidFill>
                <a:effectLst/>
                <a:highlight>
                  <a:srgbClr val="FFFFFF"/>
                </a:highlight>
              </a:rPr>
              <a:t>  Ability to make informed judgments;</a:t>
            </a:r>
          </a:p>
          <a:p>
            <a:pPr algn="l" fontAlgn="base">
              <a:buFont typeface="Arial" panose="020B0604020202020204" pitchFamily="34" charset="0"/>
              <a:buChar char="•"/>
            </a:pPr>
            <a:r>
              <a:rPr lang="en-US" b="0" i="0" dirty="0">
                <a:solidFill>
                  <a:srgbClr val="53565A"/>
                </a:solidFill>
                <a:effectLst/>
                <a:highlight>
                  <a:srgbClr val="FFFFFF"/>
                </a:highlight>
              </a:rPr>
              <a:t>  Capacity to appreciate the nature and the quality of the act; or</a:t>
            </a:r>
          </a:p>
          <a:p>
            <a:pPr algn="l" fontAlgn="base">
              <a:buFont typeface="Arial" panose="020B0604020202020204" pitchFamily="34" charset="0"/>
              <a:buChar char="•"/>
            </a:pPr>
            <a:r>
              <a:rPr lang="en-US" b="0" i="0" dirty="0">
                <a:solidFill>
                  <a:srgbClr val="53565A"/>
                </a:solidFill>
                <a:effectLst/>
                <a:highlight>
                  <a:srgbClr val="FFFFFF"/>
                </a:highlight>
              </a:rPr>
              <a:t>  Level of consciousness.</a:t>
            </a:r>
          </a:p>
          <a:p>
            <a:pPr algn="l" fontAlgn="base"/>
            <a:r>
              <a:rPr lang="en-US" b="0" i="0" dirty="0">
                <a:solidFill>
                  <a:srgbClr val="53565A"/>
                </a:solidFill>
                <a:effectLst/>
                <a:highlight>
                  <a:srgbClr val="FFFFFF"/>
                </a:highlight>
              </a:rPr>
              <a:t>Evaluating incapacitation also requires an assessment of whether a respondent should have been aware of the complainant’s incapacitation based on objectivity and reasonably apparent indications of impairment when viewed from the perspective of a sober, reasonable person in the respondent’s position.</a:t>
            </a:r>
          </a:p>
        </p:txBody>
      </p:sp>
    </p:spTree>
    <p:extLst>
      <p:ext uri="{BB962C8B-B14F-4D97-AF65-F5344CB8AC3E}">
        <p14:creationId xmlns:p14="http://schemas.microsoft.com/office/powerpoint/2010/main" val="130526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a:lstStyle/>
          <a:p>
            <a:r>
              <a:rPr lang="en-US" dirty="0">
                <a:solidFill>
                  <a:schemeClr val="bg1"/>
                </a:solidFill>
              </a:rPr>
              <a:t>Questions you’ll need to ask re: incapacitation</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2438400"/>
            <a:ext cx="6340929" cy="3479800"/>
          </a:xfrm>
        </p:spPr>
        <p:txBody>
          <a:bodyPr/>
          <a:lstStyle/>
          <a:p>
            <a:pPr marL="285750" indent="-285750">
              <a:buFont typeface="Arial" panose="020B0604020202020204" pitchFamily="34" charset="0"/>
              <a:buChar char="•"/>
            </a:pPr>
            <a:r>
              <a:rPr lang="en-US" sz="1800" b="0" dirty="0"/>
              <a:t>What information is there about Complainant’s decision-making ability, awareness of consequences, ability to make informed judgments, capacity to appreciate the nature and quality of the act, level of consciousness?</a:t>
            </a:r>
          </a:p>
          <a:p>
            <a:pPr marL="285750" indent="-285750">
              <a:buFont typeface="Arial" panose="020B0604020202020204" pitchFamily="34" charset="0"/>
              <a:buChar char="•"/>
            </a:pPr>
            <a:r>
              <a:rPr lang="en-US" sz="1800" b="0" dirty="0"/>
              <a:t>What objective signs of impairment did Complainant display?</a:t>
            </a:r>
          </a:p>
          <a:p>
            <a:pPr marL="285750" indent="-285750">
              <a:buFont typeface="Arial" panose="020B0604020202020204" pitchFamily="34" charset="0"/>
              <a:buChar char="•"/>
            </a:pPr>
            <a:r>
              <a:rPr lang="en-US" sz="1800" b="0" dirty="0"/>
              <a:t>Did Respondent observe these signs or reasonably should they have?</a:t>
            </a:r>
          </a:p>
          <a:p>
            <a:pPr marL="285750" indent="-285750">
              <a:buFont typeface="Arial" panose="020B0604020202020204" pitchFamily="34" charset="0"/>
              <a:buChar char="•"/>
            </a:pPr>
            <a:r>
              <a:rPr lang="en-US" sz="1800" b="0" dirty="0"/>
              <a:t>And think about:  how and who will we ask these questions?</a:t>
            </a:r>
          </a:p>
          <a:p>
            <a:pPr lvl="1"/>
            <a:endParaRPr lang="en-US" dirty="0"/>
          </a:p>
        </p:txBody>
      </p:sp>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00000000-0000-0000-0000-000000000000"/>
  <p:tag name="SLIDO_EVENT_UUID" val="a82b0535-8ca0-4433-94d4-916d185df045"/>
  <p:tag name="SLIDO_EVENT_SECTION_UUID" val="141be708-722e-449d-9e36-5dcdb7901d84"/>
</p:tagLst>
</file>

<file path=ppt/tags/tag2.xml><?xml version="1.0" encoding="utf-8"?>
<p:tagLst xmlns:a="http://schemas.openxmlformats.org/drawingml/2006/main" xmlns:r="http://schemas.openxmlformats.org/officeDocument/2006/relationships" xmlns:p="http://schemas.openxmlformats.org/presentationml/2006/main">
  <p:tag name="SLIDO_TYPE" val="SlidoPoll"/>
  <p:tag name="SLIDO_POLL_UUID" val="437d9868-9c94-491b-b939-e23934b1e34f"/>
  <p:tag name="SLIDO_TIMELINE" val="W3sic2NyZWVuIjoiU3VydmV5SW50cm8ifSx7InBvbGxRdWVzdGlvblV1aWQiOiJkZGRjYmNlNy1mZDY5LTQwZTQtYWJlOS1hMmE4NTk3ODk0MDUiLCJzaG93UmVzdWx0cyI6dHJ1ZX0seyJwb2xsUXVlc3Rpb25VdWlkIjoiMGM1MDYyOGItNmNmZS00MmRmLTkzZWUtODEyY2QwMzhkZWRmIiwic2hvd1Jlc3VsdHMiOnRydWV9LHsicG9sbFF1ZXN0aW9uVXVpZCI6IjE1ZjliYWIxLTg2M2UtNDFjYi04MjY0LWZjYWFmYjVkYjZjOCIsInNob3dSZXN1bHRzIjp0cnVlfSx7InBvbGxRdWVzdGlvblV1aWQiOiIzYjE5NWFmYS1mYjIzLTRlNmUtYTA2NS05M2UxNTczY2MzZmMiLCJzaG93UmVzdWx0cyI6dHJ1ZX0seyJwb2xsUXVlc3Rpb25VdWlkIjoiYjgyZjA2NmMtMWM4Ny00OTM0LWJhMjEtZDJjMjYxMmM3YjEyIiwic2hvd1Jlc3VsdHMiOnRydWV9LHsicG9sbFF1ZXN0aW9uVXVpZCI6IjcyOGI0MDViLTkzZGEtNDcwYy05MmE2LWEwZjUxM2M0MWU1OSIsInNob3dSZXN1bHRzIjp0cnVlfSx7InBvbGxRdWVzdGlvblV1aWQiOiIxM2YzODg1My0wYjEyLTQyMGUtYTU2Mi02OTk3ZDM0NjkwNTgiLCJzaG93UmVzdWx0cyI6dHJ1ZX0seyJwb2xsUXVlc3Rpb25VdWlkIjoiNjJiMmQ3ZWItNmVkMi00ZjFhLWJkYWEtY2NmYjQwOWVlMzgwIiwic2hvd1Jlc3VsdHMiOnRydWV9LHsicG9sbFF1ZXN0aW9uVXVpZCI6IjQ5Y2Q2OTE4LTMyNDctNGIzNC1hMDI1LWNkNDliNTAzMjRmZSIsInNob3dSZXN1bHRzIjp0cnVlfSx7InBvbGxRdWVzdGlvblV1aWQiOiI3YjcxZDU0NS00ZWI0LTQxODYtOTZiMy1mMjY0YjE1NjRhNTgiLCJzaG93UmVzdWx0cyI6dHJ1ZX1d"/>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survey"/>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7.xml><?xml version="1.0" encoding="utf-8"?>
<p:tagLst xmlns:a="http://schemas.openxmlformats.org/drawingml/2006/main" xmlns:r="http://schemas.openxmlformats.org/officeDocument/2006/relationships" xmlns:p="http://schemas.openxmlformats.org/presentationml/2006/main">
  <p:tag name="SLIDO_ELEMENT" val="dotty"/>
</p:tagLst>
</file>

<file path=ppt/tags/tag8.xml><?xml version="1.0" encoding="utf-8"?>
<p:tagLst xmlns:a="http://schemas.openxmlformats.org/drawingml/2006/main" xmlns:r="http://schemas.openxmlformats.org/officeDocument/2006/relationships" xmlns:p="http://schemas.openxmlformats.org/presentationml/2006/main">
  <p:tag name="SLIDO_ELEMENT" val="footer"/>
</p:tagLst>
</file>

<file path=ppt/theme/theme1.xml><?xml version="1.0" encoding="utf-8"?>
<a:theme xmlns:a="http://schemas.openxmlformats.org/drawingml/2006/main" name="Office Theme">
  <a:themeElements>
    <a:clrScheme name="Custom 117">
      <a:dk1>
        <a:sysClr val="windowText" lastClr="000000"/>
      </a:dk1>
      <a:lt1>
        <a:sysClr val="window" lastClr="FFFFFF"/>
      </a:lt1>
      <a:dk2>
        <a:srgbClr val="44546A"/>
      </a:dk2>
      <a:lt2>
        <a:srgbClr val="E7E6E6"/>
      </a:lt2>
      <a:accent1>
        <a:srgbClr val="E23042"/>
      </a:accent1>
      <a:accent2>
        <a:srgbClr val="3578AF"/>
      </a:accent2>
      <a:accent3>
        <a:srgbClr val="C4C4C4"/>
      </a:accent3>
      <a:accent4>
        <a:srgbClr val="A80B22"/>
      </a:accent4>
      <a:accent5>
        <a:srgbClr val="E2E2E2"/>
      </a:accent5>
      <a:accent6>
        <a:srgbClr val="2A6187"/>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96592D1-A3C0-CD4C-A28C-F028C707E8A7}" vid="{A63A7F91-7D1F-D049-BA01-EDEBA4D5EFD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Office Theme</Template>
  <TotalTime>2326</TotalTime>
  <Words>3064</Words>
  <Application>Microsoft Macintosh PowerPoint</Application>
  <PresentationFormat>Widescreen</PresentationFormat>
  <Paragraphs>256</Paragraphs>
  <Slides>23</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ＭＳ Ｐゴシック</vt:lpstr>
      <vt:lpstr>Aptos</vt:lpstr>
      <vt:lpstr>Arial</vt:lpstr>
      <vt:lpstr>Wingdings</vt:lpstr>
      <vt:lpstr>Office Theme</vt:lpstr>
      <vt:lpstr>Best Practices for Investigations under the  2024 Title IX Regulations  Rebecca Leitman Veidlinger</vt:lpstr>
      <vt:lpstr> Introduction      www.veidlinger.com</vt:lpstr>
      <vt:lpstr>Today we will cover:</vt:lpstr>
      <vt:lpstr>Investigation process for  sexual harassment– 2020 Regulations</vt:lpstr>
      <vt:lpstr>Investigation process  for sex-based harassment involving  a student party—2024 Regulations</vt:lpstr>
      <vt:lpstr>Preparing for the investigation</vt:lpstr>
      <vt:lpstr>Preparing to start the investigation</vt:lpstr>
      <vt:lpstr>Incapacitation</vt:lpstr>
      <vt:lpstr>Questions you’ll need to ask re: incapacitation</vt:lpstr>
      <vt:lpstr> Conducting thorough and fair interviews</vt:lpstr>
      <vt:lpstr>Transitioning to follow-up questions</vt:lpstr>
      <vt:lpstr>What does the typical complainant interview sound like? This:</vt:lpstr>
      <vt:lpstr>Then it could sound like this:</vt:lpstr>
      <vt:lpstr>Typical respondent interview starts like a complainant’s, and then could sound like this:</vt:lpstr>
      <vt:lpstr>Witnesses</vt:lpstr>
      <vt:lpstr>Make sure you’ve collected enough information for decision-maker to make their determination</vt:lpstr>
      <vt:lpstr>What does relevant mean? (2024 regulations)</vt:lpstr>
      <vt:lpstr>How does a decision-maker assess credibility?</vt:lpstr>
      <vt:lpstr>Other evidence common in campus investigations</vt:lpstr>
      <vt:lpstr>What does it mean to summarize</vt:lpstr>
      <vt:lpstr>Drafting the interview summary</vt:lpstr>
      <vt:lpstr>Questions &amp; Answers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Practices for Investigations under the New Title IX Regulations</dc:title>
  <dc:subject/>
  <dc:creator>Lorna Fink</dc:creator>
  <cp:keywords/>
  <dc:description/>
  <cp:lastModifiedBy>Rebecca Veidlinger</cp:lastModifiedBy>
  <cp:revision>12</cp:revision>
  <dcterms:created xsi:type="dcterms:W3CDTF">2024-07-21T21:59:54Z</dcterms:created>
  <dcterms:modified xsi:type="dcterms:W3CDTF">2024-07-24T13:02:22Z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