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30"/>
  </p:notesMasterIdLst>
  <p:sldIdLst>
    <p:sldId id="1864" r:id="rId5"/>
    <p:sldId id="1905" r:id="rId6"/>
    <p:sldId id="1846" r:id="rId7"/>
    <p:sldId id="1870" r:id="rId8"/>
    <p:sldId id="1889" r:id="rId9"/>
    <p:sldId id="1891" r:id="rId10"/>
    <p:sldId id="1892" r:id="rId11"/>
    <p:sldId id="1883" r:id="rId12"/>
    <p:sldId id="1884" r:id="rId13"/>
    <p:sldId id="1885" r:id="rId14"/>
    <p:sldId id="1886" r:id="rId15"/>
    <p:sldId id="1887" r:id="rId16"/>
    <p:sldId id="397" r:id="rId17"/>
    <p:sldId id="1873" r:id="rId18"/>
    <p:sldId id="1895" r:id="rId19"/>
    <p:sldId id="1897" r:id="rId20"/>
    <p:sldId id="1899" r:id="rId21"/>
    <p:sldId id="1880" r:id="rId22"/>
    <p:sldId id="1896" r:id="rId23"/>
    <p:sldId id="1898" r:id="rId24"/>
    <p:sldId id="1901" r:id="rId25"/>
    <p:sldId id="1903" r:id="rId26"/>
    <p:sldId id="1902" r:id="rId27"/>
    <p:sldId id="1859" r:id="rId28"/>
    <p:sldId id="1868" r:id="rId29"/>
  </p:sldIdLst>
  <p:sldSz cx="12192000" cy="6858000"/>
  <p:notesSz cx="6858000" cy="9144000"/>
  <p:custDataLst>
    <p:tags r:id="rId31"/>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9" autoAdjust="0"/>
    <p:restoredTop sz="94640" autoAdjust="0"/>
  </p:normalViewPr>
  <p:slideViewPr>
    <p:cSldViewPr snapToGrid="0">
      <p:cViewPr varScale="1">
        <p:scale>
          <a:sx n="95" d="100"/>
          <a:sy n="95" d="100"/>
        </p:scale>
        <p:origin x="184" y="320"/>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15A136-E9B4-435B-B22D-9AA538C9F6D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60E0512-714B-4E19-AD67-60FAB525E472}">
      <dgm:prSet/>
      <dgm:spPr/>
      <dgm:t>
        <a:bodyPr/>
        <a:lstStyle/>
        <a:p>
          <a:pPr>
            <a:lnSpc>
              <a:spcPct val="100000"/>
            </a:lnSpc>
          </a:pPr>
          <a:r>
            <a:rPr lang="en-US"/>
            <a:t>Know the elements of the prohibited conduct alleged</a:t>
          </a:r>
        </a:p>
      </dgm:t>
    </dgm:pt>
    <dgm:pt modelId="{1B38F47B-F4EC-4D8C-A4A8-C818EF8EDF79}" type="parTrans" cxnId="{17E76BA4-834E-4197-953C-AE712E052B9A}">
      <dgm:prSet/>
      <dgm:spPr/>
      <dgm:t>
        <a:bodyPr/>
        <a:lstStyle/>
        <a:p>
          <a:endParaRPr lang="en-US"/>
        </a:p>
      </dgm:t>
    </dgm:pt>
    <dgm:pt modelId="{A2A95EDD-89AB-4D49-9425-C76092CC44A1}" type="sibTrans" cxnId="{17E76BA4-834E-4197-953C-AE712E052B9A}">
      <dgm:prSet/>
      <dgm:spPr/>
      <dgm:t>
        <a:bodyPr/>
        <a:lstStyle/>
        <a:p>
          <a:endParaRPr lang="en-US"/>
        </a:p>
      </dgm:t>
    </dgm:pt>
    <dgm:pt modelId="{EC80574D-11EC-4CAA-8420-CC1D7AA9E32F}">
      <dgm:prSet/>
      <dgm:spPr/>
      <dgm:t>
        <a:bodyPr/>
        <a:lstStyle/>
        <a:p>
          <a:pPr>
            <a:lnSpc>
              <a:spcPct val="100000"/>
            </a:lnSpc>
          </a:pPr>
          <a:r>
            <a:rPr lang="en-US" dirty="0"/>
            <a:t>Remember what the institution’s policy says is off-limits</a:t>
          </a:r>
        </a:p>
      </dgm:t>
    </dgm:pt>
    <dgm:pt modelId="{E834EDB5-9DC5-4B37-A001-014E2B616B1D}" type="parTrans" cxnId="{A96AB55C-517C-4CE8-8997-4A8AE43EFD18}">
      <dgm:prSet/>
      <dgm:spPr/>
      <dgm:t>
        <a:bodyPr/>
        <a:lstStyle/>
        <a:p>
          <a:endParaRPr lang="en-US"/>
        </a:p>
      </dgm:t>
    </dgm:pt>
    <dgm:pt modelId="{933232DC-4B79-46A3-B2BD-CD5C00B83825}" type="sibTrans" cxnId="{A96AB55C-517C-4CE8-8997-4A8AE43EFD18}">
      <dgm:prSet/>
      <dgm:spPr/>
      <dgm:t>
        <a:bodyPr/>
        <a:lstStyle/>
        <a:p>
          <a:endParaRPr lang="en-US"/>
        </a:p>
      </dgm:t>
    </dgm:pt>
    <dgm:pt modelId="{B9CD6613-492D-4D57-9168-E845987D20BA}">
      <dgm:prSet/>
      <dgm:spPr/>
      <dgm:t>
        <a:bodyPr/>
        <a:lstStyle/>
        <a:p>
          <a:pPr>
            <a:lnSpc>
              <a:spcPct val="100000"/>
            </a:lnSpc>
          </a:pPr>
          <a:r>
            <a:rPr lang="en-US"/>
            <a:t>Be familiar with what each party and witness said during the investigation</a:t>
          </a:r>
        </a:p>
      </dgm:t>
    </dgm:pt>
    <dgm:pt modelId="{6FCED4F3-E0A0-41A8-AD76-238432A03C8D}" type="parTrans" cxnId="{2ACFDD95-1A7B-4B04-8DC6-BC90E5603EBD}">
      <dgm:prSet/>
      <dgm:spPr/>
      <dgm:t>
        <a:bodyPr/>
        <a:lstStyle/>
        <a:p>
          <a:endParaRPr lang="en-US"/>
        </a:p>
      </dgm:t>
    </dgm:pt>
    <dgm:pt modelId="{D2C94CEA-3D6F-4A57-94A3-14B52556611F}" type="sibTrans" cxnId="{2ACFDD95-1A7B-4B04-8DC6-BC90E5603EBD}">
      <dgm:prSet/>
      <dgm:spPr/>
      <dgm:t>
        <a:bodyPr/>
        <a:lstStyle/>
        <a:p>
          <a:endParaRPr lang="en-US"/>
        </a:p>
      </dgm:t>
    </dgm:pt>
    <dgm:pt modelId="{4D214947-A8F4-4DC1-B0DC-37CDE7FD98C8}">
      <dgm:prSet/>
      <dgm:spPr/>
      <dgm:t>
        <a:bodyPr/>
        <a:lstStyle/>
        <a:p>
          <a:pPr>
            <a:lnSpc>
              <a:spcPct val="100000"/>
            </a:lnSpc>
          </a:pPr>
          <a:r>
            <a:rPr lang="en-US" dirty="0"/>
            <a:t>Be familiar with the evidence that was collected</a:t>
          </a:r>
        </a:p>
      </dgm:t>
    </dgm:pt>
    <dgm:pt modelId="{00EA2B52-6587-44A7-BC29-D7E2DA273406}" type="parTrans" cxnId="{BB656C52-5916-4B3E-9F12-48A5C21B255D}">
      <dgm:prSet/>
      <dgm:spPr/>
      <dgm:t>
        <a:bodyPr/>
        <a:lstStyle/>
        <a:p>
          <a:endParaRPr lang="en-US"/>
        </a:p>
      </dgm:t>
    </dgm:pt>
    <dgm:pt modelId="{E39C07B7-8D77-41AB-8AC4-BB3656F4F0CD}" type="sibTrans" cxnId="{BB656C52-5916-4B3E-9F12-48A5C21B255D}">
      <dgm:prSet/>
      <dgm:spPr/>
      <dgm:t>
        <a:bodyPr/>
        <a:lstStyle/>
        <a:p>
          <a:endParaRPr lang="en-US"/>
        </a:p>
      </dgm:t>
    </dgm:pt>
    <dgm:pt modelId="{FFDC48A8-63A9-4FD4-AC9D-42F413CA442E}">
      <dgm:prSet/>
      <dgm:spPr/>
      <dgm:t>
        <a:bodyPr/>
        <a:lstStyle/>
        <a:p>
          <a:pPr>
            <a:lnSpc>
              <a:spcPct val="100000"/>
            </a:lnSpc>
          </a:pPr>
          <a:r>
            <a:rPr lang="en-US" dirty="0"/>
            <a:t>Identify the areas that still need development/clarification</a:t>
          </a:r>
        </a:p>
      </dgm:t>
    </dgm:pt>
    <dgm:pt modelId="{00892F5F-2235-491E-AFB3-C0DCB55D54DF}" type="parTrans" cxnId="{8B636AC4-19C2-4BE7-821D-0880FE3CDAC1}">
      <dgm:prSet/>
      <dgm:spPr/>
      <dgm:t>
        <a:bodyPr/>
        <a:lstStyle/>
        <a:p>
          <a:endParaRPr lang="en-US"/>
        </a:p>
      </dgm:t>
    </dgm:pt>
    <dgm:pt modelId="{F351E7BD-60EC-4C71-A070-CCDABF945AEF}" type="sibTrans" cxnId="{8B636AC4-19C2-4BE7-821D-0880FE3CDAC1}">
      <dgm:prSet/>
      <dgm:spPr/>
      <dgm:t>
        <a:bodyPr/>
        <a:lstStyle/>
        <a:p>
          <a:endParaRPr lang="en-US"/>
        </a:p>
      </dgm:t>
    </dgm:pt>
    <dgm:pt modelId="{03A3EC02-E1C1-6746-ACD3-037D2845EE67}">
      <dgm:prSet/>
      <dgm:spPr/>
      <dgm:t>
        <a:bodyPr/>
        <a:lstStyle/>
        <a:p>
          <a:pPr>
            <a:lnSpc>
              <a:spcPct val="100000"/>
            </a:lnSpc>
          </a:pPr>
          <a:r>
            <a:rPr lang="en-US" dirty="0"/>
            <a:t>Structure their notes in a way that puts it all together</a:t>
          </a:r>
        </a:p>
      </dgm:t>
    </dgm:pt>
    <dgm:pt modelId="{F7E798F3-652B-9941-AFC2-0FC8FF5A9F89}" type="parTrans" cxnId="{88BA5893-F534-4942-96D4-10B39A3406CC}">
      <dgm:prSet/>
      <dgm:spPr/>
      <dgm:t>
        <a:bodyPr/>
        <a:lstStyle/>
        <a:p>
          <a:endParaRPr lang="en-US"/>
        </a:p>
      </dgm:t>
    </dgm:pt>
    <dgm:pt modelId="{83D4804D-3D6B-3844-A6F5-CD06D1139330}" type="sibTrans" cxnId="{88BA5893-F534-4942-96D4-10B39A3406CC}">
      <dgm:prSet/>
      <dgm:spPr/>
      <dgm:t>
        <a:bodyPr/>
        <a:lstStyle/>
        <a:p>
          <a:endParaRPr lang="en-US"/>
        </a:p>
      </dgm:t>
    </dgm:pt>
    <dgm:pt modelId="{CA82112E-5AF5-45E3-8021-67ACA2D2C33B}" type="pres">
      <dgm:prSet presAssocID="{1815A136-E9B4-435B-B22D-9AA538C9F6DF}" presName="root" presStyleCnt="0">
        <dgm:presLayoutVars>
          <dgm:dir/>
          <dgm:resizeHandles val="exact"/>
        </dgm:presLayoutVars>
      </dgm:prSet>
      <dgm:spPr/>
    </dgm:pt>
    <dgm:pt modelId="{A1EF0D97-C25A-45E3-A4B7-EC2238878B6B}" type="pres">
      <dgm:prSet presAssocID="{360E0512-714B-4E19-AD67-60FAB525E472}" presName="compNode" presStyleCnt="0"/>
      <dgm:spPr/>
    </dgm:pt>
    <dgm:pt modelId="{7ECA493D-E326-4158-B99E-C7A5FD5BCD22}" type="pres">
      <dgm:prSet presAssocID="{360E0512-714B-4E19-AD67-60FAB525E472}" presName="bgRect" presStyleLbl="bgShp" presStyleIdx="0" presStyleCnt="6"/>
      <dgm:spPr>
        <a:solidFill>
          <a:schemeClr val="accent1"/>
        </a:solidFill>
      </dgm:spPr>
    </dgm:pt>
    <dgm:pt modelId="{7730E455-E9FC-4C43-89E7-DFA1F4FBC5F7}" type="pres">
      <dgm:prSet presAssocID="{360E0512-714B-4E19-AD67-60FAB525E47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36E24210-8F0C-4731-817F-1D41AB1B6662}" type="pres">
      <dgm:prSet presAssocID="{360E0512-714B-4E19-AD67-60FAB525E472}" presName="spaceRect" presStyleCnt="0"/>
      <dgm:spPr/>
    </dgm:pt>
    <dgm:pt modelId="{16557231-4781-47F4-AB5D-BE4D782CED65}" type="pres">
      <dgm:prSet presAssocID="{360E0512-714B-4E19-AD67-60FAB525E472}" presName="parTx" presStyleLbl="revTx" presStyleIdx="0" presStyleCnt="6">
        <dgm:presLayoutVars>
          <dgm:chMax val="0"/>
          <dgm:chPref val="0"/>
        </dgm:presLayoutVars>
      </dgm:prSet>
      <dgm:spPr/>
    </dgm:pt>
    <dgm:pt modelId="{94D1CCAE-6659-4FE3-BE89-9178A00F2B57}" type="pres">
      <dgm:prSet presAssocID="{A2A95EDD-89AB-4D49-9425-C76092CC44A1}" presName="sibTrans" presStyleCnt="0"/>
      <dgm:spPr/>
    </dgm:pt>
    <dgm:pt modelId="{1726F421-8A25-4D77-9607-7B6181B82C8C}" type="pres">
      <dgm:prSet presAssocID="{EC80574D-11EC-4CAA-8420-CC1D7AA9E32F}" presName="compNode" presStyleCnt="0"/>
      <dgm:spPr/>
    </dgm:pt>
    <dgm:pt modelId="{D7BFB400-4B88-4F4C-8B1D-ACADAD9269A9}" type="pres">
      <dgm:prSet presAssocID="{EC80574D-11EC-4CAA-8420-CC1D7AA9E32F}" presName="bgRect" presStyleLbl="bgShp" presStyleIdx="1" presStyleCnt="6"/>
      <dgm:spPr>
        <a:solidFill>
          <a:schemeClr val="accent1"/>
        </a:solidFill>
      </dgm:spPr>
    </dgm:pt>
    <dgm:pt modelId="{677F3D66-99C1-40BA-850A-F1E27CA14C9B}" type="pres">
      <dgm:prSet presAssocID="{EC80574D-11EC-4CAA-8420-CC1D7AA9E32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D2B5D453-D037-419B-A30E-F3A0A6E4285F}" type="pres">
      <dgm:prSet presAssocID="{EC80574D-11EC-4CAA-8420-CC1D7AA9E32F}" presName="spaceRect" presStyleCnt="0"/>
      <dgm:spPr/>
    </dgm:pt>
    <dgm:pt modelId="{8A804DE6-51FC-4FFE-8109-BE41A643149E}" type="pres">
      <dgm:prSet presAssocID="{EC80574D-11EC-4CAA-8420-CC1D7AA9E32F}" presName="parTx" presStyleLbl="revTx" presStyleIdx="1" presStyleCnt="6">
        <dgm:presLayoutVars>
          <dgm:chMax val="0"/>
          <dgm:chPref val="0"/>
        </dgm:presLayoutVars>
      </dgm:prSet>
      <dgm:spPr/>
    </dgm:pt>
    <dgm:pt modelId="{926F25DC-AA77-4205-9020-C7039930C10C}" type="pres">
      <dgm:prSet presAssocID="{933232DC-4B79-46A3-B2BD-CD5C00B83825}" presName="sibTrans" presStyleCnt="0"/>
      <dgm:spPr/>
    </dgm:pt>
    <dgm:pt modelId="{FFE30415-5EDE-4F13-82B7-57DA072A4C03}" type="pres">
      <dgm:prSet presAssocID="{B9CD6613-492D-4D57-9168-E845987D20BA}" presName="compNode" presStyleCnt="0"/>
      <dgm:spPr/>
    </dgm:pt>
    <dgm:pt modelId="{A7437ED4-DF2B-4E2D-9EBD-29D5C0F5505C}" type="pres">
      <dgm:prSet presAssocID="{B9CD6613-492D-4D57-9168-E845987D20BA}" presName="bgRect" presStyleLbl="bgShp" presStyleIdx="2" presStyleCnt="6"/>
      <dgm:spPr>
        <a:solidFill>
          <a:schemeClr val="accent1"/>
        </a:solidFill>
      </dgm:spPr>
    </dgm:pt>
    <dgm:pt modelId="{FB70CCA2-146F-437A-8ACA-A76D19526DD5}" type="pres">
      <dgm:prSet presAssocID="{B9CD6613-492D-4D57-9168-E845987D20B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BF21CA8D-9AA9-479D-A80D-1013BB824C7D}" type="pres">
      <dgm:prSet presAssocID="{B9CD6613-492D-4D57-9168-E845987D20BA}" presName="spaceRect" presStyleCnt="0"/>
      <dgm:spPr/>
    </dgm:pt>
    <dgm:pt modelId="{8FC1EF41-A29C-40CB-9D6D-BDEABB46A151}" type="pres">
      <dgm:prSet presAssocID="{B9CD6613-492D-4D57-9168-E845987D20BA}" presName="parTx" presStyleLbl="revTx" presStyleIdx="2" presStyleCnt="6">
        <dgm:presLayoutVars>
          <dgm:chMax val="0"/>
          <dgm:chPref val="0"/>
        </dgm:presLayoutVars>
      </dgm:prSet>
      <dgm:spPr/>
    </dgm:pt>
    <dgm:pt modelId="{C6AFF40A-E559-48A3-BA8D-0B9F86BCD11B}" type="pres">
      <dgm:prSet presAssocID="{D2C94CEA-3D6F-4A57-94A3-14B52556611F}" presName="sibTrans" presStyleCnt="0"/>
      <dgm:spPr/>
    </dgm:pt>
    <dgm:pt modelId="{FD8EE033-66FD-4E9A-8A00-CE479B3D367C}" type="pres">
      <dgm:prSet presAssocID="{4D214947-A8F4-4DC1-B0DC-37CDE7FD98C8}" presName="compNode" presStyleCnt="0"/>
      <dgm:spPr/>
    </dgm:pt>
    <dgm:pt modelId="{680C959E-A4B7-4C87-9694-4D83704FB533}" type="pres">
      <dgm:prSet presAssocID="{4D214947-A8F4-4DC1-B0DC-37CDE7FD98C8}" presName="bgRect" presStyleLbl="bgShp" presStyleIdx="3" presStyleCnt="6"/>
      <dgm:spPr>
        <a:solidFill>
          <a:schemeClr val="accent1"/>
        </a:solidFill>
      </dgm:spPr>
    </dgm:pt>
    <dgm:pt modelId="{48C139F5-F80E-4637-87A4-5BCCDEBD3B46}" type="pres">
      <dgm:prSet presAssocID="{4D214947-A8F4-4DC1-B0DC-37CDE7FD98C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C54C345C-FF76-4DD3-93EE-F2167F415106}" type="pres">
      <dgm:prSet presAssocID="{4D214947-A8F4-4DC1-B0DC-37CDE7FD98C8}" presName="spaceRect" presStyleCnt="0"/>
      <dgm:spPr/>
    </dgm:pt>
    <dgm:pt modelId="{FB1C9051-7BD0-4856-AD62-F4ED15E46270}" type="pres">
      <dgm:prSet presAssocID="{4D214947-A8F4-4DC1-B0DC-37CDE7FD98C8}" presName="parTx" presStyleLbl="revTx" presStyleIdx="3" presStyleCnt="6">
        <dgm:presLayoutVars>
          <dgm:chMax val="0"/>
          <dgm:chPref val="0"/>
        </dgm:presLayoutVars>
      </dgm:prSet>
      <dgm:spPr/>
    </dgm:pt>
    <dgm:pt modelId="{4EB8ACA6-927A-4455-8502-50E21B142D23}" type="pres">
      <dgm:prSet presAssocID="{E39C07B7-8D77-41AB-8AC4-BB3656F4F0CD}" presName="sibTrans" presStyleCnt="0"/>
      <dgm:spPr/>
    </dgm:pt>
    <dgm:pt modelId="{8E7EDD43-C781-4783-B915-49828306BE7C}" type="pres">
      <dgm:prSet presAssocID="{FFDC48A8-63A9-4FD4-AC9D-42F413CA442E}" presName="compNode" presStyleCnt="0"/>
      <dgm:spPr/>
    </dgm:pt>
    <dgm:pt modelId="{A0B341BF-6430-4679-B0D9-C92C9E5B4BE0}" type="pres">
      <dgm:prSet presAssocID="{FFDC48A8-63A9-4FD4-AC9D-42F413CA442E}" presName="bgRect" presStyleLbl="bgShp" presStyleIdx="4" presStyleCnt="6"/>
      <dgm:spPr>
        <a:solidFill>
          <a:schemeClr val="accent1"/>
        </a:solidFill>
      </dgm:spPr>
    </dgm:pt>
    <dgm:pt modelId="{EA33430D-7022-432B-BE57-5EBE56AF60A8}" type="pres">
      <dgm:prSet presAssocID="{FFDC48A8-63A9-4FD4-AC9D-42F413CA442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CD6055B0-3FD8-404A-9420-59D8EE2766DF}" type="pres">
      <dgm:prSet presAssocID="{FFDC48A8-63A9-4FD4-AC9D-42F413CA442E}" presName="spaceRect" presStyleCnt="0"/>
      <dgm:spPr/>
    </dgm:pt>
    <dgm:pt modelId="{56F0829A-7DC6-4DD1-80D7-3A71B047B27B}" type="pres">
      <dgm:prSet presAssocID="{FFDC48A8-63A9-4FD4-AC9D-42F413CA442E}" presName="parTx" presStyleLbl="revTx" presStyleIdx="4" presStyleCnt="6">
        <dgm:presLayoutVars>
          <dgm:chMax val="0"/>
          <dgm:chPref val="0"/>
        </dgm:presLayoutVars>
      </dgm:prSet>
      <dgm:spPr/>
    </dgm:pt>
    <dgm:pt modelId="{AAE9C2B9-C03D-9A4A-8299-AC91581C5D15}" type="pres">
      <dgm:prSet presAssocID="{F351E7BD-60EC-4C71-A070-CCDABF945AEF}" presName="sibTrans" presStyleCnt="0"/>
      <dgm:spPr/>
    </dgm:pt>
    <dgm:pt modelId="{CC1BAD24-A8E7-A946-9EBC-8F5C07564745}" type="pres">
      <dgm:prSet presAssocID="{03A3EC02-E1C1-6746-ACD3-037D2845EE67}" presName="compNode" presStyleCnt="0"/>
      <dgm:spPr/>
    </dgm:pt>
    <dgm:pt modelId="{865EB2D7-EFB0-924E-A5D9-D15DD04472EF}" type="pres">
      <dgm:prSet presAssocID="{03A3EC02-E1C1-6746-ACD3-037D2845EE67}" presName="bgRect" presStyleLbl="bgShp" presStyleIdx="5" presStyleCnt="6"/>
      <dgm:spPr>
        <a:solidFill>
          <a:schemeClr val="accent1"/>
        </a:solidFill>
      </dgm:spPr>
    </dgm:pt>
    <dgm:pt modelId="{6EFC7C82-2624-C44C-8F32-7CFB683841FC}" type="pres">
      <dgm:prSet presAssocID="{03A3EC02-E1C1-6746-ACD3-037D2845EE67}" presName="iconRect" presStyleLbl="node1" presStyleIdx="5" presStyleCnt="6"/>
      <dgm:spPr/>
    </dgm:pt>
    <dgm:pt modelId="{6A817299-541B-694F-969E-45B8C3FE6795}" type="pres">
      <dgm:prSet presAssocID="{03A3EC02-E1C1-6746-ACD3-037D2845EE67}" presName="spaceRect" presStyleCnt="0"/>
      <dgm:spPr/>
    </dgm:pt>
    <dgm:pt modelId="{B4748C32-D538-0643-8B3C-30046AA6833B}" type="pres">
      <dgm:prSet presAssocID="{03A3EC02-E1C1-6746-ACD3-037D2845EE67}" presName="parTx" presStyleLbl="revTx" presStyleIdx="5" presStyleCnt="6">
        <dgm:presLayoutVars>
          <dgm:chMax val="0"/>
          <dgm:chPref val="0"/>
        </dgm:presLayoutVars>
      </dgm:prSet>
      <dgm:spPr/>
    </dgm:pt>
  </dgm:ptLst>
  <dgm:cxnLst>
    <dgm:cxn modelId="{CC521717-1EEE-4492-A175-5061EF192734}" type="presOf" srcId="{1815A136-E9B4-435B-B22D-9AA538C9F6DF}" destId="{CA82112E-5AF5-45E3-8021-67ACA2D2C33B}" srcOrd="0" destOrd="0" presId="urn:microsoft.com/office/officeart/2018/2/layout/IconVerticalSolidList"/>
    <dgm:cxn modelId="{6B2F151B-7BA6-4164-94C7-FC84CA9680DB}" type="presOf" srcId="{EC80574D-11EC-4CAA-8420-CC1D7AA9E32F}" destId="{8A804DE6-51FC-4FFE-8109-BE41A643149E}" srcOrd="0" destOrd="0" presId="urn:microsoft.com/office/officeart/2018/2/layout/IconVerticalSolidList"/>
    <dgm:cxn modelId="{ABCCFA47-5DB8-4028-8C3D-46B9535E7500}" type="presOf" srcId="{360E0512-714B-4E19-AD67-60FAB525E472}" destId="{16557231-4781-47F4-AB5D-BE4D782CED65}" srcOrd="0" destOrd="0" presId="urn:microsoft.com/office/officeart/2018/2/layout/IconVerticalSolidList"/>
    <dgm:cxn modelId="{BB656C52-5916-4B3E-9F12-48A5C21B255D}" srcId="{1815A136-E9B4-435B-B22D-9AA538C9F6DF}" destId="{4D214947-A8F4-4DC1-B0DC-37CDE7FD98C8}" srcOrd="3" destOrd="0" parTransId="{00EA2B52-6587-44A7-BC29-D7E2DA273406}" sibTransId="{E39C07B7-8D77-41AB-8AC4-BB3656F4F0CD}"/>
    <dgm:cxn modelId="{A96AB55C-517C-4CE8-8997-4A8AE43EFD18}" srcId="{1815A136-E9B4-435B-B22D-9AA538C9F6DF}" destId="{EC80574D-11EC-4CAA-8420-CC1D7AA9E32F}" srcOrd="1" destOrd="0" parTransId="{E834EDB5-9DC5-4B37-A001-014E2B616B1D}" sibTransId="{933232DC-4B79-46A3-B2BD-CD5C00B83825}"/>
    <dgm:cxn modelId="{45982F5F-07D6-4965-A1DD-17B717E52339}" type="presOf" srcId="{4D214947-A8F4-4DC1-B0DC-37CDE7FD98C8}" destId="{FB1C9051-7BD0-4856-AD62-F4ED15E46270}" srcOrd="0" destOrd="0" presId="urn:microsoft.com/office/officeart/2018/2/layout/IconVerticalSolidList"/>
    <dgm:cxn modelId="{24545873-412C-4A9D-81E0-51B69D5E2EA2}" type="presOf" srcId="{B9CD6613-492D-4D57-9168-E845987D20BA}" destId="{8FC1EF41-A29C-40CB-9D6D-BDEABB46A151}" srcOrd="0" destOrd="0" presId="urn:microsoft.com/office/officeart/2018/2/layout/IconVerticalSolidList"/>
    <dgm:cxn modelId="{88BA5893-F534-4942-96D4-10B39A3406CC}" srcId="{1815A136-E9B4-435B-B22D-9AA538C9F6DF}" destId="{03A3EC02-E1C1-6746-ACD3-037D2845EE67}" srcOrd="5" destOrd="0" parTransId="{F7E798F3-652B-9941-AFC2-0FC8FF5A9F89}" sibTransId="{83D4804D-3D6B-3844-A6F5-CD06D1139330}"/>
    <dgm:cxn modelId="{2ACFDD95-1A7B-4B04-8DC6-BC90E5603EBD}" srcId="{1815A136-E9B4-435B-B22D-9AA538C9F6DF}" destId="{B9CD6613-492D-4D57-9168-E845987D20BA}" srcOrd="2" destOrd="0" parTransId="{6FCED4F3-E0A0-41A8-AD76-238432A03C8D}" sibTransId="{D2C94CEA-3D6F-4A57-94A3-14B52556611F}"/>
    <dgm:cxn modelId="{17E76BA4-834E-4197-953C-AE712E052B9A}" srcId="{1815A136-E9B4-435B-B22D-9AA538C9F6DF}" destId="{360E0512-714B-4E19-AD67-60FAB525E472}" srcOrd="0" destOrd="0" parTransId="{1B38F47B-F4EC-4D8C-A4A8-C818EF8EDF79}" sibTransId="{A2A95EDD-89AB-4D49-9425-C76092CC44A1}"/>
    <dgm:cxn modelId="{668329B5-4D6B-C042-8092-2ECF209B96E0}" type="presOf" srcId="{03A3EC02-E1C1-6746-ACD3-037D2845EE67}" destId="{B4748C32-D538-0643-8B3C-30046AA6833B}" srcOrd="0" destOrd="0" presId="urn:microsoft.com/office/officeart/2018/2/layout/IconVerticalSolidList"/>
    <dgm:cxn modelId="{8B636AC4-19C2-4BE7-821D-0880FE3CDAC1}" srcId="{1815A136-E9B4-435B-B22D-9AA538C9F6DF}" destId="{FFDC48A8-63A9-4FD4-AC9D-42F413CA442E}" srcOrd="4" destOrd="0" parTransId="{00892F5F-2235-491E-AFB3-C0DCB55D54DF}" sibTransId="{F351E7BD-60EC-4C71-A070-CCDABF945AEF}"/>
    <dgm:cxn modelId="{1091ECCF-64B5-4A5C-9B15-45120EBB2687}" type="presOf" srcId="{FFDC48A8-63A9-4FD4-AC9D-42F413CA442E}" destId="{56F0829A-7DC6-4DD1-80D7-3A71B047B27B}" srcOrd="0" destOrd="0" presId="urn:microsoft.com/office/officeart/2018/2/layout/IconVerticalSolidList"/>
    <dgm:cxn modelId="{F679E38A-33F7-4BEF-B36C-6F6B638B305B}" type="presParOf" srcId="{CA82112E-5AF5-45E3-8021-67ACA2D2C33B}" destId="{A1EF0D97-C25A-45E3-A4B7-EC2238878B6B}" srcOrd="0" destOrd="0" presId="urn:microsoft.com/office/officeart/2018/2/layout/IconVerticalSolidList"/>
    <dgm:cxn modelId="{CFF72548-EDEC-42E9-8AD7-4274E210F763}" type="presParOf" srcId="{A1EF0D97-C25A-45E3-A4B7-EC2238878B6B}" destId="{7ECA493D-E326-4158-B99E-C7A5FD5BCD22}" srcOrd="0" destOrd="0" presId="urn:microsoft.com/office/officeart/2018/2/layout/IconVerticalSolidList"/>
    <dgm:cxn modelId="{7EAD017B-37DB-4400-9A4A-2F932747F78B}" type="presParOf" srcId="{A1EF0D97-C25A-45E3-A4B7-EC2238878B6B}" destId="{7730E455-E9FC-4C43-89E7-DFA1F4FBC5F7}" srcOrd="1" destOrd="0" presId="urn:microsoft.com/office/officeart/2018/2/layout/IconVerticalSolidList"/>
    <dgm:cxn modelId="{36558CCF-AC80-4A9E-9B4B-F494DEEE13CD}" type="presParOf" srcId="{A1EF0D97-C25A-45E3-A4B7-EC2238878B6B}" destId="{36E24210-8F0C-4731-817F-1D41AB1B6662}" srcOrd="2" destOrd="0" presId="urn:microsoft.com/office/officeart/2018/2/layout/IconVerticalSolidList"/>
    <dgm:cxn modelId="{1CC45759-196C-43DF-BF70-50FF2BE61E33}" type="presParOf" srcId="{A1EF0D97-C25A-45E3-A4B7-EC2238878B6B}" destId="{16557231-4781-47F4-AB5D-BE4D782CED65}" srcOrd="3" destOrd="0" presId="urn:microsoft.com/office/officeart/2018/2/layout/IconVerticalSolidList"/>
    <dgm:cxn modelId="{39648D64-E308-466A-829B-B47371255B98}" type="presParOf" srcId="{CA82112E-5AF5-45E3-8021-67ACA2D2C33B}" destId="{94D1CCAE-6659-4FE3-BE89-9178A00F2B57}" srcOrd="1" destOrd="0" presId="urn:microsoft.com/office/officeart/2018/2/layout/IconVerticalSolidList"/>
    <dgm:cxn modelId="{D8B075E5-E87B-4545-BA03-AA5033D75797}" type="presParOf" srcId="{CA82112E-5AF5-45E3-8021-67ACA2D2C33B}" destId="{1726F421-8A25-4D77-9607-7B6181B82C8C}" srcOrd="2" destOrd="0" presId="urn:microsoft.com/office/officeart/2018/2/layout/IconVerticalSolidList"/>
    <dgm:cxn modelId="{2653230B-4892-4EC0-B71E-E54BEE83B360}" type="presParOf" srcId="{1726F421-8A25-4D77-9607-7B6181B82C8C}" destId="{D7BFB400-4B88-4F4C-8B1D-ACADAD9269A9}" srcOrd="0" destOrd="0" presId="urn:microsoft.com/office/officeart/2018/2/layout/IconVerticalSolidList"/>
    <dgm:cxn modelId="{FD94C241-C96D-4DD2-8C35-F743C9CFFA66}" type="presParOf" srcId="{1726F421-8A25-4D77-9607-7B6181B82C8C}" destId="{677F3D66-99C1-40BA-850A-F1E27CA14C9B}" srcOrd="1" destOrd="0" presId="urn:microsoft.com/office/officeart/2018/2/layout/IconVerticalSolidList"/>
    <dgm:cxn modelId="{7E23953A-37EB-4BAE-9FFE-6A3D5AE0AB35}" type="presParOf" srcId="{1726F421-8A25-4D77-9607-7B6181B82C8C}" destId="{D2B5D453-D037-419B-A30E-F3A0A6E4285F}" srcOrd="2" destOrd="0" presId="urn:microsoft.com/office/officeart/2018/2/layout/IconVerticalSolidList"/>
    <dgm:cxn modelId="{47E05B87-15C6-4280-9E96-B964AF5DD10D}" type="presParOf" srcId="{1726F421-8A25-4D77-9607-7B6181B82C8C}" destId="{8A804DE6-51FC-4FFE-8109-BE41A643149E}" srcOrd="3" destOrd="0" presId="urn:microsoft.com/office/officeart/2018/2/layout/IconVerticalSolidList"/>
    <dgm:cxn modelId="{32389BE5-41EF-441F-AC21-35DB7523B78D}" type="presParOf" srcId="{CA82112E-5AF5-45E3-8021-67ACA2D2C33B}" destId="{926F25DC-AA77-4205-9020-C7039930C10C}" srcOrd="3" destOrd="0" presId="urn:microsoft.com/office/officeart/2018/2/layout/IconVerticalSolidList"/>
    <dgm:cxn modelId="{89496513-CD60-4203-8773-F0D9541A9699}" type="presParOf" srcId="{CA82112E-5AF5-45E3-8021-67ACA2D2C33B}" destId="{FFE30415-5EDE-4F13-82B7-57DA072A4C03}" srcOrd="4" destOrd="0" presId="urn:microsoft.com/office/officeart/2018/2/layout/IconVerticalSolidList"/>
    <dgm:cxn modelId="{D63F4114-0D68-4874-9660-6B53637FE036}" type="presParOf" srcId="{FFE30415-5EDE-4F13-82B7-57DA072A4C03}" destId="{A7437ED4-DF2B-4E2D-9EBD-29D5C0F5505C}" srcOrd="0" destOrd="0" presId="urn:microsoft.com/office/officeart/2018/2/layout/IconVerticalSolidList"/>
    <dgm:cxn modelId="{604480D5-59F7-46DF-8D65-14462D520C2B}" type="presParOf" srcId="{FFE30415-5EDE-4F13-82B7-57DA072A4C03}" destId="{FB70CCA2-146F-437A-8ACA-A76D19526DD5}" srcOrd="1" destOrd="0" presId="urn:microsoft.com/office/officeart/2018/2/layout/IconVerticalSolidList"/>
    <dgm:cxn modelId="{2836D919-7663-4401-8668-04CE17911D57}" type="presParOf" srcId="{FFE30415-5EDE-4F13-82B7-57DA072A4C03}" destId="{BF21CA8D-9AA9-479D-A80D-1013BB824C7D}" srcOrd="2" destOrd="0" presId="urn:microsoft.com/office/officeart/2018/2/layout/IconVerticalSolidList"/>
    <dgm:cxn modelId="{AD33A8B0-D759-47E1-AEF7-C2CB54B40AB1}" type="presParOf" srcId="{FFE30415-5EDE-4F13-82B7-57DA072A4C03}" destId="{8FC1EF41-A29C-40CB-9D6D-BDEABB46A151}" srcOrd="3" destOrd="0" presId="urn:microsoft.com/office/officeart/2018/2/layout/IconVerticalSolidList"/>
    <dgm:cxn modelId="{300C5428-CA80-4A9B-B414-B11C57C1E65A}" type="presParOf" srcId="{CA82112E-5AF5-45E3-8021-67ACA2D2C33B}" destId="{C6AFF40A-E559-48A3-BA8D-0B9F86BCD11B}" srcOrd="5" destOrd="0" presId="urn:microsoft.com/office/officeart/2018/2/layout/IconVerticalSolidList"/>
    <dgm:cxn modelId="{524C3A69-E57A-4969-A758-EBD6B2A87682}" type="presParOf" srcId="{CA82112E-5AF5-45E3-8021-67ACA2D2C33B}" destId="{FD8EE033-66FD-4E9A-8A00-CE479B3D367C}" srcOrd="6" destOrd="0" presId="urn:microsoft.com/office/officeart/2018/2/layout/IconVerticalSolidList"/>
    <dgm:cxn modelId="{04F7987B-7331-4053-BFB9-0D3CD6CD3BEB}" type="presParOf" srcId="{FD8EE033-66FD-4E9A-8A00-CE479B3D367C}" destId="{680C959E-A4B7-4C87-9694-4D83704FB533}" srcOrd="0" destOrd="0" presId="urn:microsoft.com/office/officeart/2018/2/layout/IconVerticalSolidList"/>
    <dgm:cxn modelId="{3CFAC181-E8A9-48F4-9FED-9DE969B7E497}" type="presParOf" srcId="{FD8EE033-66FD-4E9A-8A00-CE479B3D367C}" destId="{48C139F5-F80E-4637-87A4-5BCCDEBD3B46}" srcOrd="1" destOrd="0" presId="urn:microsoft.com/office/officeart/2018/2/layout/IconVerticalSolidList"/>
    <dgm:cxn modelId="{3AD12D38-CC5D-4638-BB07-EB4BCA174D5F}" type="presParOf" srcId="{FD8EE033-66FD-4E9A-8A00-CE479B3D367C}" destId="{C54C345C-FF76-4DD3-93EE-F2167F415106}" srcOrd="2" destOrd="0" presId="urn:microsoft.com/office/officeart/2018/2/layout/IconVerticalSolidList"/>
    <dgm:cxn modelId="{A1B662DD-123B-41C1-B584-42917C7379C3}" type="presParOf" srcId="{FD8EE033-66FD-4E9A-8A00-CE479B3D367C}" destId="{FB1C9051-7BD0-4856-AD62-F4ED15E46270}" srcOrd="3" destOrd="0" presId="urn:microsoft.com/office/officeart/2018/2/layout/IconVerticalSolidList"/>
    <dgm:cxn modelId="{87E1D0E9-4DB7-4444-B47F-ABF816244035}" type="presParOf" srcId="{CA82112E-5AF5-45E3-8021-67ACA2D2C33B}" destId="{4EB8ACA6-927A-4455-8502-50E21B142D23}" srcOrd="7" destOrd="0" presId="urn:microsoft.com/office/officeart/2018/2/layout/IconVerticalSolidList"/>
    <dgm:cxn modelId="{EFAAEEB8-E546-4D43-BB8B-741B361F467F}" type="presParOf" srcId="{CA82112E-5AF5-45E3-8021-67ACA2D2C33B}" destId="{8E7EDD43-C781-4783-B915-49828306BE7C}" srcOrd="8" destOrd="0" presId="urn:microsoft.com/office/officeart/2018/2/layout/IconVerticalSolidList"/>
    <dgm:cxn modelId="{DE5ED059-DADF-4296-A4AD-17A4974A3F6C}" type="presParOf" srcId="{8E7EDD43-C781-4783-B915-49828306BE7C}" destId="{A0B341BF-6430-4679-B0D9-C92C9E5B4BE0}" srcOrd="0" destOrd="0" presId="urn:microsoft.com/office/officeart/2018/2/layout/IconVerticalSolidList"/>
    <dgm:cxn modelId="{B6EE17F1-5FF0-414B-B017-C083BD9567DE}" type="presParOf" srcId="{8E7EDD43-C781-4783-B915-49828306BE7C}" destId="{EA33430D-7022-432B-BE57-5EBE56AF60A8}" srcOrd="1" destOrd="0" presId="urn:microsoft.com/office/officeart/2018/2/layout/IconVerticalSolidList"/>
    <dgm:cxn modelId="{F16295C5-891C-466A-96B4-DD568F438AEC}" type="presParOf" srcId="{8E7EDD43-C781-4783-B915-49828306BE7C}" destId="{CD6055B0-3FD8-404A-9420-59D8EE2766DF}" srcOrd="2" destOrd="0" presId="urn:microsoft.com/office/officeart/2018/2/layout/IconVerticalSolidList"/>
    <dgm:cxn modelId="{64F40CAC-3362-4C21-B651-10B61371AB55}" type="presParOf" srcId="{8E7EDD43-C781-4783-B915-49828306BE7C}" destId="{56F0829A-7DC6-4DD1-80D7-3A71B047B27B}" srcOrd="3" destOrd="0" presId="urn:microsoft.com/office/officeart/2018/2/layout/IconVerticalSolidList"/>
    <dgm:cxn modelId="{08B89FDA-1F3D-A042-ACE4-F9900BDE35A3}" type="presParOf" srcId="{CA82112E-5AF5-45E3-8021-67ACA2D2C33B}" destId="{AAE9C2B9-C03D-9A4A-8299-AC91581C5D15}" srcOrd="9" destOrd="0" presId="urn:microsoft.com/office/officeart/2018/2/layout/IconVerticalSolidList"/>
    <dgm:cxn modelId="{AF1DA081-21CA-E64E-B4D4-BB33BF9C7448}" type="presParOf" srcId="{CA82112E-5AF5-45E3-8021-67ACA2D2C33B}" destId="{CC1BAD24-A8E7-A946-9EBC-8F5C07564745}" srcOrd="10" destOrd="0" presId="urn:microsoft.com/office/officeart/2018/2/layout/IconVerticalSolidList"/>
    <dgm:cxn modelId="{87D6E385-D367-5140-ACED-B22D6E17ACDB}" type="presParOf" srcId="{CC1BAD24-A8E7-A946-9EBC-8F5C07564745}" destId="{865EB2D7-EFB0-924E-A5D9-D15DD04472EF}" srcOrd="0" destOrd="0" presId="urn:microsoft.com/office/officeart/2018/2/layout/IconVerticalSolidList"/>
    <dgm:cxn modelId="{D3A4C196-22C0-9F4A-A208-8965238ADF97}" type="presParOf" srcId="{CC1BAD24-A8E7-A946-9EBC-8F5C07564745}" destId="{6EFC7C82-2624-C44C-8F32-7CFB683841FC}" srcOrd="1" destOrd="0" presId="urn:microsoft.com/office/officeart/2018/2/layout/IconVerticalSolidList"/>
    <dgm:cxn modelId="{342856B1-9675-D448-A41A-55C8F7E2940C}" type="presParOf" srcId="{CC1BAD24-A8E7-A946-9EBC-8F5C07564745}" destId="{6A817299-541B-694F-969E-45B8C3FE6795}" srcOrd="2" destOrd="0" presId="urn:microsoft.com/office/officeart/2018/2/layout/IconVerticalSolidList"/>
    <dgm:cxn modelId="{8003E91F-E8D6-8E46-8AB2-66FB24B9C00A}" type="presParOf" srcId="{CC1BAD24-A8E7-A946-9EBC-8F5C07564745}" destId="{B4748C32-D538-0643-8B3C-30046AA6833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A493D-E326-4158-B99E-C7A5FD5BCD22}">
      <dsp:nvSpPr>
        <dsp:cNvPr id="0" name=""/>
        <dsp:cNvSpPr/>
      </dsp:nvSpPr>
      <dsp:spPr>
        <a:xfrm>
          <a:off x="0" y="1163"/>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7730E455-E9FC-4C43-89E7-DFA1F4FBC5F7}">
      <dsp:nvSpPr>
        <dsp:cNvPr id="0" name=""/>
        <dsp:cNvSpPr/>
      </dsp:nvSpPr>
      <dsp:spPr>
        <a:xfrm>
          <a:off x="149969" y="112711"/>
          <a:ext cx="272671" cy="272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557231-4781-47F4-AB5D-BE4D782CED65}">
      <dsp:nvSpPr>
        <dsp:cNvPr id="0" name=""/>
        <dsp:cNvSpPr/>
      </dsp:nvSpPr>
      <dsp:spPr>
        <a:xfrm>
          <a:off x="572610" y="1163"/>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a:t>Know the elements of the prohibited conduct alleged</a:t>
          </a:r>
        </a:p>
      </dsp:txBody>
      <dsp:txXfrm>
        <a:off x="572610" y="1163"/>
        <a:ext cx="10090769" cy="495767"/>
      </dsp:txXfrm>
    </dsp:sp>
    <dsp:sp modelId="{D7BFB400-4B88-4F4C-8B1D-ACADAD9269A9}">
      <dsp:nvSpPr>
        <dsp:cNvPr id="0" name=""/>
        <dsp:cNvSpPr/>
      </dsp:nvSpPr>
      <dsp:spPr>
        <a:xfrm>
          <a:off x="0" y="620872"/>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677F3D66-99C1-40BA-850A-F1E27CA14C9B}">
      <dsp:nvSpPr>
        <dsp:cNvPr id="0" name=""/>
        <dsp:cNvSpPr/>
      </dsp:nvSpPr>
      <dsp:spPr>
        <a:xfrm>
          <a:off x="149969" y="732419"/>
          <a:ext cx="272671" cy="272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04DE6-51FC-4FFE-8109-BE41A643149E}">
      <dsp:nvSpPr>
        <dsp:cNvPr id="0" name=""/>
        <dsp:cNvSpPr/>
      </dsp:nvSpPr>
      <dsp:spPr>
        <a:xfrm>
          <a:off x="572610" y="620872"/>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dirty="0"/>
            <a:t>Remember what the institution’s policy says is off-limits</a:t>
          </a:r>
        </a:p>
      </dsp:txBody>
      <dsp:txXfrm>
        <a:off x="572610" y="620872"/>
        <a:ext cx="10090769" cy="495767"/>
      </dsp:txXfrm>
    </dsp:sp>
    <dsp:sp modelId="{A7437ED4-DF2B-4E2D-9EBD-29D5C0F5505C}">
      <dsp:nvSpPr>
        <dsp:cNvPr id="0" name=""/>
        <dsp:cNvSpPr/>
      </dsp:nvSpPr>
      <dsp:spPr>
        <a:xfrm>
          <a:off x="0" y="1240581"/>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FB70CCA2-146F-437A-8ACA-A76D19526DD5}">
      <dsp:nvSpPr>
        <dsp:cNvPr id="0" name=""/>
        <dsp:cNvSpPr/>
      </dsp:nvSpPr>
      <dsp:spPr>
        <a:xfrm>
          <a:off x="149969" y="1352128"/>
          <a:ext cx="272671" cy="272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C1EF41-A29C-40CB-9D6D-BDEABB46A151}">
      <dsp:nvSpPr>
        <dsp:cNvPr id="0" name=""/>
        <dsp:cNvSpPr/>
      </dsp:nvSpPr>
      <dsp:spPr>
        <a:xfrm>
          <a:off x="572610" y="1240581"/>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a:t>Be familiar with what each party and witness said during the investigation</a:t>
          </a:r>
        </a:p>
      </dsp:txBody>
      <dsp:txXfrm>
        <a:off x="572610" y="1240581"/>
        <a:ext cx="10090769" cy="495767"/>
      </dsp:txXfrm>
    </dsp:sp>
    <dsp:sp modelId="{680C959E-A4B7-4C87-9694-4D83704FB533}">
      <dsp:nvSpPr>
        <dsp:cNvPr id="0" name=""/>
        <dsp:cNvSpPr/>
      </dsp:nvSpPr>
      <dsp:spPr>
        <a:xfrm>
          <a:off x="0" y="1860289"/>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48C139F5-F80E-4637-87A4-5BCCDEBD3B46}">
      <dsp:nvSpPr>
        <dsp:cNvPr id="0" name=""/>
        <dsp:cNvSpPr/>
      </dsp:nvSpPr>
      <dsp:spPr>
        <a:xfrm>
          <a:off x="149969" y="1971837"/>
          <a:ext cx="272671" cy="272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1C9051-7BD0-4856-AD62-F4ED15E46270}">
      <dsp:nvSpPr>
        <dsp:cNvPr id="0" name=""/>
        <dsp:cNvSpPr/>
      </dsp:nvSpPr>
      <dsp:spPr>
        <a:xfrm>
          <a:off x="572610" y="1860289"/>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dirty="0"/>
            <a:t>Be familiar with the evidence that was collected</a:t>
          </a:r>
        </a:p>
      </dsp:txBody>
      <dsp:txXfrm>
        <a:off x="572610" y="1860289"/>
        <a:ext cx="10090769" cy="495767"/>
      </dsp:txXfrm>
    </dsp:sp>
    <dsp:sp modelId="{A0B341BF-6430-4679-B0D9-C92C9E5B4BE0}">
      <dsp:nvSpPr>
        <dsp:cNvPr id="0" name=""/>
        <dsp:cNvSpPr/>
      </dsp:nvSpPr>
      <dsp:spPr>
        <a:xfrm>
          <a:off x="0" y="2479998"/>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EA33430D-7022-432B-BE57-5EBE56AF60A8}">
      <dsp:nvSpPr>
        <dsp:cNvPr id="0" name=""/>
        <dsp:cNvSpPr/>
      </dsp:nvSpPr>
      <dsp:spPr>
        <a:xfrm>
          <a:off x="149969" y="2591546"/>
          <a:ext cx="272671" cy="27267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F0829A-7DC6-4DD1-80D7-3A71B047B27B}">
      <dsp:nvSpPr>
        <dsp:cNvPr id="0" name=""/>
        <dsp:cNvSpPr/>
      </dsp:nvSpPr>
      <dsp:spPr>
        <a:xfrm>
          <a:off x="572610" y="2479998"/>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dirty="0"/>
            <a:t>Identify the areas that still need development/clarification</a:t>
          </a:r>
        </a:p>
      </dsp:txBody>
      <dsp:txXfrm>
        <a:off x="572610" y="2479998"/>
        <a:ext cx="10090769" cy="495767"/>
      </dsp:txXfrm>
    </dsp:sp>
    <dsp:sp modelId="{865EB2D7-EFB0-924E-A5D9-D15DD04472EF}">
      <dsp:nvSpPr>
        <dsp:cNvPr id="0" name=""/>
        <dsp:cNvSpPr/>
      </dsp:nvSpPr>
      <dsp:spPr>
        <a:xfrm>
          <a:off x="0" y="3099707"/>
          <a:ext cx="10663380" cy="495767"/>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6EFC7C82-2624-C44C-8F32-7CFB683841FC}">
      <dsp:nvSpPr>
        <dsp:cNvPr id="0" name=""/>
        <dsp:cNvSpPr/>
      </dsp:nvSpPr>
      <dsp:spPr>
        <a:xfrm>
          <a:off x="149969" y="3211255"/>
          <a:ext cx="272671" cy="2726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748C32-D538-0643-8B3C-30046AA6833B}">
      <dsp:nvSpPr>
        <dsp:cNvPr id="0" name=""/>
        <dsp:cNvSpPr/>
      </dsp:nvSpPr>
      <dsp:spPr>
        <a:xfrm>
          <a:off x="572610" y="3099707"/>
          <a:ext cx="10090769" cy="495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69" tIns="52469" rIns="52469" bIns="52469" numCol="1" spcCol="1270" anchor="ctr" anchorCtr="0">
          <a:noAutofit/>
        </a:bodyPr>
        <a:lstStyle/>
        <a:p>
          <a:pPr marL="0" lvl="0" indent="0" algn="l" defTabSz="844550">
            <a:lnSpc>
              <a:spcPct val="100000"/>
            </a:lnSpc>
            <a:spcBef>
              <a:spcPct val="0"/>
            </a:spcBef>
            <a:spcAft>
              <a:spcPct val="35000"/>
            </a:spcAft>
            <a:buNone/>
          </a:pPr>
          <a:r>
            <a:rPr lang="en-US" sz="1900" kern="1200" dirty="0"/>
            <a:t>Structure their notes in a way that puts it all together</a:t>
          </a:r>
        </a:p>
      </dsp:txBody>
      <dsp:txXfrm>
        <a:off x="572610" y="3099707"/>
        <a:ext cx="10090769" cy="4957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0407D28-FED3-4F60-BECE-D3CE578EA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2592FF8D-099D-4E7A-A0F3-EAFFF3D845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Take as an example:  allegation that upon entering a fraternity party, a male student ran over to a female student and aggressively bear-hugged her and put his mouth on her neck, “biting” her. Parties had consensual sexual relations one time previously.</a:t>
            </a:r>
          </a:p>
          <a:p>
            <a:pPr eaLnBrk="1" hangingPunct="1">
              <a:spcBef>
                <a:spcPct val="0"/>
              </a:spcBef>
            </a:pPr>
            <a:endParaRPr lang="en-US" altLang="en-US" dirty="0"/>
          </a:p>
          <a:p>
            <a:pPr eaLnBrk="1" hangingPunct="1">
              <a:spcBef>
                <a:spcPct val="0"/>
              </a:spcBef>
            </a:pPr>
            <a:r>
              <a:rPr lang="en-US" altLang="en-US" dirty="0"/>
              <a:t>Sometimes there is no dispute.  So let’s say both parties agree that happened.  On to the next part of the analysis.</a:t>
            </a:r>
          </a:p>
        </p:txBody>
      </p:sp>
      <p:sp>
        <p:nvSpPr>
          <p:cNvPr id="47108" name="Slide Number Placeholder 3">
            <a:extLst>
              <a:ext uri="{FF2B5EF4-FFF2-40B4-BE49-F238E27FC236}">
                <a16:creationId xmlns:a16="http://schemas.microsoft.com/office/drawing/2014/main" id="{CAC5D5F6-7F3A-43EE-BFCF-85FDCD32ED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FA3AEA-9FAA-49C1-BB70-A59E1F249966}"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3326450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6013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0407D28-FED3-4F60-BECE-D3CE578EA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2592FF8D-099D-4E7A-A0F3-EAFFF3D845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Let’s do a fun activity!  It involves the alleged conduct of Title IX fondling.  Here’s the definition.</a:t>
            </a:r>
          </a:p>
          <a:p>
            <a:pPr eaLnBrk="1" hangingPunct="1">
              <a:spcBef>
                <a:spcPct val="0"/>
              </a:spcBef>
            </a:pPr>
            <a:endParaRPr lang="en-US" altLang="en-US" dirty="0"/>
          </a:p>
          <a:p>
            <a:pPr eaLnBrk="1" hangingPunct="1">
              <a:spcBef>
                <a:spcPct val="0"/>
              </a:spcBef>
            </a:pPr>
            <a:r>
              <a:rPr lang="en-US" altLang="en-US" dirty="0"/>
              <a:t>Take as an example:  allegation that upon entering a fraternity party, a male student ran over to a female student and aggressively bear-hugged her and put his mouth on her neck, “biting” her. Parties had consensual sexual relations one time previously.</a:t>
            </a:r>
          </a:p>
          <a:p>
            <a:pPr eaLnBrk="1" hangingPunct="1">
              <a:spcBef>
                <a:spcPct val="0"/>
              </a:spcBef>
            </a:pPr>
            <a:endParaRPr lang="en-US" altLang="en-US" dirty="0"/>
          </a:p>
          <a:p>
            <a:pPr eaLnBrk="1" hangingPunct="1">
              <a:spcBef>
                <a:spcPct val="0"/>
              </a:spcBef>
            </a:pPr>
            <a:r>
              <a:rPr lang="en-US" altLang="en-US" dirty="0"/>
              <a:t>Sometimes there is no dispute.  So let’s say both parties agree that happened.  On to the next part of the analysis.</a:t>
            </a:r>
          </a:p>
        </p:txBody>
      </p:sp>
      <p:sp>
        <p:nvSpPr>
          <p:cNvPr id="47108" name="Slide Number Placeholder 3">
            <a:extLst>
              <a:ext uri="{FF2B5EF4-FFF2-40B4-BE49-F238E27FC236}">
                <a16:creationId xmlns:a16="http://schemas.microsoft.com/office/drawing/2014/main" id="{CAC5D5F6-7F3A-43EE-BFCF-85FDCD32ED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FA3AEA-9FAA-49C1-BB70-A59E1F249966}" type="slidenum">
              <a:rPr lang="en-US" altLang="en-US" smtClean="0"/>
              <a:pPr fontAlgn="base">
                <a:spcBef>
                  <a:spcPct val="0"/>
                </a:spcBef>
                <a:spcAft>
                  <a:spcPct val="0"/>
                </a:spcAft>
              </a:pPr>
              <a:t>17</a:t>
            </a:fld>
            <a:endParaRPr lang="en-US" altLang="en-US"/>
          </a:p>
        </p:txBody>
      </p:sp>
    </p:spTree>
    <p:extLst>
      <p:ext uri="{BB962C8B-B14F-4D97-AF65-F5344CB8AC3E}">
        <p14:creationId xmlns:p14="http://schemas.microsoft.com/office/powerpoint/2010/main" val="165255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say you go through your credibility assessment and make these findings of fact.</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19</a:t>
            </a:fld>
            <a:endParaRPr lang="en-US" altLang="en-US" dirty="0"/>
          </a:p>
        </p:txBody>
      </p:sp>
    </p:spTree>
    <p:extLst>
      <p:ext uri="{BB962C8B-B14F-4D97-AF65-F5344CB8AC3E}">
        <p14:creationId xmlns:p14="http://schemas.microsoft.com/office/powerpoint/2010/main" val="2577666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0407D28-FED3-4F60-BECE-D3CE578EA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2592FF8D-099D-4E7A-A0F3-EAFFF3D845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Let’s do a fun activity!</a:t>
            </a:r>
          </a:p>
        </p:txBody>
      </p:sp>
      <p:sp>
        <p:nvSpPr>
          <p:cNvPr id="47108" name="Slide Number Placeholder 3">
            <a:extLst>
              <a:ext uri="{FF2B5EF4-FFF2-40B4-BE49-F238E27FC236}">
                <a16:creationId xmlns:a16="http://schemas.microsoft.com/office/drawing/2014/main" id="{CAC5D5F6-7F3A-43EE-BFCF-85FDCD32ED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FA3AEA-9FAA-49C1-BB70-A59E1F249966}" type="slidenum">
              <a:rPr lang="en-US" altLang="en-US" smtClean="0"/>
              <a:pPr fontAlgn="base">
                <a:spcBef>
                  <a:spcPct val="0"/>
                </a:spcBef>
                <a:spcAft>
                  <a:spcPct val="0"/>
                </a:spcAft>
              </a:pPr>
              <a:t>20</a:t>
            </a:fld>
            <a:endParaRPr lang="en-US" altLang="en-US"/>
          </a:p>
        </p:txBody>
      </p:sp>
    </p:spTree>
    <p:extLst>
      <p:ext uri="{BB962C8B-B14F-4D97-AF65-F5344CB8AC3E}">
        <p14:creationId xmlns:p14="http://schemas.microsoft.com/office/powerpoint/2010/main" val="1573051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24</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Institution must have a process that enables decision-maker to question parties and witnesses to adequately assess their credibility to the extent credibility is both in dispute and relevant to evaluating one or more allegations of sex-based harassment.</a:t>
            </a:r>
          </a:p>
          <a:p>
            <a:endParaRPr lang="en-US" dirty="0"/>
          </a:p>
        </p:txBody>
      </p:sp>
    </p:spTree>
    <p:extLst>
      <p:ext uri="{BB962C8B-B14F-4D97-AF65-F5344CB8AC3E}">
        <p14:creationId xmlns:p14="http://schemas.microsoft.com/office/powerpoint/2010/main" val="2802431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Institution must have a process that enables decision-maker to question parties and witnesses to adequately assess their credibility to the extent credibility is both in dispute and relevant to evaluating one or more allegations of sex-based harassment.</a:t>
            </a:r>
          </a:p>
          <a:p>
            <a:endParaRPr lang="en-US" dirty="0"/>
          </a:p>
        </p:txBody>
      </p:sp>
    </p:spTree>
    <p:extLst>
      <p:ext uri="{BB962C8B-B14F-4D97-AF65-F5344CB8AC3E}">
        <p14:creationId xmlns:p14="http://schemas.microsoft.com/office/powerpoint/2010/main" val="643264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Institution must have a process that enables decision-maker to question parties and witnesses to adequately assess their credibility to the extent credibility is both in dispute and relevant to evaluating one or more allegations of sex-based harassment.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Decision-maker must give a party an opportunity to clarify or revise a question that the decisionmaker has determined is unclear or harassing, and if they fix the problem, the question must be asked.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Written determination must include:  description </a:t>
            </a:r>
            <a:r>
              <a:rPr lang="en-US" sz="1200" dirty="0" err="1"/>
              <a:t>fo</a:t>
            </a:r>
            <a:r>
              <a:rPr lang="en-US" sz="1200" dirty="0"/>
              <a:t> the alleged sex-based harassment, information about the policies and procedures the institution used to evaluate the allegations, the decision-maker’s evaluation </a:t>
            </a:r>
            <a:r>
              <a:rPr lang="en-US" sz="1200" dirty="0" err="1"/>
              <a:t>fo</a:t>
            </a:r>
            <a:r>
              <a:rPr lang="en-US" sz="1200" dirty="0"/>
              <a:t> the relevant evidence and determination of whether sex-based harassment occurred, if responsible then </a:t>
            </a:r>
            <a:r>
              <a:rPr lang="en-US" sz="1200" dirty="0" err="1"/>
              <a:t>discipliniary</a:t>
            </a:r>
            <a:r>
              <a:rPr lang="en-US" sz="1200" dirty="0"/>
              <a:t> sanctions and </a:t>
            </a:r>
            <a:r>
              <a:rPr lang="en-US" sz="1200" dirty="0" err="1"/>
              <a:t>rememdies</a:t>
            </a:r>
            <a:r>
              <a:rPr lang="en-US" sz="1200" dirty="0"/>
              <a:t>, and procedures for appeal</a:t>
            </a:r>
          </a:p>
          <a:p>
            <a:endParaRPr lang="en-US" dirty="0"/>
          </a:p>
        </p:txBody>
      </p:sp>
    </p:spTree>
    <p:extLst>
      <p:ext uri="{BB962C8B-B14F-4D97-AF65-F5344CB8AC3E}">
        <p14:creationId xmlns:p14="http://schemas.microsoft.com/office/powerpoint/2010/main" val="960274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5A4D186-7198-3693-359F-6D8E28D56264}"/>
              </a:ext>
            </a:extLst>
          </p:cNvPr>
          <p:cNvSpPr>
            <a:spLocks noGrp="1"/>
          </p:cNvSpPr>
          <p:nvPr>
            <p:ph type="body" idx="1"/>
          </p:nvPr>
        </p:nvSpPr>
        <p:spPr/>
        <p:txBody>
          <a:bodyPr/>
          <a:lstStyle/>
          <a:p>
            <a:r>
              <a:rPr lang="en-US" dirty="0"/>
              <a:t>In all of the options, a decision-maker has the opportunity to ask questions of the parties and witnesses.  And to make the proper determination, you may need to ask questions.</a:t>
            </a:r>
          </a:p>
          <a:p>
            <a:endParaRPr lang="en-US" dirty="0"/>
          </a:p>
          <a:p>
            <a:r>
              <a:rPr lang="en-US" dirty="0"/>
              <a:t>Policy </a:t>
            </a:r>
            <a:r>
              <a:rPr lang="en-US" dirty="0" err="1"/>
              <a:t>defns</a:t>
            </a:r>
            <a:r>
              <a:rPr lang="en-US" dirty="0"/>
              <a:t>-- do you have all the facts you need to make a determination? </a:t>
            </a:r>
          </a:p>
          <a:p>
            <a:endParaRPr lang="en-US" dirty="0"/>
          </a:p>
          <a:p>
            <a:r>
              <a:rPr lang="en-US" dirty="0"/>
              <a:t>Where investigation is thorough, questions may be limited:  W1 said X.  Do you agree?  If not, why would they say that?</a:t>
            </a:r>
          </a:p>
          <a:p>
            <a:endParaRPr lang="en-US" dirty="0"/>
          </a:p>
          <a:p>
            <a:r>
              <a:rPr lang="en-US" dirty="0"/>
              <a:t>Let me tell you how I structure my notes</a:t>
            </a:r>
          </a:p>
          <a:p>
            <a:endParaRPr lang="en-US" dirty="0"/>
          </a:p>
          <a:p>
            <a:r>
              <a:rPr lang="en-US" dirty="0"/>
              <a:t>Keep in mind you don’t have to reinvestigate or ask unnecessary questions.  My advice is to use discipline– not just things you are curious about, but things you need to know to evaluate each element of the charged prohibited conduct.</a:t>
            </a:r>
          </a:p>
          <a:p>
            <a:endParaRPr lang="en-US" dirty="0"/>
          </a:p>
          <a:p>
            <a:endParaRPr lang="en-US" dirty="0"/>
          </a:p>
          <a:p>
            <a:endParaRPr lang="en-US" dirty="0"/>
          </a:p>
        </p:txBody>
      </p:sp>
    </p:spTree>
    <p:extLst>
      <p:ext uri="{BB962C8B-B14F-4D97-AF65-F5344CB8AC3E}">
        <p14:creationId xmlns:p14="http://schemas.microsoft.com/office/powerpoint/2010/main" val="1624547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For all of </a:t>
            </a:r>
            <a:r>
              <a:rPr lang="en-US" dirty="0" err="1"/>
              <a:t>c,d</a:t>
            </a:r>
            <a:r>
              <a:rPr lang="en-US" dirty="0"/>
              <a:t> and e, it is critical to get the person to open up, answer thoroughly, and be candid.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3053555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like a normal person</a:t>
            </a:r>
          </a:p>
          <a:p>
            <a:r>
              <a:rPr lang="en-US" dirty="0"/>
              <a:t>Don’t use jargon</a:t>
            </a:r>
          </a:p>
          <a:p>
            <a:r>
              <a:rPr lang="en-US" dirty="0"/>
              <a:t>Showing your commitment to fairness and your impartiality</a:t>
            </a:r>
          </a:p>
          <a:p>
            <a:r>
              <a:rPr lang="en-US" dirty="0"/>
              <a:t>Use correct gender pronouns.</a:t>
            </a:r>
          </a:p>
          <a:p>
            <a:endParaRPr lang="en-US" dirty="0"/>
          </a:p>
          <a:p>
            <a:r>
              <a:rPr lang="en-US" dirty="0"/>
              <a:t>Talk about experience as an investigator at a hearing.  Hearing officer was robotic, lawyerly, and scary.  What is the point?</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2841602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you are the decision-maker at a hearing and have these questions.  How would you ask them?</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2005730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on from asking questions to evaluating the evidence collected during the investigation and elicited during the hearing.  I view it as a two step process.</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12</a:t>
            </a:fld>
            <a:endParaRPr lang="en-US" altLang="en-US" dirty="0"/>
          </a:p>
        </p:txBody>
      </p:sp>
    </p:spTree>
    <p:extLst>
      <p:ext uri="{BB962C8B-B14F-4D97-AF65-F5344CB8AC3E}">
        <p14:creationId xmlns:p14="http://schemas.microsoft.com/office/powerpoint/2010/main" val="257798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CF5191-0569-4DC4-91C0-32BE2B3AB9C0}"/>
              </a:ext>
            </a:extLst>
          </p:cNvPr>
          <p:cNvPicPr>
            <a:picLocks noChangeAspect="1"/>
          </p:cNvPicPr>
          <p:nvPr userDrawn="1"/>
        </p:nvPicPr>
        <p:blipFill>
          <a:blip r:embed="rId2"/>
          <a:srcRect/>
          <a:stretch/>
        </p:blipFill>
        <p:spPr>
          <a:xfrm>
            <a:off x="2" y="0"/>
            <a:ext cx="12191998" cy="6857999"/>
          </a:xfrm>
          <a:prstGeom prst="rect">
            <a:avLst/>
          </a:prstGeom>
        </p:spPr>
      </p:pic>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nchor="ctr"/>
          <a:lstStyle>
            <a:lvl1pPr>
              <a:defRPr b="1"/>
            </a:lvl1pPr>
          </a:lstStyle>
          <a:p>
            <a:r>
              <a:rPr lang="en-US" dirty="0"/>
              <a:t>Insert title here</a:t>
            </a:r>
          </a:p>
        </p:txBody>
      </p:sp>
      <p:pic>
        <p:nvPicPr>
          <p:cNvPr id="3" name="Picture 2" descr="A logo on a black background&#10;&#10;Description automatically generated">
            <a:extLst>
              <a:ext uri="{FF2B5EF4-FFF2-40B4-BE49-F238E27FC236}">
                <a16:creationId xmlns:a16="http://schemas.microsoft.com/office/drawing/2014/main" id="{ED97C0FA-AC91-60FF-1A82-2C831FB7AEB0}"/>
              </a:ext>
            </a:extLst>
          </p:cNvPr>
          <p:cNvPicPr>
            <a:picLocks noChangeAspect="1"/>
          </p:cNvPicPr>
          <p:nvPr userDrawn="1"/>
        </p:nvPicPr>
        <p:blipFill>
          <a:blip r:embed="rId3"/>
          <a:stretch>
            <a:fillRect/>
          </a:stretch>
        </p:blipFill>
        <p:spPr>
          <a:xfrm>
            <a:off x="8797384" y="4382429"/>
            <a:ext cx="4190070" cy="3352056"/>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906BF34F-6945-4E11-BAEC-F66F7254C4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6AD20232-DCC4-3DB1-AC35-E9EA57524F93}"/>
              </a:ext>
            </a:extLst>
          </p:cNvPr>
          <p:cNvPicPr>
            <a:picLocks noChangeAspect="1"/>
          </p:cNvPicPr>
          <p:nvPr userDrawn="1"/>
        </p:nvPicPr>
        <p:blipFill>
          <a:blip r:embed="rId3"/>
          <a:stretch>
            <a:fillRect/>
          </a:stretch>
        </p:blipFill>
        <p:spPr>
          <a:xfrm>
            <a:off x="10259122" y="5580134"/>
            <a:ext cx="2318525" cy="1697312"/>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Pattern Content Blu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BC85C715-EF0D-4E33-AC89-C35DD2596E5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D3B02DA9-576D-CCBC-8392-D29F2EC8D818}"/>
              </a:ext>
            </a:extLst>
          </p:cNvPr>
          <p:cNvPicPr>
            <a:picLocks noChangeAspect="1"/>
          </p:cNvPicPr>
          <p:nvPr userDrawn="1"/>
        </p:nvPicPr>
        <p:blipFill>
          <a:blip r:embed="rId3"/>
          <a:stretch>
            <a:fillRect/>
          </a:stretch>
        </p:blipFill>
        <p:spPr>
          <a:xfrm>
            <a:off x="-270020" y="4873260"/>
            <a:ext cx="2653991" cy="198474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09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340929"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8FD53BA4-73D2-4CCA-8580-11F4221524F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BB51734F-5F3A-CDBB-324D-A2792BD251C1}"/>
              </a:ext>
            </a:extLst>
          </p:cNvPr>
          <p:cNvPicPr>
            <a:picLocks noChangeAspect="1"/>
          </p:cNvPicPr>
          <p:nvPr userDrawn="1"/>
        </p:nvPicPr>
        <p:blipFill>
          <a:blip r:embed="rId3"/>
          <a:stretch>
            <a:fillRect/>
          </a:stretch>
        </p:blipFill>
        <p:spPr>
          <a:xfrm>
            <a:off x="9809583" y="207687"/>
            <a:ext cx="2318525" cy="1697312"/>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2"/>
        </a:solidFill>
        <a:effectLst/>
      </p:bgPr>
    </p:bg>
    <p:spTree>
      <p:nvGrpSpPr>
        <p:cNvPr id="1" name=""/>
        <p:cNvGrpSpPr/>
        <p:nvPr/>
      </p:nvGrpSpPr>
      <p:grpSpPr>
        <a:xfrm>
          <a:off x="0" y="0"/>
          <a:ext cx="0" cy="0"/>
          <a:chOff x="0" y="0"/>
          <a:chExt cx="0" cy="0"/>
        </a:xfrm>
      </p:grpSpPr>
      <p:pic>
        <p:nvPicPr>
          <p:cNvPr id="8" name="Picture Placeholder 6" descr="White Striped background">
            <a:extLst>
              <a:ext uri="{FF2B5EF4-FFF2-40B4-BE49-F238E27FC236}">
                <a16:creationId xmlns:a16="http://schemas.microsoft.com/office/drawing/2014/main" id="{3917D528-010E-4303-97BF-F7F67BC661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2"/>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5" descr="Red, blue grey white pattern background">
            <a:extLst>
              <a:ext uri="{FF2B5EF4-FFF2-40B4-BE49-F238E27FC236}">
                <a16:creationId xmlns:a16="http://schemas.microsoft.com/office/drawing/2014/main" id="{CD2D4C14-919B-45F8-8FB9-55AAC8A8FCF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0252"/>
            <a:ext cx="12192000" cy="867748"/>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89951E89-AE4C-80DA-6BFD-118CB5770D5C}"/>
              </a:ext>
            </a:extLst>
          </p:cNvPr>
          <p:cNvPicPr>
            <a:picLocks noChangeAspect="1"/>
          </p:cNvPicPr>
          <p:nvPr userDrawn="1"/>
        </p:nvPicPr>
        <p:blipFill>
          <a:blip r:embed="rId3"/>
          <a:stretch>
            <a:fillRect/>
          </a:stretch>
        </p:blipFill>
        <p:spPr>
          <a:xfrm>
            <a:off x="10348332" y="5575470"/>
            <a:ext cx="2318525" cy="1697312"/>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6" descr="Red, blue grey white pattern background">
            <a:extLst>
              <a:ext uri="{FF2B5EF4-FFF2-40B4-BE49-F238E27FC236}">
                <a16:creationId xmlns:a16="http://schemas.microsoft.com/office/drawing/2014/main" id="{3A82D859-AED3-485F-A04E-40320B1043A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D0C52038-5988-9C09-C3A7-0D4872602346}"/>
              </a:ext>
            </a:extLst>
          </p:cNvPr>
          <p:cNvPicPr>
            <a:picLocks noChangeAspect="1"/>
          </p:cNvPicPr>
          <p:nvPr userDrawn="1"/>
        </p:nvPicPr>
        <p:blipFill>
          <a:blip r:embed="rId3"/>
          <a:stretch>
            <a:fillRect/>
          </a:stretch>
        </p:blipFill>
        <p:spPr>
          <a:xfrm>
            <a:off x="-721577" y="4583151"/>
            <a:ext cx="3674326" cy="2939461"/>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3">
                    <a:lumMod val="75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8" descr="Red, blue grey white pattern background">
            <a:extLst>
              <a:ext uri="{FF2B5EF4-FFF2-40B4-BE49-F238E27FC236}">
                <a16:creationId xmlns:a16="http://schemas.microsoft.com/office/drawing/2014/main" id="{EFDBB6A3-9760-4B41-9E31-6D5DD396E1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9CDCE4F7-DFCE-390E-0DF8-F1A7D879697B}"/>
              </a:ext>
            </a:extLst>
          </p:cNvPr>
          <p:cNvPicPr>
            <a:picLocks noChangeAspect="1"/>
          </p:cNvPicPr>
          <p:nvPr userDrawn="1"/>
        </p:nvPicPr>
        <p:blipFill>
          <a:blip r:embed="rId3"/>
          <a:stretch>
            <a:fillRect/>
          </a:stretch>
        </p:blipFill>
        <p:spPr>
          <a:xfrm>
            <a:off x="10270736" y="5580134"/>
            <a:ext cx="2318525" cy="1697312"/>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2"/>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1" name="Picture Placeholder 5" descr="Red, blue grey white pattern background">
            <a:extLst>
              <a:ext uri="{FF2B5EF4-FFF2-40B4-BE49-F238E27FC236}">
                <a16:creationId xmlns:a16="http://schemas.microsoft.com/office/drawing/2014/main" id="{1014381E-E235-4624-9267-69EEEE9826F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80922"/>
            <a:ext cx="12192000" cy="877078"/>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3F84678B-E9AD-078B-CD8A-219655F26EF9}"/>
              </a:ext>
            </a:extLst>
          </p:cNvPr>
          <p:cNvPicPr>
            <a:picLocks noChangeAspect="1"/>
          </p:cNvPicPr>
          <p:nvPr userDrawn="1"/>
        </p:nvPicPr>
        <p:blipFill>
          <a:blip r:embed="rId3"/>
          <a:stretch>
            <a:fillRect/>
          </a:stretch>
        </p:blipFill>
        <p:spPr>
          <a:xfrm>
            <a:off x="10270737" y="5570805"/>
            <a:ext cx="2318525" cy="1697312"/>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Gra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3">
                    <a:lumMod val="75000"/>
                  </a:schemeClr>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6696C96D-182E-490E-A117-B60FF1853675}"/>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F8EE05F5-BEEC-5CEC-894B-A60E2A87CCEE}"/>
              </a:ext>
            </a:extLst>
          </p:cNvPr>
          <p:cNvPicPr>
            <a:picLocks noChangeAspect="1"/>
          </p:cNvPicPr>
          <p:nvPr userDrawn="1"/>
        </p:nvPicPr>
        <p:blipFill>
          <a:blip r:embed="rId3"/>
          <a:stretch>
            <a:fillRect/>
          </a:stretch>
        </p:blipFill>
        <p:spPr>
          <a:xfrm>
            <a:off x="9717358" y="207687"/>
            <a:ext cx="2318525" cy="1697312"/>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accent1"/>
        </a:solidFill>
        <a:effectLst/>
      </p:bgPr>
    </p:bg>
    <p:spTree>
      <p:nvGrpSpPr>
        <p:cNvPr id="1" name=""/>
        <p:cNvGrpSpPr/>
        <p:nvPr/>
      </p:nvGrpSpPr>
      <p:grpSpPr>
        <a:xfrm>
          <a:off x="0" y="0"/>
          <a:ext cx="0" cy="0"/>
          <a:chOff x="0" y="0"/>
          <a:chExt cx="0" cy="0"/>
        </a:xfrm>
      </p:grpSpPr>
      <p:pic>
        <p:nvPicPr>
          <p:cNvPr id="8" name="Picture Placeholder 6" descr="Picture placeholder ">
            <a:extLst>
              <a:ext uri="{FF2B5EF4-FFF2-40B4-BE49-F238E27FC236}">
                <a16:creationId xmlns:a16="http://schemas.microsoft.com/office/drawing/2014/main" id="{21F9B252-B7D4-4DA8-92E8-8A98BFEF41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12234"/>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Picture 1" descr="A logo on a black background&#10;&#10;Description automatically generated">
            <a:extLst>
              <a:ext uri="{FF2B5EF4-FFF2-40B4-BE49-F238E27FC236}">
                <a16:creationId xmlns:a16="http://schemas.microsoft.com/office/drawing/2014/main" id="{92436B46-6BA7-F727-6ED0-902336CFC4C6}"/>
              </a:ext>
            </a:extLst>
          </p:cNvPr>
          <p:cNvPicPr>
            <a:picLocks noChangeAspect="1"/>
          </p:cNvPicPr>
          <p:nvPr userDrawn="1"/>
        </p:nvPicPr>
        <p:blipFill>
          <a:blip r:embed="rId3"/>
          <a:stretch>
            <a:fillRect/>
          </a:stretch>
        </p:blipFill>
        <p:spPr>
          <a:xfrm>
            <a:off x="10270273" y="5598091"/>
            <a:ext cx="2318525" cy="1697312"/>
          </a:xfrm>
          <a:prstGeom prst="rect">
            <a:avLst/>
          </a:prstGeom>
        </p:spPr>
      </p:pic>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703" r:id="rId9"/>
    <p:sldLayoutId id="2147483690"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4.png"/><Relationship Id="rId5" Type="http://schemas.openxmlformats.org/officeDocument/2006/relationships/tags" Target="../tags/tag6.xml"/><Relationship Id="rId10" Type="http://schemas.openxmlformats.org/officeDocument/2006/relationships/image" Target="../media/image23.png"/><Relationship Id="rId4" Type="http://schemas.openxmlformats.org/officeDocument/2006/relationships/tags" Target="../tags/tag5.xm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4146114" y="1340285"/>
            <a:ext cx="7841293" cy="2811497"/>
          </a:xfrm>
        </p:spPr>
        <p:txBody>
          <a:bodyPr anchor="ctr">
            <a:noAutofit/>
          </a:bodyPr>
          <a:lstStyle/>
          <a:p>
            <a:pPr algn="ctr"/>
            <a:r>
              <a:rPr lang="en-US" sz="4000" b="1" dirty="0">
                <a:solidFill>
                  <a:srgbClr val="5B5B5B"/>
                </a:solidFill>
              </a:rPr>
              <a:t>Best Practices for </a:t>
            </a:r>
            <a:br>
              <a:rPr lang="en-US" sz="4000" b="1" dirty="0">
                <a:solidFill>
                  <a:srgbClr val="5B5B5B"/>
                </a:solidFill>
              </a:rPr>
            </a:br>
            <a:r>
              <a:rPr lang="en-US" sz="4000" b="1" dirty="0">
                <a:solidFill>
                  <a:srgbClr val="5B5B5B"/>
                </a:solidFill>
              </a:rPr>
              <a:t>Decision Making </a:t>
            </a:r>
            <a:br>
              <a:rPr lang="en-US" sz="4000" b="1" dirty="0">
                <a:solidFill>
                  <a:srgbClr val="5B5B5B"/>
                </a:solidFill>
              </a:rPr>
            </a:br>
            <a:r>
              <a:rPr lang="en-US" sz="4000" b="1" dirty="0">
                <a:solidFill>
                  <a:srgbClr val="5B5B5B"/>
                </a:solidFill>
              </a:rPr>
              <a:t>under the </a:t>
            </a:r>
            <a:br>
              <a:rPr lang="en-US" sz="4000" b="1" dirty="0">
                <a:solidFill>
                  <a:srgbClr val="5B5B5B"/>
                </a:solidFill>
              </a:rPr>
            </a:br>
            <a:r>
              <a:rPr lang="en-US" sz="4000" b="1" dirty="0">
                <a:solidFill>
                  <a:srgbClr val="5B5B5B"/>
                </a:solidFill>
              </a:rPr>
              <a:t>2024 Regulations</a:t>
            </a:r>
            <a:br>
              <a:rPr lang="en-US" sz="4000" b="1" dirty="0">
                <a:solidFill>
                  <a:srgbClr val="5B5B5B"/>
                </a:solidFill>
              </a:rPr>
            </a:br>
            <a:br>
              <a:rPr lang="en-US" sz="4000" b="1" dirty="0">
                <a:solidFill>
                  <a:srgbClr val="5B5B5B"/>
                </a:solidFill>
              </a:rPr>
            </a:br>
            <a:r>
              <a:rPr lang="en-US" sz="4000" b="1" dirty="0">
                <a:solidFill>
                  <a:srgbClr val="5B5B5B"/>
                </a:solidFill>
              </a:rPr>
              <a:t>Rebecca </a:t>
            </a:r>
            <a:r>
              <a:rPr lang="en-US" sz="4000" b="1" dirty="0" err="1">
                <a:solidFill>
                  <a:srgbClr val="5B5B5B"/>
                </a:solidFill>
              </a:rPr>
              <a:t>Leitman</a:t>
            </a:r>
            <a:r>
              <a:rPr lang="en-US" sz="4000" b="1" dirty="0">
                <a:solidFill>
                  <a:srgbClr val="5B5B5B"/>
                </a:solidFill>
              </a:rPr>
              <a:t> Veidlinger</a:t>
            </a:r>
            <a:endParaRPr lang="en-US" sz="4000" b="1" dirty="0">
              <a:solidFill>
                <a:srgbClr val="0070C0"/>
              </a:solidFill>
            </a:endParaRPr>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A7FB-BA3C-BCA8-847E-983F6FA636CE}"/>
              </a:ext>
            </a:extLst>
          </p:cNvPr>
          <p:cNvSpPr>
            <a:spLocks noGrp="1"/>
          </p:cNvSpPr>
          <p:nvPr>
            <p:ph type="title"/>
          </p:nvPr>
        </p:nvSpPr>
        <p:spPr/>
        <p:txBody>
          <a:bodyPr/>
          <a:lstStyle/>
          <a:p>
            <a:r>
              <a:rPr lang="en-US" dirty="0"/>
              <a:t>What will help you get that information?</a:t>
            </a:r>
          </a:p>
        </p:txBody>
      </p:sp>
      <p:sp>
        <p:nvSpPr>
          <p:cNvPr id="3" name="Text Placeholder 2">
            <a:extLst>
              <a:ext uri="{FF2B5EF4-FFF2-40B4-BE49-F238E27FC236}">
                <a16:creationId xmlns:a16="http://schemas.microsoft.com/office/drawing/2014/main" id="{5C675F33-CF60-C544-BC5B-438B1A0006D5}"/>
              </a:ext>
            </a:extLst>
          </p:cNvPr>
          <p:cNvSpPr>
            <a:spLocks noGrp="1"/>
          </p:cNvSpPr>
          <p:nvPr>
            <p:ph type="body" sz="quarter" idx="11"/>
          </p:nvPr>
        </p:nvSpPr>
        <p:spPr>
          <a:xfrm>
            <a:off x="5199743" y="2480152"/>
            <a:ext cx="6477000" cy="2701447"/>
          </a:xfrm>
        </p:spPr>
        <p:txBody>
          <a:bodyPr/>
          <a:lstStyle/>
          <a:p>
            <a:pPr marL="285750" indent="-285750">
              <a:buFont typeface="Arial" panose="020B0604020202020204" pitchFamily="34" charset="0"/>
              <a:buChar char="•"/>
            </a:pPr>
            <a:r>
              <a:rPr lang="en-US" sz="1800" b="0" dirty="0"/>
              <a:t>Rapport building:  What does this look like at the hearing stage?</a:t>
            </a:r>
          </a:p>
          <a:p>
            <a:pPr marL="285750" indent="-285750">
              <a:buFont typeface="Arial" panose="020B0604020202020204" pitchFamily="34" charset="0"/>
              <a:buChar char="•"/>
            </a:pPr>
            <a:r>
              <a:rPr lang="en-US" sz="1800" b="0" dirty="0"/>
              <a:t>Roadmaps about how questioning will go</a:t>
            </a:r>
          </a:p>
          <a:p>
            <a:pPr marL="285750" indent="-285750">
              <a:buFont typeface="Arial" panose="020B0604020202020204" pitchFamily="34" charset="0"/>
              <a:buChar char="•"/>
            </a:pPr>
            <a:r>
              <a:rPr lang="en-US" sz="1800" b="0" dirty="0"/>
              <a:t>Segues into questions</a:t>
            </a:r>
          </a:p>
          <a:p>
            <a:pPr marL="285750" indent="-285750">
              <a:buFont typeface="Arial" panose="020B0604020202020204" pitchFamily="34" charset="0"/>
              <a:buChar char="•"/>
            </a:pPr>
            <a:r>
              <a:rPr lang="en-US" sz="1800" b="0" dirty="0"/>
              <a:t>Using a human(e) style</a:t>
            </a:r>
          </a:p>
          <a:p>
            <a:endParaRPr lang="en-US" dirty="0"/>
          </a:p>
        </p:txBody>
      </p:sp>
    </p:spTree>
    <p:extLst>
      <p:ext uri="{BB962C8B-B14F-4D97-AF65-F5344CB8AC3E}">
        <p14:creationId xmlns:p14="http://schemas.microsoft.com/office/powerpoint/2010/main" val="91097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4E2DE6-2EFC-B4F3-4F67-2807271F58F8}"/>
              </a:ext>
            </a:extLst>
          </p:cNvPr>
          <p:cNvSpPr>
            <a:spLocks noGrp="1"/>
          </p:cNvSpPr>
          <p:nvPr>
            <p:ph type="title"/>
          </p:nvPr>
        </p:nvSpPr>
        <p:spPr/>
        <p:txBody>
          <a:bodyPr/>
          <a:lstStyle/>
          <a:p>
            <a:r>
              <a:rPr lang="en-US" dirty="0"/>
              <a:t>Practice:  How would you ask about:</a:t>
            </a:r>
          </a:p>
        </p:txBody>
      </p:sp>
      <p:sp>
        <p:nvSpPr>
          <p:cNvPr id="5" name="Text Placeholder 4">
            <a:extLst>
              <a:ext uri="{FF2B5EF4-FFF2-40B4-BE49-F238E27FC236}">
                <a16:creationId xmlns:a16="http://schemas.microsoft.com/office/drawing/2014/main" id="{A0DD667C-ADF9-960E-1DAC-F6306B40D74C}"/>
              </a:ext>
            </a:extLst>
          </p:cNvPr>
          <p:cNvSpPr>
            <a:spLocks noGrp="1"/>
          </p:cNvSpPr>
          <p:nvPr>
            <p:ph type="body" sz="quarter" idx="11"/>
          </p:nvPr>
        </p:nvSpPr>
        <p:spPr>
          <a:xfrm>
            <a:off x="762000" y="2505204"/>
            <a:ext cx="6340929" cy="2676395"/>
          </a:xfrm>
        </p:spPr>
        <p:txBody>
          <a:bodyPr/>
          <a:lstStyle/>
          <a:p>
            <a:pPr marL="285750" indent="-285750">
              <a:buFont typeface="Arial" panose="020B0604020202020204" pitchFamily="34" charset="0"/>
              <a:buChar char="•"/>
            </a:pPr>
            <a:r>
              <a:rPr lang="en-US" sz="1800" b="0" dirty="0"/>
              <a:t>Phone records provided by other party that contradicts the party’s account</a:t>
            </a:r>
          </a:p>
          <a:p>
            <a:pPr marL="285750" indent="-285750">
              <a:buFont typeface="Arial" panose="020B0604020202020204" pitchFamily="34" charset="0"/>
              <a:buChar char="•"/>
            </a:pPr>
            <a:endParaRPr lang="en-US" sz="1800" b="0" dirty="0"/>
          </a:p>
          <a:p>
            <a:pPr marL="285750" indent="-285750">
              <a:buFont typeface="Arial" panose="020B0604020202020204" pitchFamily="34" charset="0"/>
              <a:buChar char="•"/>
            </a:pPr>
            <a:r>
              <a:rPr lang="en-US" sz="1800" b="0" dirty="0"/>
              <a:t>Specific details of/surrounding the sexual act</a:t>
            </a:r>
          </a:p>
          <a:p>
            <a:pPr marL="285750" indent="-285750">
              <a:buFont typeface="Arial" panose="020B0604020202020204" pitchFamily="34" charset="0"/>
              <a:buChar char="•"/>
            </a:pPr>
            <a:endParaRPr lang="en-US" sz="1800" b="0" dirty="0"/>
          </a:p>
          <a:p>
            <a:pPr marL="285750" indent="-285750">
              <a:buFont typeface="Arial" panose="020B0604020202020204" pitchFamily="34" charset="0"/>
              <a:buChar char="•"/>
            </a:pPr>
            <a:r>
              <a:rPr lang="en-US" sz="1800" b="0" dirty="0"/>
              <a:t>Post-incident initiation of contact by Complainant toward Respondent</a:t>
            </a:r>
          </a:p>
          <a:p>
            <a:pPr marL="285750" indent="-285750">
              <a:buFont typeface="Arial" panose="020B0604020202020204" pitchFamily="34" charset="0"/>
              <a:buChar char="•"/>
            </a:pPr>
            <a:endParaRPr lang="en-US" sz="1800" b="0" dirty="0"/>
          </a:p>
          <a:p>
            <a:pPr marL="285750" indent="-285750">
              <a:buFont typeface="Arial" panose="020B0604020202020204" pitchFamily="34" charset="0"/>
              <a:buChar char="•"/>
            </a:pPr>
            <a:r>
              <a:rPr lang="en-US" sz="1800" b="0" dirty="0"/>
              <a:t>Complainant’s 18-month delay in reporting incident</a:t>
            </a:r>
          </a:p>
          <a:p>
            <a:endParaRPr lang="en-US" dirty="0"/>
          </a:p>
        </p:txBody>
      </p:sp>
    </p:spTree>
    <p:extLst>
      <p:ext uri="{BB962C8B-B14F-4D97-AF65-F5344CB8AC3E}">
        <p14:creationId xmlns:p14="http://schemas.microsoft.com/office/powerpoint/2010/main" val="388359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708CB-B9F0-4F54-EEE3-0A1A1632E18B}"/>
              </a:ext>
            </a:extLst>
          </p:cNvPr>
          <p:cNvSpPr>
            <a:spLocks noGrp="1"/>
          </p:cNvSpPr>
          <p:nvPr>
            <p:ph type="title"/>
          </p:nvPr>
        </p:nvSpPr>
        <p:spPr/>
        <p:txBody>
          <a:bodyPr/>
          <a:lstStyle/>
          <a:p>
            <a:r>
              <a:rPr lang="en-US" altLang="en-US" dirty="0"/>
              <a:t>Weighing the evidence and making a determination</a:t>
            </a:r>
            <a:endParaRPr lang="en-US" dirty="0"/>
          </a:p>
        </p:txBody>
      </p:sp>
      <p:sp>
        <p:nvSpPr>
          <p:cNvPr id="3" name="Text Placeholder 2">
            <a:extLst>
              <a:ext uri="{FF2B5EF4-FFF2-40B4-BE49-F238E27FC236}">
                <a16:creationId xmlns:a16="http://schemas.microsoft.com/office/drawing/2014/main" id="{98639943-0A28-937C-57C4-6A86C0FA8915}"/>
              </a:ext>
            </a:extLst>
          </p:cNvPr>
          <p:cNvSpPr>
            <a:spLocks noGrp="1"/>
          </p:cNvSpPr>
          <p:nvPr>
            <p:ph type="body" sz="quarter" idx="11"/>
          </p:nvPr>
        </p:nvSpPr>
        <p:spPr>
          <a:xfrm>
            <a:off x="762000" y="3181611"/>
            <a:ext cx="6340929" cy="2960427"/>
          </a:xfrm>
        </p:spPr>
        <p:txBody>
          <a:bodyPr/>
          <a:lstStyle/>
          <a:p>
            <a:pPr marL="342900" lvl="1" indent="0">
              <a:buNone/>
            </a:pPr>
            <a:r>
              <a:rPr lang="en-US" altLang="en-US" dirty="0"/>
              <a:t>1.  	</a:t>
            </a:r>
            <a:r>
              <a:rPr lang="en-US" altLang="en-US" sz="1800" u="sng" dirty="0"/>
              <a:t>Fact-finding</a:t>
            </a:r>
            <a:r>
              <a:rPr lang="en-US" altLang="en-US" sz="1800" dirty="0"/>
              <a:t>:  Making the factual determination of 	what happened, </a:t>
            </a:r>
          </a:p>
          <a:p>
            <a:pPr marL="800100" lvl="1" indent="-457200"/>
            <a:endParaRPr lang="en-US" altLang="en-US" sz="1800" dirty="0"/>
          </a:p>
          <a:p>
            <a:pPr marL="342900" lvl="1" indent="0">
              <a:buNone/>
            </a:pPr>
            <a:r>
              <a:rPr lang="en-US" altLang="en-US" sz="1800" dirty="0"/>
              <a:t>	</a:t>
            </a:r>
            <a:r>
              <a:rPr lang="en-US" altLang="en-US" sz="1800" i="1" dirty="0"/>
              <a:t>and then,</a:t>
            </a:r>
          </a:p>
          <a:p>
            <a:pPr marL="342900" lvl="1" indent="0">
              <a:buNone/>
            </a:pPr>
            <a:endParaRPr lang="en-US" altLang="en-US" sz="1800" dirty="0"/>
          </a:p>
          <a:p>
            <a:pPr marL="342900" lvl="1" indent="0">
              <a:buNone/>
            </a:pPr>
            <a:r>
              <a:rPr lang="en-US" altLang="en-US" sz="1800" dirty="0"/>
              <a:t>2.  	</a:t>
            </a:r>
            <a:r>
              <a:rPr lang="en-US" altLang="en-US" sz="1800" u="sng" dirty="0"/>
              <a:t>Policy analysis</a:t>
            </a:r>
            <a:r>
              <a:rPr lang="en-US" altLang="en-US" sz="1800" dirty="0"/>
              <a:t>:  Did what happened constitute a 	violation of your institution’s policy?</a:t>
            </a:r>
          </a:p>
          <a:p>
            <a:endParaRPr lang="en-US" dirty="0"/>
          </a:p>
        </p:txBody>
      </p:sp>
    </p:spTree>
    <p:extLst>
      <p:ext uri="{BB962C8B-B14F-4D97-AF65-F5344CB8AC3E}">
        <p14:creationId xmlns:p14="http://schemas.microsoft.com/office/powerpoint/2010/main" val="67882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2D181FB-64F8-42FE-903B-BAB4D68B25C4}"/>
              </a:ext>
            </a:extLst>
          </p:cNvPr>
          <p:cNvSpPr>
            <a:spLocks noGrp="1" noChangeArrowheads="1"/>
          </p:cNvSpPr>
          <p:nvPr>
            <p:ph type="title"/>
          </p:nvPr>
        </p:nvSpPr>
        <p:spPr>
          <a:xfrm>
            <a:off x="5199742" y="537883"/>
            <a:ext cx="6992258" cy="1367115"/>
          </a:xfrm>
        </p:spPr>
        <p:txBody>
          <a:bodyPr>
            <a:normAutofit fontScale="90000"/>
          </a:bodyPr>
          <a:lstStyle/>
          <a:p>
            <a:r>
              <a:rPr lang="en-US" altLang="en-US" u="sng" dirty="0"/>
              <a:t>Step One</a:t>
            </a:r>
            <a:br>
              <a:rPr lang="en-US" altLang="en-US" dirty="0"/>
            </a:br>
            <a:r>
              <a:rPr lang="en-US" altLang="en-US" dirty="0"/>
              <a:t>Fact-finding:  </a:t>
            </a:r>
            <a:br>
              <a:rPr lang="en-US" altLang="en-US" dirty="0"/>
            </a:br>
            <a:r>
              <a:rPr lang="en-US" altLang="en-US" dirty="0"/>
              <a:t>Determining what happened</a:t>
            </a:r>
          </a:p>
        </p:txBody>
      </p:sp>
      <p:sp>
        <p:nvSpPr>
          <p:cNvPr id="3" name="Content Placeholder 2">
            <a:extLst>
              <a:ext uri="{FF2B5EF4-FFF2-40B4-BE49-F238E27FC236}">
                <a16:creationId xmlns:a16="http://schemas.microsoft.com/office/drawing/2014/main" id="{A2BD0599-1A8E-4EC2-9D1B-D54F432D77C0}"/>
              </a:ext>
            </a:extLst>
          </p:cNvPr>
          <p:cNvSpPr>
            <a:spLocks noGrp="1"/>
          </p:cNvSpPr>
          <p:nvPr>
            <p:ph type="body" sz="quarter" idx="11"/>
          </p:nvPr>
        </p:nvSpPr>
        <p:spPr>
          <a:xfrm>
            <a:off x="5199743" y="2433918"/>
            <a:ext cx="6477000" cy="3886199"/>
          </a:xfrm>
        </p:spPr>
        <p:txBody>
          <a:bodyPr rtlCol="0">
            <a:normAutofit/>
          </a:bodyPr>
          <a:lstStyle/>
          <a:p>
            <a:pPr lvl="1">
              <a:defRPr/>
            </a:pPr>
            <a:r>
              <a:rPr lang="en-US" sz="2000" dirty="0"/>
              <a:t>If there is a factual dispute, you must make a factual determination of what happened:</a:t>
            </a:r>
          </a:p>
          <a:p>
            <a:pPr lvl="2">
              <a:defRPr/>
            </a:pPr>
            <a:r>
              <a:rPr lang="en-US" dirty="0"/>
              <a:t>Identify key components of each party’s account</a:t>
            </a:r>
          </a:p>
          <a:p>
            <a:pPr lvl="2">
              <a:defRPr/>
            </a:pPr>
            <a:r>
              <a:rPr lang="en-US" dirty="0"/>
              <a:t>Identify pieces of evidence that support each person’s account or that contradict each person’s account</a:t>
            </a:r>
          </a:p>
          <a:p>
            <a:pPr lvl="2">
              <a:defRPr/>
            </a:pPr>
            <a:r>
              <a:rPr lang="en-US" dirty="0"/>
              <a:t>Determine the weight you will give each piece of evidence</a:t>
            </a:r>
          </a:p>
          <a:p>
            <a:pPr lvl="1">
              <a:defRPr/>
            </a:pPr>
            <a:r>
              <a:rPr lang="en-US" sz="2000" dirty="0"/>
              <a:t>This often involves assessing the credibility of the parties and witnesses</a:t>
            </a:r>
          </a:p>
          <a:p>
            <a:pPr lvl="2">
              <a:defRPr/>
            </a:pPr>
            <a:endParaRPr lang="en-US" sz="2800" dirty="0"/>
          </a:p>
        </p:txBody>
      </p:sp>
      <p:sp>
        <p:nvSpPr>
          <p:cNvPr id="2" name="Footer Placeholder 1">
            <a:extLst>
              <a:ext uri="{FF2B5EF4-FFF2-40B4-BE49-F238E27FC236}">
                <a16:creationId xmlns:a16="http://schemas.microsoft.com/office/drawing/2014/main" id="{92D0EF2F-C32F-0746-A57E-468BA59CFDDA}"/>
              </a:ext>
            </a:extLst>
          </p:cNvPr>
          <p:cNvSpPr>
            <a:spLocks noGrp="1"/>
          </p:cNvSpPr>
          <p:nvPr>
            <p:ph type="ftr" sz="quarter" idx="4294967295"/>
          </p:nvPr>
        </p:nvSpPr>
        <p:spPr>
          <a:xfrm>
            <a:off x="0" y="0"/>
            <a:ext cx="0" cy="0"/>
          </a:xfrm>
        </p:spPr>
        <p:txBody>
          <a:bodyPr/>
          <a:lstStyle/>
          <a:p>
            <a:r>
              <a:rPr lang="en-US"/>
              <a:t>© 2021 Rebecca Leitman Veidlinger </a:t>
            </a:r>
          </a:p>
        </p:txBody>
      </p:sp>
    </p:spTree>
    <p:extLst>
      <p:ext uri="{BB962C8B-B14F-4D97-AF65-F5344CB8AC3E}">
        <p14:creationId xmlns:p14="http://schemas.microsoft.com/office/powerpoint/2010/main" val="3713056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3"/>
            <a:ext cx="11757212" cy="1189038"/>
          </a:xfrm>
        </p:spPr>
        <p:txBody>
          <a:bodyPr/>
          <a:lstStyle/>
          <a:p>
            <a:r>
              <a:rPr lang="en-US" dirty="0">
                <a:solidFill>
                  <a:schemeClr val="bg1"/>
                </a:solidFill>
              </a:rPr>
              <a:t>Factors to consider when assessing credibility</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2286000"/>
            <a:ext cx="10464800" cy="3149600"/>
          </a:xfrm>
        </p:spPr>
        <p:txBody>
          <a:bodyPr vert="horz" lIns="91440" tIns="45720" rIns="91440" bIns="45720" rtlCol="0" anchor="t">
            <a:normAutofit/>
          </a:bodyPr>
          <a:lstStyle/>
          <a:p>
            <a:pPr marL="285750" indent="-285750">
              <a:buFont typeface="Arial" panose="020B0604020202020204" pitchFamily="34" charset="0"/>
              <a:buChar char="•"/>
            </a:pPr>
            <a:r>
              <a:rPr lang="en-US" b="0" dirty="0"/>
              <a:t>Motive or bias to give inaccurate account</a:t>
            </a:r>
          </a:p>
          <a:p>
            <a:pPr marL="285750" indent="-285750">
              <a:buFont typeface="Arial" panose="020B0604020202020204" pitchFamily="34" charset="0"/>
              <a:buChar char="•"/>
            </a:pPr>
            <a:r>
              <a:rPr lang="en-US" b="0" dirty="0"/>
              <a:t>Inherent plausibility/logic of account</a:t>
            </a:r>
          </a:p>
          <a:p>
            <a:pPr marL="285750" indent="-285750">
              <a:buFont typeface="Arial" panose="020B0604020202020204" pitchFamily="34" charset="0"/>
              <a:buChar char="•"/>
            </a:pPr>
            <a:r>
              <a:rPr lang="en-US" b="0" dirty="0"/>
              <a:t>Corroboration with other evidence</a:t>
            </a:r>
          </a:p>
          <a:p>
            <a:pPr marL="285750" indent="-285750">
              <a:buFont typeface="Arial" panose="020B0604020202020204" pitchFamily="34" charset="0"/>
              <a:buChar char="•"/>
            </a:pPr>
            <a:r>
              <a:rPr lang="en-US" b="0" dirty="0"/>
              <a:t>Consistency of account over time</a:t>
            </a:r>
          </a:p>
          <a:p>
            <a:pPr marL="285750" indent="-285750">
              <a:buFont typeface="Arial" panose="020B0604020202020204" pitchFamily="34" charset="0"/>
              <a:buChar char="•"/>
              <a:defRPr/>
            </a:pPr>
            <a:r>
              <a:rPr lang="en-US" b="0" dirty="0"/>
              <a:t>Relationship to the parties</a:t>
            </a:r>
          </a:p>
          <a:p>
            <a:pPr marL="285750" indent="-285750">
              <a:buFont typeface="Arial" panose="020B0604020202020204" pitchFamily="34" charset="0"/>
              <a:buChar char="•"/>
              <a:defRPr/>
            </a:pPr>
            <a:r>
              <a:rPr lang="en-US" b="0" dirty="0"/>
              <a:t>Inconsistency within account?  Reasonable/minor or significant?</a:t>
            </a:r>
            <a:r>
              <a:rPr lang="en-US" altLang="en-US" b="0" dirty="0"/>
              <a:t> </a:t>
            </a:r>
          </a:p>
          <a:p>
            <a:pPr marL="285750" indent="-285750">
              <a:buFont typeface="Arial" panose="020B0604020202020204" pitchFamily="34" charset="0"/>
              <a:buChar char="•"/>
              <a:defRPr/>
            </a:pPr>
            <a:r>
              <a:rPr lang="en-US" altLang="en-US" b="0" dirty="0"/>
              <a:t>Demeanor</a:t>
            </a:r>
          </a:p>
          <a:p>
            <a:pPr marL="285750" indent="-285750">
              <a:buFont typeface="Arial" panose="020B0604020202020204" pitchFamily="34" charset="0"/>
              <a:buChar char="•"/>
              <a:defRPr/>
            </a:pPr>
            <a:endParaRPr lang="en-US" b="0" dirty="0"/>
          </a:p>
          <a:p>
            <a:endParaRPr lang="en-US" altLang="en-US" dirty="0"/>
          </a:p>
        </p:txBody>
      </p:sp>
    </p:spTree>
    <p:extLst>
      <p:ext uri="{BB962C8B-B14F-4D97-AF65-F5344CB8AC3E}">
        <p14:creationId xmlns:p14="http://schemas.microsoft.com/office/powerpoint/2010/main" val="34187185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6A660F-4448-9B1F-AC28-9A5EC9DBE78B}"/>
              </a:ext>
            </a:extLst>
          </p:cNvPr>
          <p:cNvSpPr>
            <a:spLocks noGrp="1"/>
          </p:cNvSpPr>
          <p:nvPr>
            <p:ph type="title"/>
          </p:nvPr>
        </p:nvSpPr>
        <p:spPr>
          <a:xfrm>
            <a:off x="5035463" y="413359"/>
            <a:ext cx="7156537" cy="1491639"/>
          </a:xfrm>
        </p:spPr>
        <p:txBody>
          <a:bodyPr>
            <a:normAutofit fontScale="90000"/>
          </a:bodyPr>
          <a:lstStyle/>
          <a:p>
            <a:r>
              <a:rPr lang="en-US" dirty="0"/>
              <a:t>Explaining the </a:t>
            </a:r>
            <a:br>
              <a:rPr lang="en-US" dirty="0"/>
            </a:br>
            <a:r>
              <a:rPr lang="en-US" dirty="0"/>
              <a:t>credibility assessment:  </a:t>
            </a:r>
            <a:br>
              <a:rPr lang="en-US" dirty="0"/>
            </a:br>
            <a:r>
              <a:rPr lang="en-US" dirty="0"/>
              <a:t>Sample topic sentences</a:t>
            </a:r>
          </a:p>
        </p:txBody>
      </p:sp>
      <p:sp>
        <p:nvSpPr>
          <p:cNvPr id="7" name="Text Placeholder 6">
            <a:extLst>
              <a:ext uri="{FF2B5EF4-FFF2-40B4-BE49-F238E27FC236}">
                <a16:creationId xmlns:a16="http://schemas.microsoft.com/office/drawing/2014/main" id="{632663B8-2AF8-099A-61B5-76EBB2E0BF05}"/>
              </a:ext>
            </a:extLst>
          </p:cNvPr>
          <p:cNvSpPr>
            <a:spLocks noGrp="1"/>
          </p:cNvSpPr>
          <p:nvPr>
            <p:ph type="body" sz="quarter" idx="11"/>
          </p:nvPr>
        </p:nvSpPr>
        <p:spPr>
          <a:xfrm>
            <a:off x="5199743" y="2254686"/>
            <a:ext cx="6477000" cy="3887354"/>
          </a:xfrm>
        </p:spPr>
        <p:txBody>
          <a:bodyPr/>
          <a:lstStyle/>
          <a:p>
            <a:pPr marL="285750" indent="-285750">
              <a:buFont typeface="Arial" panose="020B0604020202020204" pitchFamily="34" charset="0"/>
              <a:buChar char="•"/>
            </a:pPr>
            <a:r>
              <a:rPr lang="en-US" b="0" dirty="0"/>
              <a:t>Complainant’s account has been consistent over time.</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Respondent’s account is corroborated by several of the witnesses who were present at the party.</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While Witness 1’s account supported Complainant’s account of the interaction at the bar, the relationship between Complainant and Witness 1 slightly diminishes my assessment of Witness 1’s credibility.</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Respondent’s statement that they called Complainant prior to coming over is contradicted by the phone records.</a:t>
            </a:r>
          </a:p>
          <a:p>
            <a:pPr marL="285750" indent="-285750">
              <a:buFont typeface="Arial" panose="020B0604020202020204" pitchFamily="34" charset="0"/>
              <a:buChar char="•"/>
            </a:pPr>
            <a:endParaRPr lang="en-US" b="0" dirty="0"/>
          </a:p>
          <a:p>
            <a:endParaRPr lang="en-US" dirty="0"/>
          </a:p>
          <a:p>
            <a:endParaRPr lang="en-US" dirty="0"/>
          </a:p>
          <a:p>
            <a:endParaRPr lang="en-US" dirty="0"/>
          </a:p>
        </p:txBody>
      </p:sp>
    </p:spTree>
    <p:extLst>
      <p:ext uri="{BB962C8B-B14F-4D97-AF65-F5344CB8AC3E}">
        <p14:creationId xmlns:p14="http://schemas.microsoft.com/office/powerpoint/2010/main" val="326208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1597557-0ABB-13A1-7AF5-42E12538EBAC}"/>
              </a:ext>
            </a:extLst>
          </p:cNvPr>
          <p:cNvSpPr>
            <a:spLocks noGrp="1"/>
          </p:cNvSpPr>
          <p:nvPr>
            <p:ph type="title"/>
          </p:nvPr>
        </p:nvSpPr>
        <p:spPr>
          <a:xfrm>
            <a:off x="112735" y="187890"/>
            <a:ext cx="7315200" cy="1717109"/>
          </a:xfrm>
        </p:spPr>
        <p:txBody>
          <a:bodyPr/>
          <a:lstStyle/>
          <a:p>
            <a:r>
              <a:rPr lang="en-US" dirty="0"/>
              <a:t>Explaining the credibility assessment:  </a:t>
            </a:r>
            <a:br>
              <a:rPr lang="en-US" dirty="0"/>
            </a:br>
            <a:r>
              <a:rPr lang="en-US" dirty="0"/>
              <a:t>Sample concluding sentences</a:t>
            </a:r>
          </a:p>
        </p:txBody>
      </p:sp>
      <p:sp>
        <p:nvSpPr>
          <p:cNvPr id="10" name="Text Placeholder 2">
            <a:extLst>
              <a:ext uri="{FF2B5EF4-FFF2-40B4-BE49-F238E27FC236}">
                <a16:creationId xmlns:a16="http://schemas.microsoft.com/office/drawing/2014/main" id="{F4D73D06-2D1F-E329-BA73-C8FD9A2A9EE0}"/>
              </a:ext>
            </a:extLst>
          </p:cNvPr>
          <p:cNvSpPr>
            <a:spLocks noGrp="1"/>
          </p:cNvSpPr>
          <p:nvPr>
            <p:ph type="body" sz="quarter" idx="11"/>
          </p:nvPr>
        </p:nvSpPr>
        <p:spPr>
          <a:xfrm>
            <a:off x="112735" y="2079321"/>
            <a:ext cx="7126265" cy="4160113"/>
          </a:xfrm>
        </p:spPr>
        <p:txBody>
          <a:bodyPr/>
          <a:lstStyle/>
          <a:p>
            <a:pPr marL="285750" indent="-285750">
              <a:buFont typeface="Arial" panose="020B0604020202020204" pitchFamily="34" charset="0"/>
              <a:buChar char="•"/>
            </a:pPr>
            <a:r>
              <a:rPr lang="en-US" b="0" dirty="0"/>
              <a:t>On balance, the evidence supporting Complainant’s account is stronger than the evidence supporting Respondent’s account.</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As discussed above, while there is some evidence that Complainant was intoxicated, the majority of the evidence fails to establish that Complainant was incapacitated as defined by the Policy.</a:t>
            </a:r>
          </a:p>
          <a:p>
            <a:pPr marL="285750" indent="-285750">
              <a:buFont typeface="Arial" panose="020B0604020202020204" pitchFamily="34" charset="0"/>
              <a:buChar char="•"/>
            </a:pPr>
            <a:endParaRPr lang="en-US" b="0" dirty="0"/>
          </a:p>
          <a:p>
            <a:pPr marL="285750" indent="-285750">
              <a:buFont typeface="Arial" panose="020B0604020202020204" pitchFamily="34" charset="0"/>
              <a:buChar char="•"/>
            </a:pPr>
            <a:r>
              <a:rPr lang="en-US" b="0" dirty="0"/>
              <a:t>After a thorough review of the relevant evidence, I find Complainant’s account to be plausible, consistent over time, and corroborated by four witnesses.  Respondent’s account is contradicted by the documentary evidence and has changed over time. As a result, I find the preponderance of the evidence establishes Complainant’s allegation.</a:t>
            </a:r>
          </a:p>
        </p:txBody>
      </p:sp>
    </p:spTree>
    <p:extLst>
      <p:ext uri="{BB962C8B-B14F-4D97-AF65-F5344CB8AC3E}">
        <p14:creationId xmlns:p14="http://schemas.microsoft.com/office/powerpoint/2010/main" val="178213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2D181FB-64F8-42FE-903B-BAB4D68B25C4}"/>
              </a:ext>
            </a:extLst>
          </p:cNvPr>
          <p:cNvSpPr>
            <a:spLocks noGrp="1" noChangeArrowheads="1"/>
          </p:cNvSpPr>
          <p:nvPr>
            <p:ph type="title"/>
          </p:nvPr>
        </p:nvSpPr>
        <p:spPr>
          <a:xfrm>
            <a:off x="5199742" y="537883"/>
            <a:ext cx="6992258" cy="1367115"/>
          </a:xfrm>
        </p:spPr>
        <p:txBody>
          <a:bodyPr>
            <a:normAutofit/>
          </a:bodyPr>
          <a:lstStyle/>
          <a:p>
            <a:r>
              <a:rPr lang="en-US" altLang="en-US" u="sng" dirty="0"/>
              <a:t>Step Two</a:t>
            </a:r>
            <a:br>
              <a:rPr lang="en-US" altLang="en-US" dirty="0"/>
            </a:br>
            <a:r>
              <a:rPr lang="en-US" altLang="en-US" dirty="0"/>
              <a:t>Analyzing the Evidence</a:t>
            </a:r>
          </a:p>
        </p:txBody>
      </p:sp>
      <p:sp>
        <p:nvSpPr>
          <p:cNvPr id="3" name="Content Placeholder 2">
            <a:extLst>
              <a:ext uri="{FF2B5EF4-FFF2-40B4-BE49-F238E27FC236}">
                <a16:creationId xmlns:a16="http://schemas.microsoft.com/office/drawing/2014/main" id="{A2BD0599-1A8E-4EC2-9D1B-D54F432D77C0}"/>
              </a:ext>
            </a:extLst>
          </p:cNvPr>
          <p:cNvSpPr>
            <a:spLocks noGrp="1"/>
          </p:cNvSpPr>
          <p:nvPr>
            <p:ph type="body" sz="quarter" idx="11"/>
          </p:nvPr>
        </p:nvSpPr>
        <p:spPr>
          <a:xfrm>
            <a:off x="5199743" y="2433918"/>
            <a:ext cx="6477000" cy="3886199"/>
          </a:xfrm>
        </p:spPr>
        <p:txBody>
          <a:bodyPr rtlCol="0">
            <a:normAutofit/>
          </a:bodyPr>
          <a:lstStyle/>
          <a:p>
            <a:pPr marL="0" indent="0">
              <a:buNone/>
              <a:defRPr/>
            </a:pPr>
            <a:r>
              <a:rPr lang="en-US" sz="2000" b="0" u="sng" dirty="0"/>
              <a:t>Fondling (Title IX misconduct)</a:t>
            </a:r>
          </a:p>
          <a:p>
            <a:pPr marL="0" indent="0">
              <a:buNone/>
            </a:pPr>
            <a:r>
              <a:rPr lang="en-US" sz="2000" b="0" dirty="0"/>
              <a:t>The touching of the private body parts of another person for the purpose of sexual gratification, without the consent of that person</a:t>
            </a:r>
          </a:p>
          <a:p>
            <a:pPr marL="0" indent="0">
              <a:buNone/>
            </a:pPr>
            <a:endParaRPr lang="en-US" sz="2000" dirty="0"/>
          </a:p>
          <a:p>
            <a:pPr marL="457200" lvl="1" indent="0">
              <a:buNone/>
              <a:defRPr/>
            </a:pPr>
            <a:r>
              <a:rPr lang="en-US" sz="2000" dirty="0"/>
              <a:t>Break down the elements:</a:t>
            </a:r>
          </a:p>
          <a:p>
            <a:pPr lvl="2">
              <a:defRPr/>
            </a:pPr>
            <a:r>
              <a:rPr lang="en-US" dirty="0"/>
              <a:t>Touching</a:t>
            </a:r>
          </a:p>
          <a:p>
            <a:pPr lvl="2">
              <a:defRPr/>
            </a:pPr>
            <a:r>
              <a:rPr lang="en-US" dirty="0"/>
              <a:t>Private body parts of another person</a:t>
            </a:r>
          </a:p>
          <a:p>
            <a:pPr lvl="2">
              <a:defRPr/>
            </a:pPr>
            <a:r>
              <a:rPr lang="en-US" dirty="0"/>
              <a:t>For purpose of sexual gratification</a:t>
            </a:r>
          </a:p>
          <a:p>
            <a:pPr lvl="2">
              <a:defRPr/>
            </a:pPr>
            <a:r>
              <a:rPr lang="en-US" dirty="0"/>
              <a:t>Without consent</a:t>
            </a:r>
          </a:p>
          <a:p>
            <a:pPr lvl="2">
              <a:defRPr/>
            </a:pPr>
            <a:endParaRPr lang="en-US" sz="2800" dirty="0"/>
          </a:p>
        </p:txBody>
      </p:sp>
      <p:sp>
        <p:nvSpPr>
          <p:cNvPr id="2" name="Footer Placeholder 1">
            <a:extLst>
              <a:ext uri="{FF2B5EF4-FFF2-40B4-BE49-F238E27FC236}">
                <a16:creationId xmlns:a16="http://schemas.microsoft.com/office/drawing/2014/main" id="{92D0EF2F-C32F-0746-A57E-468BA59CFDDA}"/>
              </a:ext>
            </a:extLst>
          </p:cNvPr>
          <p:cNvSpPr>
            <a:spLocks noGrp="1"/>
          </p:cNvSpPr>
          <p:nvPr>
            <p:ph type="ftr" sz="quarter" idx="4294967295"/>
          </p:nvPr>
        </p:nvSpPr>
        <p:spPr>
          <a:xfrm>
            <a:off x="0" y="0"/>
            <a:ext cx="0" cy="0"/>
          </a:xfrm>
        </p:spPr>
        <p:txBody>
          <a:bodyPr/>
          <a:lstStyle/>
          <a:p>
            <a:endParaRPr lang="en-US" dirty="0"/>
          </a:p>
        </p:txBody>
      </p:sp>
    </p:spTree>
    <p:extLst>
      <p:ext uri="{BB962C8B-B14F-4D97-AF65-F5344CB8AC3E}">
        <p14:creationId xmlns:p14="http://schemas.microsoft.com/office/powerpoint/2010/main" val="41384946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026C4E-A863-7033-EAF7-01E3FAEEDA8F}"/>
              </a:ext>
            </a:extLst>
          </p:cNvPr>
          <p:cNvSpPr>
            <a:spLocks noGrp="1"/>
          </p:cNvSpPr>
          <p:nvPr>
            <p:ph type="title"/>
          </p:nvPr>
        </p:nvSpPr>
        <p:spPr>
          <a:xfrm>
            <a:off x="1525301" y="1995467"/>
            <a:ext cx="9141397" cy="615553"/>
          </a:xfrm>
        </p:spPr>
        <p:txBody>
          <a:bodyPr/>
          <a:lstStyle/>
          <a:p>
            <a:r>
              <a:rPr lang="en-US" dirty="0"/>
              <a:t>Let’s do a fun activity!</a:t>
            </a:r>
          </a:p>
        </p:txBody>
      </p:sp>
      <p:sp>
        <p:nvSpPr>
          <p:cNvPr id="5" name="Text Placeholder 4">
            <a:extLst>
              <a:ext uri="{FF2B5EF4-FFF2-40B4-BE49-F238E27FC236}">
                <a16:creationId xmlns:a16="http://schemas.microsoft.com/office/drawing/2014/main" id="{923BF629-67B0-E76A-F76C-0C7C9C404C52}"/>
              </a:ext>
            </a:extLst>
          </p:cNvPr>
          <p:cNvSpPr>
            <a:spLocks noGrp="1"/>
          </p:cNvSpPr>
          <p:nvPr>
            <p:ph type="body" sz="quarter" idx="12"/>
          </p:nvPr>
        </p:nvSpPr>
        <p:spPr/>
        <p:txBody>
          <a:bodyPr/>
          <a:lstStyle/>
          <a:p>
            <a:r>
              <a:rPr lang="en-US" sz="3200" dirty="0"/>
              <a:t>Applying policy definitions to the facts</a:t>
            </a:r>
          </a:p>
        </p:txBody>
      </p:sp>
    </p:spTree>
    <p:extLst>
      <p:ext uri="{BB962C8B-B14F-4D97-AF65-F5344CB8AC3E}">
        <p14:creationId xmlns:p14="http://schemas.microsoft.com/office/powerpoint/2010/main" val="410246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C3117-826C-7BA3-31AA-62AE7D8308AE}"/>
              </a:ext>
            </a:extLst>
          </p:cNvPr>
          <p:cNvSpPr>
            <a:spLocks noGrp="1"/>
          </p:cNvSpPr>
          <p:nvPr>
            <p:ph type="title"/>
          </p:nvPr>
        </p:nvSpPr>
        <p:spPr>
          <a:xfrm>
            <a:off x="5199742" y="322729"/>
            <a:ext cx="6477000" cy="941295"/>
          </a:xfrm>
        </p:spPr>
        <p:txBody>
          <a:bodyPr/>
          <a:lstStyle/>
          <a:p>
            <a:r>
              <a:rPr lang="en-US" dirty="0"/>
              <a:t>Findings of Fact</a:t>
            </a:r>
          </a:p>
        </p:txBody>
      </p:sp>
      <p:sp>
        <p:nvSpPr>
          <p:cNvPr id="3" name="Text Placeholder 2">
            <a:extLst>
              <a:ext uri="{FF2B5EF4-FFF2-40B4-BE49-F238E27FC236}">
                <a16:creationId xmlns:a16="http://schemas.microsoft.com/office/drawing/2014/main" id="{CBD5D61E-9DBB-216D-E3DD-74A4AA08099D}"/>
              </a:ext>
            </a:extLst>
          </p:cNvPr>
          <p:cNvSpPr>
            <a:spLocks noGrp="1"/>
          </p:cNvSpPr>
          <p:nvPr>
            <p:ph type="body" sz="quarter" idx="11"/>
          </p:nvPr>
        </p:nvSpPr>
        <p:spPr>
          <a:xfrm>
            <a:off x="5199743" y="1102659"/>
            <a:ext cx="6477000" cy="4078941"/>
          </a:xfrm>
        </p:spPr>
        <p:txBody>
          <a:bodyPr/>
          <a:lstStyle/>
          <a:p>
            <a:pPr eaLnBrk="1" hangingPunct="1">
              <a:spcBef>
                <a:spcPct val="0"/>
              </a:spcBef>
            </a:pPr>
            <a:endParaRPr lang="en-US" altLang="en-US" dirty="0"/>
          </a:p>
          <a:p>
            <a:pPr marL="514350" indent="-514350">
              <a:buFont typeface="+mj-lt"/>
              <a:buAutoNum type="arabicParenR"/>
              <a:defRPr/>
            </a:pPr>
            <a:r>
              <a:rPr lang="en-US" sz="1800" b="0" dirty="0"/>
              <a:t>Complainant and Respondent were in a dating relationship, which included sexual activity.</a:t>
            </a:r>
          </a:p>
          <a:p>
            <a:pPr marL="514350" indent="-514350">
              <a:buFont typeface="+mj-lt"/>
              <a:buAutoNum type="arabicParenR"/>
              <a:defRPr/>
            </a:pPr>
            <a:r>
              <a:rPr lang="en-US" sz="1800" b="0" dirty="0"/>
              <a:t>Complainant attended a party at FUN fraternity on October 26, 2021.</a:t>
            </a:r>
          </a:p>
          <a:p>
            <a:pPr marL="514350" indent="-514350">
              <a:buFont typeface="+mj-lt"/>
              <a:buAutoNum type="arabicParenR"/>
              <a:defRPr/>
            </a:pPr>
            <a:r>
              <a:rPr lang="en-US" sz="1800" b="0" dirty="0"/>
              <a:t>Within one minute of Complainant entering the front door of the fraternity house, Respondent ran over to them.</a:t>
            </a:r>
          </a:p>
          <a:p>
            <a:pPr marL="514350" indent="-514350">
              <a:buFont typeface="+mj-lt"/>
              <a:buAutoNum type="arabicParenR"/>
              <a:defRPr/>
            </a:pPr>
            <a:r>
              <a:rPr lang="en-US" sz="1800" b="0" dirty="0"/>
              <a:t>Complainant was facing away from Respondent.</a:t>
            </a:r>
          </a:p>
          <a:p>
            <a:pPr marL="514350" indent="-514350">
              <a:buFont typeface="+mj-lt"/>
              <a:buAutoNum type="arabicParenR"/>
              <a:defRPr/>
            </a:pPr>
            <a:r>
              <a:rPr lang="en-US" sz="1800" b="0" dirty="0"/>
              <a:t>Respondent ran up to Complainant from behind, yelling “Hi hottie!"</a:t>
            </a:r>
          </a:p>
          <a:p>
            <a:pPr marL="514350" indent="-514350">
              <a:buFont typeface="+mj-lt"/>
              <a:buAutoNum type="arabicParenR"/>
              <a:defRPr/>
            </a:pPr>
            <a:r>
              <a:rPr lang="en-US" sz="1800" b="0" dirty="0"/>
              <a:t>Respondent bear-hugged Complainant from behind.</a:t>
            </a:r>
          </a:p>
          <a:p>
            <a:pPr marL="514350" indent="-514350">
              <a:buFont typeface="+mj-lt"/>
              <a:buAutoNum type="arabicParenR"/>
              <a:defRPr/>
            </a:pPr>
            <a:r>
              <a:rPr lang="en-US" sz="1800" b="0" dirty="0"/>
              <a:t>Respondent put his mouth on Complainant’s neck, biting them.</a:t>
            </a:r>
          </a:p>
          <a:p>
            <a:pPr marL="514350" indent="-514350">
              <a:buFont typeface="+mj-lt"/>
              <a:buAutoNum type="arabicParenR"/>
              <a:defRPr/>
            </a:pPr>
            <a:r>
              <a:rPr lang="en-US" b="0" dirty="0"/>
              <a:t>Respondent gave bear hugs to four other friends at the party.</a:t>
            </a:r>
            <a:endParaRPr lang="en-US" sz="1800" b="0" dirty="0"/>
          </a:p>
          <a:p>
            <a:endParaRPr lang="en-US" dirty="0"/>
          </a:p>
        </p:txBody>
      </p:sp>
    </p:spTree>
    <p:extLst>
      <p:ext uri="{BB962C8B-B14F-4D97-AF65-F5344CB8AC3E}">
        <p14:creationId xmlns:p14="http://schemas.microsoft.com/office/powerpoint/2010/main" val="202814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D0F862-C808-9191-5705-E0E5F5540775}"/>
              </a:ext>
            </a:extLst>
          </p:cNvPr>
          <p:cNvSpPr>
            <a:spLocks noGrp="1"/>
          </p:cNvSpPr>
          <p:nvPr>
            <p:ph type="title"/>
          </p:nvPr>
        </p:nvSpPr>
        <p:spPr>
          <a:xfrm>
            <a:off x="762000" y="1064712"/>
            <a:ext cx="5334000" cy="3126288"/>
          </a:xfrm>
        </p:spPr>
        <p:txBody>
          <a:bodyPr>
            <a:normAutofit fontScale="90000"/>
          </a:bodyPr>
          <a:lstStyle/>
          <a:p>
            <a:pPr algn="ctr"/>
            <a:br>
              <a:rPr lang="en-US" dirty="0"/>
            </a:br>
            <a:r>
              <a:rPr lang="en-US" dirty="0"/>
              <a:t>Introduction</a:t>
            </a:r>
            <a:br>
              <a:rPr lang="en-US" dirty="0"/>
            </a:br>
            <a:br>
              <a:rPr lang="en-US" dirty="0"/>
            </a:br>
            <a:br>
              <a:rPr lang="en-US" dirty="0"/>
            </a:br>
            <a:br>
              <a:rPr lang="en-US" dirty="0"/>
            </a:br>
            <a:br>
              <a:rPr lang="en-US" dirty="0"/>
            </a:br>
            <a:br>
              <a:rPr lang="en-US" dirty="0"/>
            </a:br>
            <a:r>
              <a:rPr lang="en-US" i="1" dirty="0" err="1"/>
              <a:t>www.veidlinger.com</a:t>
            </a:r>
            <a:endParaRPr lang="en-US" i="1" dirty="0"/>
          </a:p>
        </p:txBody>
      </p:sp>
      <p:pic>
        <p:nvPicPr>
          <p:cNvPr id="17" name="Picture Placeholder 16">
            <a:extLst>
              <a:ext uri="{FF2B5EF4-FFF2-40B4-BE49-F238E27FC236}">
                <a16:creationId xmlns:a16="http://schemas.microsoft.com/office/drawing/2014/main" id="{434ACF6C-311D-4693-EDAC-30DA26521E3D}"/>
              </a:ext>
            </a:extLst>
          </p:cNvPr>
          <p:cNvPicPr>
            <a:picLocks noGrp="1" noChangeAspect="1"/>
          </p:cNvPicPr>
          <p:nvPr>
            <p:ph type="pic" sz="quarter" idx="14"/>
          </p:nvPr>
        </p:nvPicPr>
        <p:blipFill>
          <a:blip r:embed="rId2"/>
          <a:srcRect t="9074" b="9074"/>
          <a:stretch>
            <a:fillRect/>
          </a:stretch>
        </p:blipFill>
        <p:spPr>
          <a:xfrm>
            <a:off x="6858000" y="241300"/>
            <a:ext cx="4572000" cy="5613400"/>
          </a:xfrm>
        </p:spPr>
      </p:pic>
      <p:pic>
        <p:nvPicPr>
          <p:cNvPr id="18" name="Picture 17" descr="Text&#10;&#10;Description automatically generated with medium confidence">
            <a:extLst>
              <a:ext uri="{FF2B5EF4-FFF2-40B4-BE49-F238E27FC236}">
                <a16:creationId xmlns:a16="http://schemas.microsoft.com/office/drawing/2014/main" id="{6BCEA3C2-A941-945D-ED50-02C98C9293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483" b="45274"/>
          <a:stretch/>
        </p:blipFill>
        <p:spPr bwMode="auto">
          <a:xfrm>
            <a:off x="2388870" y="2980765"/>
            <a:ext cx="2080260" cy="914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431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BD0599-1A8E-4EC2-9D1B-D54F432D77C0}"/>
              </a:ext>
            </a:extLst>
          </p:cNvPr>
          <p:cNvSpPr>
            <a:spLocks noGrp="1"/>
          </p:cNvSpPr>
          <p:nvPr>
            <p:ph type="body" sz="quarter" idx="11"/>
          </p:nvPr>
        </p:nvSpPr>
        <p:spPr>
          <a:xfrm>
            <a:off x="762000" y="263047"/>
            <a:ext cx="6340929" cy="6594953"/>
          </a:xfrm>
        </p:spPr>
        <p:txBody>
          <a:bodyPr rtlCol="0" anchor="ctr">
            <a:noAutofit/>
          </a:bodyPr>
          <a:lstStyle/>
          <a:p>
            <a:pPr marL="0" indent="0">
              <a:buNone/>
              <a:defRPr/>
            </a:pPr>
            <a:r>
              <a:rPr lang="en-US" sz="2400" u="sng" dirty="0"/>
              <a:t>Fondling (Title IX misconduct)</a:t>
            </a:r>
          </a:p>
          <a:p>
            <a:pPr marL="0" indent="0">
              <a:buNone/>
            </a:pPr>
            <a:r>
              <a:rPr lang="en-US" sz="2000" b="0" dirty="0"/>
              <a:t>The touching of the private body parts of another person for the purpose of sexual gratification, without the consent of that person</a:t>
            </a:r>
          </a:p>
          <a:p>
            <a:pPr marL="0" indent="0">
              <a:buNone/>
            </a:pPr>
            <a:endParaRPr lang="en-US" sz="2000" dirty="0"/>
          </a:p>
          <a:p>
            <a:pPr marL="457200" lvl="1" indent="0">
              <a:buNone/>
              <a:defRPr/>
            </a:pPr>
            <a:r>
              <a:rPr lang="en-US" sz="2000" dirty="0"/>
              <a:t>The elements:</a:t>
            </a:r>
          </a:p>
          <a:p>
            <a:pPr lvl="2">
              <a:defRPr/>
            </a:pPr>
            <a:r>
              <a:rPr lang="en-US" dirty="0"/>
              <a:t>Touching</a:t>
            </a:r>
          </a:p>
          <a:p>
            <a:pPr lvl="2">
              <a:defRPr/>
            </a:pPr>
            <a:r>
              <a:rPr lang="en-US" dirty="0"/>
              <a:t>Private body parts of another person</a:t>
            </a:r>
          </a:p>
          <a:p>
            <a:pPr lvl="2">
              <a:defRPr/>
            </a:pPr>
            <a:r>
              <a:rPr lang="en-US" dirty="0"/>
              <a:t>For purpose of sexual gratification</a:t>
            </a:r>
          </a:p>
          <a:p>
            <a:pPr lvl="2">
              <a:defRPr/>
            </a:pPr>
            <a:r>
              <a:rPr lang="en-US" dirty="0"/>
              <a:t>Without consent</a:t>
            </a:r>
          </a:p>
          <a:p>
            <a:pPr lvl="2">
              <a:defRPr/>
            </a:pPr>
            <a:endParaRPr lang="en-US" dirty="0"/>
          </a:p>
        </p:txBody>
      </p:sp>
      <p:sp>
        <p:nvSpPr>
          <p:cNvPr id="4" name="Footer Placeholder 3">
            <a:extLst>
              <a:ext uri="{FF2B5EF4-FFF2-40B4-BE49-F238E27FC236}">
                <a16:creationId xmlns:a16="http://schemas.microsoft.com/office/drawing/2014/main" id="{8E87E91A-6850-2944-848D-370D3C84EECA}"/>
              </a:ext>
            </a:extLst>
          </p:cNvPr>
          <p:cNvSpPr>
            <a:spLocks noGrp="1"/>
          </p:cNvSpPr>
          <p:nvPr>
            <p:ph type="ftr" sz="quarter" idx="4294967295"/>
          </p:nvPr>
        </p:nvSpPr>
        <p:spPr>
          <a:xfrm>
            <a:off x="0" y="0"/>
            <a:ext cx="0" cy="0"/>
          </a:xfrm>
        </p:spPr>
        <p:txBody>
          <a:bodyPr/>
          <a:lstStyle/>
          <a:p>
            <a:r>
              <a:rPr lang="en-US"/>
              <a:t>© 2021 Rebecca Leitman Veidlinger </a:t>
            </a:r>
          </a:p>
        </p:txBody>
      </p:sp>
    </p:spTree>
    <p:extLst>
      <p:ext uri="{BB962C8B-B14F-4D97-AF65-F5344CB8AC3E}">
        <p14:creationId xmlns:p14="http://schemas.microsoft.com/office/powerpoint/2010/main" val="3332400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6A660F-4448-9B1F-AC28-9A5EC9DBE78B}"/>
              </a:ext>
            </a:extLst>
          </p:cNvPr>
          <p:cNvSpPr>
            <a:spLocks noGrp="1"/>
          </p:cNvSpPr>
          <p:nvPr>
            <p:ph type="title"/>
          </p:nvPr>
        </p:nvSpPr>
        <p:spPr>
          <a:xfrm>
            <a:off x="5035463" y="413359"/>
            <a:ext cx="7156537" cy="1491639"/>
          </a:xfrm>
        </p:spPr>
        <p:txBody>
          <a:bodyPr>
            <a:normAutofit fontScale="90000"/>
          </a:bodyPr>
          <a:lstStyle/>
          <a:p>
            <a:r>
              <a:rPr lang="en-US" dirty="0"/>
              <a:t>Explaining the </a:t>
            </a:r>
            <a:br>
              <a:rPr lang="en-US" dirty="0"/>
            </a:br>
            <a:r>
              <a:rPr lang="en-US" dirty="0"/>
              <a:t>policy analysis:</a:t>
            </a:r>
            <a:br>
              <a:rPr lang="en-US" dirty="0"/>
            </a:br>
            <a:r>
              <a:rPr lang="en-US" dirty="0"/>
              <a:t>Sample paragraph</a:t>
            </a:r>
          </a:p>
        </p:txBody>
      </p:sp>
      <p:sp>
        <p:nvSpPr>
          <p:cNvPr id="7" name="Text Placeholder 6">
            <a:extLst>
              <a:ext uri="{FF2B5EF4-FFF2-40B4-BE49-F238E27FC236}">
                <a16:creationId xmlns:a16="http://schemas.microsoft.com/office/drawing/2014/main" id="{632663B8-2AF8-099A-61B5-76EBB2E0BF05}"/>
              </a:ext>
            </a:extLst>
          </p:cNvPr>
          <p:cNvSpPr>
            <a:spLocks noGrp="1"/>
          </p:cNvSpPr>
          <p:nvPr>
            <p:ph type="body" sz="quarter" idx="11"/>
          </p:nvPr>
        </p:nvSpPr>
        <p:spPr>
          <a:xfrm>
            <a:off x="5199743" y="2254686"/>
            <a:ext cx="6477000" cy="3887354"/>
          </a:xfrm>
        </p:spPr>
        <p:txBody>
          <a:bodyPr/>
          <a:lstStyle/>
          <a:p>
            <a:r>
              <a:rPr lang="en-US" b="0" dirty="0"/>
              <a:t>The next question for analysis is whether Complainant’s neck is a “private body part.”  While the Policy does not define this term, a person’s private body parts are reasonably considered those that are not typically shown in public, i.e., those body parts covered by a swimsuit.  A person’s neck is a part of the body that is not covered by a swimsuit and that is typically shown in public without issue.  I recognize that a person’s neck may feel like an intimate body part, one that would be unusual for another person to touch in public, especially with their mouth.  However, the Policy uses the term “private,” and based on the reasoning above, I do not find that Complainant’s neck is a ”private body part” as that term is included in the Policy’s definition of Fondling.</a:t>
            </a:r>
          </a:p>
          <a:p>
            <a:endParaRPr lang="en-US" dirty="0"/>
          </a:p>
          <a:p>
            <a:endParaRPr lang="en-US" dirty="0"/>
          </a:p>
        </p:txBody>
      </p:sp>
    </p:spTree>
    <p:extLst>
      <p:ext uri="{BB962C8B-B14F-4D97-AF65-F5344CB8AC3E}">
        <p14:creationId xmlns:p14="http://schemas.microsoft.com/office/powerpoint/2010/main" val="3534063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6A660F-4448-9B1F-AC28-9A5EC9DBE78B}"/>
              </a:ext>
            </a:extLst>
          </p:cNvPr>
          <p:cNvSpPr>
            <a:spLocks noGrp="1"/>
          </p:cNvSpPr>
          <p:nvPr>
            <p:ph type="title"/>
          </p:nvPr>
        </p:nvSpPr>
        <p:spPr>
          <a:xfrm>
            <a:off x="5035463" y="413359"/>
            <a:ext cx="7156537" cy="1491639"/>
          </a:xfrm>
        </p:spPr>
        <p:txBody>
          <a:bodyPr>
            <a:normAutofit fontScale="90000"/>
          </a:bodyPr>
          <a:lstStyle/>
          <a:p>
            <a:r>
              <a:rPr lang="en-US" dirty="0"/>
              <a:t>Explaining the </a:t>
            </a:r>
            <a:br>
              <a:rPr lang="en-US" dirty="0"/>
            </a:br>
            <a:r>
              <a:rPr lang="en-US" dirty="0"/>
              <a:t>policy analysis:</a:t>
            </a:r>
            <a:br>
              <a:rPr lang="en-US" dirty="0"/>
            </a:br>
            <a:r>
              <a:rPr lang="en-US" dirty="0"/>
              <a:t>Sample paragraph</a:t>
            </a:r>
          </a:p>
        </p:txBody>
      </p:sp>
      <p:sp>
        <p:nvSpPr>
          <p:cNvPr id="7" name="Text Placeholder 6">
            <a:extLst>
              <a:ext uri="{FF2B5EF4-FFF2-40B4-BE49-F238E27FC236}">
                <a16:creationId xmlns:a16="http://schemas.microsoft.com/office/drawing/2014/main" id="{632663B8-2AF8-099A-61B5-76EBB2E0BF05}"/>
              </a:ext>
            </a:extLst>
          </p:cNvPr>
          <p:cNvSpPr>
            <a:spLocks noGrp="1"/>
          </p:cNvSpPr>
          <p:nvPr>
            <p:ph type="body" sz="quarter" idx="11"/>
          </p:nvPr>
        </p:nvSpPr>
        <p:spPr>
          <a:xfrm>
            <a:off x="5199743" y="2254686"/>
            <a:ext cx="6477000" cy="3887354"/>
          </a:xfrm>
        </p:spPr>
        <p:txBody>
          <a:bodyPr/>
          <a:lstStyle/>
          <a:p>
            <a:r>
              <a:rPr lang="en-US" b="0" dirty="0"/>
              <a:t>The next question for analysis is whether Respondent kissed Complainant’s neck for the purpose of sexual gratification.  The evidence shows that Respondent yelled “Hi hottie” when they approached Complainant.  These words reasonably convey a romantic or sexual sentiment, as calling someone “hot” conveys a form of sexual attraction.  When combined with the act of kissing—which itself is one form of sexual activity—these words establish that Respondent engaged in the act of kissing for the purpose of sexual gratification.  There is some evidence that Respondent gave bear hugs to several friends that night of all genders.  However, there is no evidence that Respondent paired those hugs with words any words indicating sexual attraction.  I therefore find that Respondent kissed Complainant’s neck for the purpose of sexual gratification.</a:t>
            </a:r>
          </a:p>
          <a:p>
            <a:endParaRPr lang="en-US" dirty="0"/>
          </a:p>
          <a:p>
            <a:endParaRPr lang="en-US" dirty="0"/>
          </a:p>
        </p:txBody>
      </p:sp>
    </p:spTree>
    <p:extLst>
      <p:ext uri="{BB962C8B-B14F-4D97-AF65-F5344CB8AC3E}">
        <p14:creationId xmlns:p14="http://schemas.microsoft.com/office/powerpoint/2010/main" val="28401780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6A660F-4448-9B1F-AC28-9A5EC9DBE78B}"/>
              </a:ext>
            </a:extLst>
          </p:cNvPr>
          <p:cNvSpPr>
            <a:spLocks noGrp="1"/>
          </p:cNvSpPr>
          <p:nvPr>
            <p:ph type="title"/>
          </p:nvPr>
        </p:nvSpPr>
        <p:spPr>
          <a:xfrm>
            <a:off x="5035463" y="162839"/>
            <a:ext cx="7156537" cy="1742160"/>
          </a:xfrm>
        </p:spPr>
        <p:txBody>
          <a:bodyPr>
            <a:normAutofit/>
          </a:bodyPr>
          <a:lstStyle/>
          <a:p>
            <a:r>
              <a:rPr lang="en-US" dirty="0"/>
              <a:t>Explaining the </a:t>
            </a:r>
            <a:br>
              <a:rPr lang="en-US" dirty="0"/>
            </a:br>
            <a:r>
              <a:rPr lang="en-US" dirty="0"/>
              <a:t>policy analysis:</a:t>
            </a:r>
            <a:br>
              <a:rPr lang="en-US" dirty="0"/>
            </a:br>
            <a:r>
              <a:rPr lang="en-US" dirty="0"/>
              <a:t>Sample paragraph</a:t>
            </a:r>
          </a:p>
        </p:txBody>
      </p:sp>
      <p:sp>
        <p:nvSpPr>
          <p:cNvPr id="7" name="Text Placeholder 6">
            <a:extLst>
              <a:ext uri="{FF2B5EF4-FFF2-40B4-BE49-F238E27FC236}">
                <a16:creationId xmlns:a16="http://schemas.microsoft.com/office/drawing/2014/main" id="{632663B8-2AF8-099A-61B5-76EBB2E0BF05}"/>
              </a:ext>
            </a:extLst>
          </p:cNvPr>
          <p:cNvSpPr>
            <a:spLocks noGrp="1"/>
          </p:cNvSpPr>
          <p:nvPr>
            <p:ph type="body" sz="quarter" idx="11"/>
          </p:nvPr>
        </p:nvSpPr>
        <p:spPr>
          <a:xfrm>
            <a:off x="5199743" y="1904999"/>
            <a:ext cx="6477000" cy="4237041"/>
          </a:xfrm>
        </p:spPr>
        <p:txBody>
          <a:bodyPr/>
          <a:lstStyle/>
          <a:p>
            <a:r>
              <a:rPr lang="en-US" b="0" dirty="0"/>
              <a:t>The final question for analysis is whether Complainant consented to having their neck kissed by Respondent.  The Policy’s definition of consent requires a knowing and voluntary agreement to engage in a particular sexual act.  The evidence establishes that Complainant was facing away from Respondent and was unaware that Respondent would be kissing them until Respondent bear hugged Complainant and kissed them.  On these facts, where Complainant was taken by surprise, there is no evidence that Complainant knowingly and voluntarily agreed to be kissed by Respondent.  At the hearing, Respondent pointed to the parties’ prior sexual encounter—which included neck kissing—as a sign of Complainant’s consent.  However, the Policy instructs that a person’s consent to prior sexual activity does not constitute consent to future sexual activity.  Thus, I find that Complainant did not consent to Respondent kissing their neck.</a:t>
            </a:r>
          </a:p>
          <a:p>
            <a:endParaRPr lang="en-US" dirty="0"/>
          </a:p>
          <a:p>
            <a:endParaRPr lang="en-US" dirty="0"/>
          </a:p>
        </p:txBody>
      </p:sp>
    </p:spTree>
    <p:extLst>
      <p:ext uri="{BB962C8B-B14F-4D97-AF65-F5344CB8AC3E}">
        <p14:creationId xmlns:p14="http://schemas.microsoft.com/office/powerpoint/2010/main" val="3843474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1525301" y="1995467"/>
            <a:ext cx="9141397" cy="615553"/>
          </a:xfrm>
        </p:spPr>
        <p:txBody>
          <a:bodyPr/>
          <a:lstStyle/>
          <a:p>
            <a:r>
              <a:rPr lang="en-US" dirty="0"/>
              <a:t>Questions </a:t>
            </a:r>
            <a:r>
              <a:rPr lang="en-US" dirty="0">
                <a:solidFill>
                  <a:schemeClr val="accent2"/>
                </a:solidFill>
              </a:rPr>
              <a:t>&amp;</a:t>
            </a:r>
            <a:r>
              <a:rPr lang="en-US" dirty="0"/>
              <a:t> Answers</a:t>
            </a:r>
          </a:p>
        </p:txBody>
      </p:sp>
      <p:sp>
        <p:nvSpPr>
          <p:cNvPr id="7" name="Text Placeholder 6">
            <a:extLst>
              <a:ext uri="{FF2B5EF4-FFF2-40B4-BE49-F238E27FC236}">
                <a16:creationId xmlns:a16="http://schemas.microsoft.com/office/drawing/2014/main" id="{C3BC92DE-1779-4A44-AED9-0261C2497DD9}"/>
              </a:ext>
            </a:extLst>
          </p:cNvPr>
          <p:cNvSpPr>
            <a:spLocks noGrp="1"/>
          </p:cNvSpPr>
          <p:nvPr>
            <p:ph type="body" sz="quarter" idx="12"/>
          </p:nvPr>
        </p:nvSpPr>
        <p:spPr>
          <a:xfrm>
            <a:off x="2196307" y="3260705"/>
            <a:ext cx="7799387" cy="1534757"/>
          </a:xfrm>
        </p:spPr>
        <p:txBody>
          <a:bodyPr/>
          <a:lstStyle/>
          <a:p>
            <a:endParaRPr lang="en-US" dirty="0"/>
          </a:p>
        </p:txBody>
      </p:sp>
    </p:spTree>
    <p:extLst>
      <p:ext uri="{BB962C8B-B14F-4D97-AF65-F5344CB8AC3E}">
        <p14:creationId xmlns:p14="http://schemas.microsoft.com/office/powerpoint/2010/main" val="5767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DCCBF-F31F-7A42-523E-4A28997BAA2F}"/>
              </a:ext>
            </a:extLst>
          </p:cNvPr>
          <p:cNvPicPr>
            <a:picLocks/>
          </p:cNvPicPr>
          <p:nvPr>
            <p:custDataLst>
              <p:tags r:id="rId2"/>
            </p:custDataLst>
          </p:nvPr>
        </p:nvPicPr>
        <p:blipFill>
          <a:blip r:embed="rId9"/>
          <a:stretch>
            <a:fillRect/>
          </a:stretch>
        </p:blipFill>
        <p:spPr>
          <a:xfrm>
            <a:off x="3901440" y="617220"/>
            <a:ext cx="1036320" cy="450799"/>
          </a:xfrm>
          <a:prstGeom prst="rect">
            <a:avLst/>
          </a:prstGeom>
        </p:spPr>
      </p:pic>
      <p:pic>
        <p:nvPicPr>
          <p:cNvPr id="5" name="Picture 4">
            <a:extLst>
              <a:ext uri="{FF2B5EF4-FFF2-40B4-BE49-F238E27FC236}">
                <a16:creationId xmlns:a16="http://schemas.microsoft.com/office/drawing/2014/main" id="{F3B39187-654E-0071-C57F-E960CF15A2DE}"/>
              </a:ext>
            </a:extLst>
          </p:cNvPr>
          <p:cNvPicPr>
            <a:picLocks/>
          </p:cNvPicPr>
          <p:nvPr>
            <p:custDataLst>
              <p:tags r:id="rId3"/>
            </p:custDataLst>
          </p:nvPr>
        </p:nvPicPr>
        <p:blipFill>
          <a:blip r:embed="rId10"/>
          <a:stretch>
            <a:fillRect/>
          </a:stretch>
        </p:blipFill>
        <p:spPr>
          <a:xfrm>
            <a:off x="1158240" y="2270760"/>
            <a:ext cx="2316480" cy="2316480"/>
          </a:xfrm>
          <a:prstGeom prst="rect">
            <a:avLst/>
          </a:prstGeom>
        </p:spPr>
      </p:pic>
      <p:sp>
        <p:nvSpPr>
          <p:cNvPr id="6" name="Rectangle 5">
            <a:extLst>
              <a:ext uri="{FF2B5EF4-FFF2-40B4-BE49-F238E27FC236}">
                <a16:creationId xmlns:a16="http://schemas.microsoft.com/office/drawing/2014/main" id="{D60AEB6F-5515-7B26-BCDE-87EB188DBD09}"/>
              </a:ext>
            </a:extLst>
          </p:cNvPr>
          <p:cNvSpPr/>
          <p:nvPr>
            <p:custDataLst>
              <p:tags r:id="rId4"/>
            </p:custDataLst>
          </p:nvPr>
        </p:nvSpPr>
        <p:spPr>
          <a:xfrm>
            <a:off x="3901440" y="2571750"/>
            <a:ext cx="7315199"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rgbClr val="5B5B5B"/>
                </a:solidFill>
              </a:rPr>
              <a:t>Title IX, Session #3 - July 25, 2024: Best Practices for Decision Making under the New Regulations</a:t>
            </a:r>
          </a:p>
        </p:txBody>
      </p:sp>
      <p:sp>
        <p:nvSpPr>
          <p:cNvPr id="7" name="Rounded Rectangle 6">
            <a:extLst>
              <a:ext uri="{FF2B5EF4-FFF2-40B4-BE49-F238E27FC236}">
                <a16:creationId xmlns:a16="http://schemas.microsoft.com/office/drawing/2014/main" id="{F4AC3352-1F4E-C782-201F-6CE0F9794ACC}"/>
              </a:ext>
            </a:extLst>
          </p:cNvPr>
          <p:cNvSpPr/>
          <p:nvPr>
            <p:custDataLst>
              <p:tags r:id="rId5"/>
            </p:custDataLst>
          </p:nvPr>
        </p:nvSpPr>
        <p:spPr>
          <a:xfrm>
            <a:off x="6286500" y="396850"/>
            <a:ext cx="5524500" cy="891540"/>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a:bodyPr>
          <a:lstStyle/>
          <a:p>
            <a:r>
              <a:rPr lang="en-US" sz="2000">
                <a:solidFill>
                  <a:srgbClr val="5B5B5B"/>
                </a:solidFill>
              </a:rPr>
              <a:t>Please download and install the Slido app on all computers you use</a:t>
            </a:r>
          </a:p>
        </p:txBody>
      </p:sp>
      <p:pic>
        <p:nvPicPr>
          <p:cNvPr id="9" name="Picture 8">
            <a:extLst>
              <a:ext uri="{FF2B5EF4-FFF2-40B4-BE49-F238E27FC236}">
                <a16:creationId xmlns:a16="http://schemas.microsoft.com/office/drawing/2014/main" id="{5987914C-0AB9-A467-0B5B-FB93B951DE99}"/>
              </a:ext>
            </a:extLst>
          </p:cNvPr>
          <p:cNvPicPr>
            <a:picLocks/>
          </p:cNvPicPr>
          <p:nvPr>
            <p:custDataLst>
              <p:tags r:id="rId6"/>
            </p:custDataLst>
          </p:nvPr>
        </p:nvPicPr>
        <p:blipFill>
          <a:blip r:embed="rId11"/>
          <a:stretch>
            <a:fillRect/>
          </a:stretch>
        </p:blipFill>
        <p:spPr>
          <a:xfrm>
            <a:off x="10826048" y="543954"/>
            <a:ext cx="597332" cy="597332"/>
          </a:xfrm>
          <a:prstGeom prst="rect">
            <a:avLst/>
          </a:prstGeom>
        </p:spPr>
      </p:pic>
      <p:sp>
        <p:nvSpPr>
          <p:cNvPr id="10" name="Rectangle 9">
            <a:extLst>
              <a:ext uri="{FF2B5EF4-FFF2-40B4-BE49-F238E27FC236}">
                <a16:creationId xmlns:a16="http://schemas.microsoft.com/office/drawing/2014/main" id="{88AD4C2C-A5DC-156A-637A-8FB4D89A3CFD}"/>
              </a:ext>
            </a:extLst>
          </p:cNvPr>
          <p:cNvSpPr/>
          <p:nvPr>
            <p:custDataLst>
              <p:tags r:id="rId7"/>
            </p:custDataLst>
          </p:nvPr>
        </p:nvSpPr>
        <p:spPr>
          <a:xfrm>
            <a:off x="3901440" y="6032500"/>
            <a:ext cx="7315199" cy="450799"/>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US" sz="2200" b="1">
                <a:solidFill>
                  <a:srgbClr val="5B5B5B"/>
                </a:solidFill>
              </a:rPr>
              <a:t>ⓘ</a:t>
            </a:r>
            <a:r>
              <a:rPr lang="en-US"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80493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 tmFilter="0, 0; .2, .5; .8, .5; 1, 0"/>
                                        <p:tgtEl>
                                          <p:spTgt spid="6"/>
                                        </p:tgtEl>
                                      </p:cBhvr>
                                    </p:animEffect>
                                    <p:animScale>
                                      <p:cBhvr>
                                        <p:cTn id="12" dur="2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2" nodeType="clickEffect">
                                  <p:stCondLst>
                                    <p:cond delay="0"/>
                                  </p:stCondLst>
                                  <p:childTnLst>
                                    <p:animEffect transition="out" filter="fade">
                                      <p:cBhvr>
                                        <p:cTn id="16" dur="50" tmFilter="0, 0; .2, .5; .8, .5; 1, 0"/>
                                        <p:tgtEl>
                                          <p:spTgt spid="6"/>
                                        </p:tgtEl>
                                      </p:cBhvr>
                                    </p:animEffect>
                                    <p:animScale>
                                      <p:cBhvr>
                                        <p:cTn id="17" dur="25"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3" nodeType="clickEffect">
                                  <p:stCondLst>
                                    <p:cond delay="0"/>
                                  </p:stCondLst>
                                  <p:childTnLst>
                                    <p:animEffect transition="out" filter="fade">
                                      <p:cBhvr>
                                        <p:cTn id="21" dur="50" tmFilter="0, 0; .2, .5; .8, .5; 1, 0"/>
                                        <p:tgtEl>
                                          <p:spTgt spid="6"/>
                                        </p:tgtEl>
                                      </p:cBhvr>
                                    </p:animEffect>
                                    <p:animScale>
                                      <p:cBhvr>
                                        <p:cTn id="22" dur="25" autoRev="1" fill="hold"/>
                                        <p:tgtEl>
                                          <p:spTgt spid="6"/>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4" nodeType="clickEffect">
                                  <p:stCondLst>
                                    <p:cond delay="0"/>
                                  </p:stCondLst>
                                  <p:childTnLst>
                                    <p:animEffect transition="out" filter="fade">
                                      <p:cBhvr>
                                        <p:cTn id="26" dur="50" tmFilter="0, 0; .2, .5; .8, .5; 1, 0"/>
                                        <p:tgtEl>
                                          <p:spTgt spid="6"/>
                                        </p:tgtEl>
                                      </p:cBhvr>
                                    </p:animEffect>
                                    <p:animScale>
                                      <p:cBhvr>
                                        <p:cTn id="27" dur="25" autoRev="1" fill="hold"/>
                                        <p:tgtEl>
                                          <p:spTgt spid="6"/>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5" nodeType="clickEffect">
                                  <p:stCondLst>
                                    <p:cond delay="0"/>
                                  </p:stCondLst>
                                  <p:childTnLst>
                                    <p:animEffect transition="out" filter="fade">
                                      <p:cBhvr>
                                        <p:cTn id="31" dur="50" tmFilter="0, 0; .2, .5; .8, .5; 1, 0"/>
                                        <p:tgtEl>
                                          <p:spTgt spid="6"/>
                                        </p:tgtEl>
                                      </p:cBhvr>
                                    </p:animEffect>
                                    <p:animScale>
                                      <p:cBhvr>
                                        <p:cTn id="32" dur="25" autoRev="1" fill="hold"/>
                                        <p:tgtEl>
                                          <p:spTgt spid="6"/>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6" nodeType="clickEffect">
                                  <p:stCondLst>
                                    <p:cond delay="0"/>
                                  </p:stCondLst>
                                  <p:childTnLst>
                                    <p:animEffect transition="out" filter="fade">
                                      <p:cBhvr>
                                        <p:cTn id="36" dur="50" tmFilter="0, 0; .2, .5; .8, .5; 1, 0"/>
                                        <p:tgtEl>
                                          <p:spTgt spid="6"/>
                                        </p:tgtEl>
                                      </p:cBhvr>
                                    </p:animEffect>
                                    <p:animScale>
                                      <p:cBhvr>
                                        <p:cTn id="37" dur="25" autoRev="1" fill="hold"/>
                                        <p:tgtEl>
                                          <p:spTgt spid="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7" nodeType="clickEffect">
                                  <p:stCondLst>
                                    <p:cond delay="0"/>
                                  </p:stCondLst>
                                  <p:childTnLst>
                                    <p:animEffect transition="out" filter="fade">
                                      <p:cBhvr>
                                        <p:cTn id="41" dur="50" tmFilter="0, 0; .2, .5; .8, .5; 1, 0"/>
                                        <p:tgtEl>
                                          <p:spTgt spid="6"/>
                                        </p:tgtEl>
                                      </p:cBhvr>
                                    </p:animEffect>
                                    <p:animScale>
                                      <p:cBhvr>
                                        <p:cTn id="42" dur="25" autoRev="1" fill="hold"/>
                                        <p:tgtEl>
                                          <p:spTgt spid="6"/>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grpId="8" nodeType="clickEffect">
                                  <p:stCondLst>
                                    <p:cond delay="0"/>
                                  </p:stCondLst>
                                  <p:childTnLst>
                                    <p:animEffect transition="out" filter="fade">
                                      <p:cBhvr>
                                        <p:cTn id="46" dur="50" tmFilter="0, 0; .2, .5; .8, .5; 1, 0"/>
                                        <p:tgtEl>
                                          <p:spTgt spid="6"/>
                                        </p:tgtEl>
                                      </p:cBhvr>
                                    </p:animEffect>
                                    <p:animScale>
                                      <p:cBhvr>
                                        <p:cTn id="47" dur="25" autoRev="1" fill="hold"/>
                                        <p:tgtEl>
                                          <p:spTgt spid="6"/>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6" presetClass="emph" presetSubtype="0" fill="hold" grpId="9" nodeType="clickEffect">
                                  <p:stCondLst>
                                    <p:cond delay="0"/>
                                  </p:stCondLst>
                                  <p:childTnLst>
                                    <p:animEffect transition="out" filter="fade">
                                      <p:cBhvr>
                                        <p:cTn id="51" dur="50" tmFilter="0, 0; .2, .5; .8, .5; 1, 0"/>
                                        <p:tgtEl>
                                          <p:spTgt spid="6"/>
                                        </p:tgtEl>
                                      </p:cBhvr>
                                    </p:animEffect>
                                    <p:animScale>
                                      <p:cBhvr>
                                        <p:cTn id="52"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6" grpId="3" animBg="1"/>
      <p:bldP spid="6" grpId="4" animBg="1"/>
      <p:bldP spid="6" grpId="5" animBg="1"/>
      <p:bldP spid="6" grpId="6" animBg="1"/>
      <p:bldP spid="6" grpId="7" animBg="1"/>
      <p:bldP spid="6" grpId="8" animBg="1"/>
      <p:bldP spid="6" grpId="9"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a:lstStyle/>
          <a:p>
            <a:r>
              <a:rPr lang="en-US" dirty="0"/>
              <a:t>Today we will cover:</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1905000"/>
            <a:ext cx="6340929" cy="3756764"/>
          </a:xfrm>
        </p:spPr>
        <p:txBody>
          <a:bodyPr/>
          <a:lstStyle/>
          <a:p>
            <a:pPr lvl="1"/>
            <a:r>
              <a:rPr lang="en-US" dirty="0"/>
              <a:t>Regulatory options for decision-making</a:t>
            </a:r>
          </a:p>
          <a:p>
            <a:pPr lvl="1"/>
            <a:r>
              <a:rPr lang="en-US" dirty="0"/>
              <a:t>Asking the questions you need to make a determination</a:t>
            </a:r>
          </a:p>
          <a:p>
            <a:pPr lvl="1"/>
            <a:r>
              <a:rPr lang="en-US" dirty="0"/>
              <a:t>Assessing credibility and explaining those assessments</a:t>
            </a:r>
          </a:p>
          <a:p>
            <a:pPr lvl="1"/>
            <a:r>
              <a:rPr lang="en-US" dirty="0"/>
              <a:t>Applying facts to policy definitions and explaining the rationale for policy determinations</a:t>
            </a:r>
          </a:p>
        </p:txBody>
      </p:sp>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DC0CD-E0AE-1AF7-3B5D-A679DCE4F5D2}"/>
              </a:ext>
            </a:extLst>
          </p:cNvPr>
          <p:cNvSpPr>
            <a:spLocks noGrp="1"/>
          </p:cNvSpPr>
          <p:nvPr>
            <p:ph type="title"/>
          </p:nvPr>
        </p:nvSpPr>
        <p:spPr>
          <a:xfrm>
            <a:off x="625929" y="164816"/>
            <a:ext cx="6477000" cy="1189038"/>
          </a:xfrm>
        </p:spPr>
        <p:txBody>
          <a:bodyPr/>
          <a:lstStyle/>
          <a:p>
            <a:r>
              <a:rPr lang="en-US" dirty="0"/>
              <a:t>Decision-making process for sexual harassment—</a:t>
            </a:r>
            <a:br>
              <a:rPr lang="en-US" dirty="0"/>
            </a:br>
            <a:r>
              <a:rPr lang="en-US" dirty="0"/>
              <a:t>2020 Regulations</a:t>
            </a:r>
          </a:p>
        </p:txBody>
      </p:sp>
      <p:sp>
        <p:nvSpPr>
          <p:cNvPr id="3" name="Text Placeholder 2">
            <a:extLst>
              <a:ext uri="{FF2B5EF4-FFF2-40B4-BE49-F238E27FC236}">
                <a16:creationId xmlns:a16="http://schemas.microsoft.com/office/drawing/2014/main" id="{299BE461-0AE3-8217-C2BE-FEBAB15E11F4}"/>
              </a:ext>
            </a:extLst>
          </p:cNvPr>
          <p:cNvSpPr>
            <a:spLocks noGrp="1"/>
          </p:cNvSpPr>
          <p:nvPr>
            <p:ph type="body" sz="quarter" idx="11"/>
          </p:nvPr>
        </p:nvSpPr>
        <p:spPr>
          <a:xfrm>
            <a:off x="513568" y="2079321"/>
            <a:ext cx="6589362" cy="4521895"/>
          </a:xfrm>
        </p:spPr>
        <p:txBody>
          <a:bodyPr/>
          <a:lstStyle/>
          <a:p>
            <a:pPr marL="285750" indent="-285750">
              <a:buFont typeface="Arial" panose="020B0604020202020204" pitchFamily="34" charset="0"/>
              <a:buChar char="•"/>
            </a:pPr>
            <a:r>
              <a:rPr lang="en-US" b="0" dirty="0"/>
              <a:t>Live hearing with questioning conducted by parties’ advisors done directly, orally, and in real time</a:t>
            </a:r>
          </a:p>
          <a:p>
            <a:pPr marL="285750" indent="-285750">
              <a:buFont typeface="Arial" panose="020B0604020202020204" pitchFamily="34" charset="0"/>
              <a:buChar char="•"/>
            </a:pPr>
            <a:r>
              <a:rPr lang="en-US" b="0" dirty="0"/>
              <a:t>Decision-maker cannot be same person who investigated</a:t>
            </a:r>
          </a:p>
          <a:p>
            <a:pPr marL="285750" indent="-285750">
              <a:buFont typeface="Arial" panose="020B0604020202020204" pitchFamily="34" charset="0"/>
              <a:buChar char="•"/>
            </a:pPr>
            <a:r>
              <a:rPr lang="en-US" b="0" dirty="0"/>
              <a:t>Hearing officer must rule on the relevance of each question</a:t>
            </a:r>
          </a:p>
          <a:p>
            <a:pPr marL="285750" indent="-285750">
              <a:buFont typeface="Arial" panose="020B0604020202020204" pitchFamily="34" charset="0"/>
              <a:buChar char="•"/>
            </a:pPr>
            <a:r>
              <a:rPr lang="en-US" b="0" dirty="0"/>
              <a:t>No-cost advisors to parties for the hearing</a:t>
            </a:r>
          </a:p>
          <a:p>
            <a:pPr marL="285750" indent="-285750">
              <a:buFont typeface="Arial" panose="020B0604020202020204" pitchFamily="34" charset="0"/>
              <a:buChar char="•"/>
            </a:pPr>
            <a:r>
              <a:rPr lang="en-US" b="0" dirty="0"/>
              <a:t>Prohibition on evidence of complainant’s prior sexual behavior</a:t>
            </a:r>
          </a:p>
          <a:p>
            <a:pPr marL="285750" indent="-285750">
              <a:buFont typeface="Arial" panose="020B0604020202020204" pitchFamily="34" charset="0"/>
              <a:buChar char="•"/>
            </a:pPr>
            <a:r>
              <a:rPr lang="en-US" b="0" dirty="0"/>
              <a:t>Written determination delivered simultaneously to parties must include specific elements</a:t>
            </a:r>
          </a:p>
        </p:txBody>
      </p:sp>
    </p:spTree>
    <p:extLst>
      <p:ext uri="{BB962C8B-B14F-4D97-AF65-F5344CB8AC3E}">
        <p14:creationId xmlns:p14="http://schemas.microsoft.com/office/powerpoint/2010/main" val="635379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338203"/>
            <a:ext cx="10134600" cy="1566798"/>
          </a:xfrm>
        </p:spPr>
        <p:txBody>
          <a:bodyPr>
            <a:normAutofit fontScale="90000"/>
          </a:bodyPr>
          <a:lstStyle/>
          <a:p>
            <a:r>
              <a:rPr lang="en-US" dirty="0"/>
              <a:t>Decision-making process for sex-based harassment involving a student party</a:t>
            </a:r>
            <a:br>
              <a:rPr lang="en-US" dirty="0"/>
            </a:br>
            <a:r>
              <a:rPr lang="en-US" dirty="0"/>
              <a:t>--2024 Regulations</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2066795"/>
            <a:ext cx="10464800" cy="3622804"/>
          </a:xfrm>
        </p:spPr>
        <p:txBody>
          <a:bodyPr vert="horz" lIns="91440" tIns="45720" rIns="91440" bIns="45720" rtlCol="0" anchor="t">
            <a:normAutofit/>
          </a:bodyPr>
          <a:lstStyle/>
          <a:p>
            <a:pPr lvl="0">
              <a:lnSpc>
                <a:spcPct val="100000"/>
              </a:lnSpc>
            </a:pPr>
            <a:r>
              <a:rPr lang="en-US" sz="2000" u="sng" dirty="0"/>
              <a:t>Making Decisions Without a Hearing</a:t>
            </a:r>
          </a:p>
          <a:p>
            <a:pPr lvl="0">
              <a:lnSpc>
                <a:spcPct val="100000"/>
              </a:lnSpc>
            </a:pPr>
            <a:r>
              <a:rPr lang="en-US" sz="2000" dirty="0"/>
              <a:t>	</a:t>
            </a:r>
          </a:p>
          <a:p>
            <a:pPr marL="342900" lvl="0" indent="-342900">
              <a:lnSpc>
                <a:spcPct val="100000"/>
              </a:lnSpc>
              <a:buFont typeface="Arial" panose="020B0604020202020204" pitchFamily="34" charset="0"/>
              <a:buChar char="•"/>
            </a:pPr>
            <a:r>
              <a:rPr lang="en-US" sz="2000" b="0" dirty="0"/>
              <a:t>Decision-maker can be the investigator or someone else</a:t>
            </a:r>
          </a:p>
          <a:p>
            <a:pPr marL="342900" lvl="0" indent="-342900">
              <a:lnSpc>
                <a:spcPct val="100000"/>
              </a:lnSpc>
              <a:buFont typeface="Arial" panose="020B0604020202020204" pitchFamily="34" charset="0"/>
              <a:buChar char="•"/>
            </a:pPr>
            <a:r>
              <a:rPr lang="en-US" sz="2000" b="0" dirty="0"/>
              <a:t>Investigator or decision-maker asks questions during individual meetings with party or witness</a:t>
            </a:r>
          </a:p>
          <a:p>
            <a:pPr marL="342900" lvl="0" indent="-342900">
              <a:lnSpc>
                <a:spcPct val="100000"/>
              </a:lnSpc>
              <a:buFont typeface="Arial" panose="020B0604020202020204" pitchFamily="34" charset="0"/>
              <a:buChar char="•"/>
            </a:pPr>
            <a:r>
              <a:rPr lang="en-US" sz="2000" b="0" dirty="0"/>
              <a:t>Each party may propose questions for other party or witnesses; investigator or decision-maker must ask those questions </a:t>
            </a:r>
          </a:p>
          <a:p>
            <a:pPr marL="342900" lvl="0" indent="-342900">
              <a:lnSpc>
                <a:spcPct val="100000"/>
              </a:lnSpc>
              <a:buFont typeface="Arial" panose="020B0604020202020204" pitchFamily="34" charset="0"/>
              <a:buChar char="•"/>
            </a:pPr>
            <a:r>
              <a:rPr lang="en-US" sz="2000" b="0" dirty="0"/>
              <a:t>Each party gets a recording or transcript of those meetings with enough time for the party to propose follow-up questions</a:t>
            </a:r>
          </a:p>
        </p:txBody>
      </p:sp>
    </p:spTree>
    <p:extLst>
      <p:ext uri="{BB962C8B-B14F-4D97-AF65-F5344CB8AC3E}">
        <p14:creationId xmlns:p14="http://schemas.microsoft.com/office/powerpoint/2010/main" val="631593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338203"/>
            <a:ext cx="10134600" cy="1566798"/>
          </a:xfrm>
        </p:spPr>
        <p:txBody>
          <a:bodyPr>
            <a:normAutofit fontScale="90000"/>
          </a:bodyPr>
          <a:lstStyle/>
          <a:p>
            <a:r>
              <a:rPr lang="en-US" dirty="0"/>
              <a:t>Decision-making process for sex-based harassment involving a student party</a:t>
            </a:r>
            <a:br>
              <a:rPr lang="en-US" dirty="0"/>
            </a:br>
            <a:r>
              <a:rPr lang="en-US" dirty="0"/>
              <a:t>--2024 Regulations</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2129425"/>
            <a:ext cx="10464800" cy="3560174"/>
          </a:xfrm>
        </p:spPr>
        <p:txBody>
          <a:bodyPr vert="horz" lIns="91440" tIns="45720" rIns="91440" bIns="45720" rtlCol="0" anchor="t">
            <a:normAutofit fontScale="92500" lnSpcReduction="20000"/>
          </a:bodyPr>
          <a:lstStyle/>
          <a:p>
            <a:pPr lvl="0">
              <a:lnSpc>
                <a:spcPct val="100000"/>
              </a:lnSpc>
            </a:pPr>
            <a:r>
              <a:rPr lang="en-US" sz="2200" u="sng" dirty="0"/>
              <a:t>Making Decisions With a Hearing</a:t>
            </a:r>
          </a:p>
          <a:p>
            <a:pPr lvl="0">
              <a:lnSpc>
                <a:spcPct val="100000"/>
              </a:lnSpc>
            </a:pPr>
            <a:endParaRPr lang="en-US" sz="2200" dirty="0"/>
          </a:p>
          <a:p>
            <a:pPr marL="342900" lvl="0" indent="-342900">
              <a:lnSpc>
                <a:spcPct val="100000"/>
              </a:lnSpc>
              <a:buFont typeface="Arial" panose="020B0604020202020204" pitchFamily="34" charset="0"/>
              <a:buChar char="•"/>
            </a:pPr>
            <a:r>
              <a:rPr lang="en-US" sz="2200" u="sng" dirty="0"/>
              <a:t>Option 1</a:t>
            </a:r>
            <a:r>
              <a:rPr lang="en-US" sz="2200" dirty="0"/>
              <a:t>:</a:t>
            </a:r>
            <a:r>
              <a:rPr lang="en-US" sz="2200" b="0" dirty="0"/>
              <a:t>  </a:t>
            </a:r>
            <a:r>
              <a:rPr lang="en-US" sz="2200" dirty="0"/>
              <a:t>Decision-maker asks the questions</a:t>
            </a:r>
          </a:p>
          <a:p>
            <a:pPr marL="342900" lvl="0" indent="-342900">
              <a:lnSpc>
                <a:spcPct val="100000"/>
              </a:lnSpc>
              <a:buFont typeface="Arial" panose="020B0604020202020204" pitchFamily="34" charset="0"/>
              <a:buChar char="•"/>
            </a:pPr>
            <a:endParaRPr lang="en-US" sz="2200" b="0" dirty="0"/>
          </a:p>
          <a:p>
            <a:pPr lvl="0">
              <a:lnSpc>
                <a:spcPct val="100000"/>
              </a:lnSpc>
            </a:pPr>
            <a:r>
              <a:rPr lang="en-US" sz="2200" b="0" dirty="0"/>
              <a:t>	Each party proposes questions and, if relevant and not harassing, decision-maker 	must ask them</a:t>
            </a:r>
          </a:p>
          <a:p>
            <a:pPr marL="342900" lvl="0" indent="-342900">
              <a:lnSpc>
                <a:spcPct val="100000"/>
              </a:lnSpc>
              <a:buFont typeface="Arial" panose="020B0604020202020204" pitchFamily="34" charset="0"/>
              <a:buChar char="•"/>
            </a:pPr>
            <a:endParaRPr lang="en-US" sz="2200" b="0" dirty="0"/>
          </a:p>
          <a:p>
            <a:pPr marL="342900" lvl="0" indent="-342900">
              <a:lnSpc>
                <a:spcPct val="100000"/>
              </a:lnSpc>
              <a:buFont typeface="Arial" panose="020B0604020202020204" pitchFamily="34" charset="0"/>
              <a:buChar char="•"/>
            </a:pPr>
            <a:r>
              <a:rPr lang="en-US" sz="2200" u="sng" dirty="0"/>
              <a:t>Option 2</a:t>
            </a:r>
            <a:r>
              <a:rPr lang="en-US" sz="2200" dirty="0"/>
              <a:t>:  Advisors ask the questions</a:t>
            </a:r>
          </a:p>
          <a:p>
            <a:pPr marL="342900" lvl="0" indent="-342900">
              <a:lnSpc>
                <a:spcPct val="100000"/>
              </a:lnSpc>
              <a:buFont typeface="Arial" panose="020B0604020202020204" pitchFamily="34" charset="0"/>
              <a:buChar char="•"/>
            </a:pPr>
            <a:endParaRPr lang="en-US" sz="2200" dirty="0"/>
          </a:p>
          <a:p>
            <a:pPr lvl="0">
              <a:lnSpc>
                <a:spcPct val="100000"/>
              </a:lnSpc>
            </a:pPr>
            <a:r>
              <a:rPr lang="en-US" sz="2200" b="0" dirty="0"/>
              <a:t>	Must provide no-cost advisors</a:t>
            </a:r>
          </a:p>
          <a:p>
            <a:pPr lvl="0">
              <a:lnSpc>
                <a:spcPct val="100000"/>
              </a:lnSpc>
            </a:pPr>
            <a:endParaRPr lang="en-US" sz="2000" dirty="0"/>
          </a:p>
        </p:txBody>
      </p:sp>
    </p:spTree>
    <p:extLst>
      <p:ext uri="{BB962C8B-B14F-4D97-AF65-F5344CB8AC3E}">
        <p14:creationId xmlns:p14="http://schemas.microsoft.com/office/powerpoint/2010/main" val="34869065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338203"/>
            <a:ext cx="10134600" cy="1566798"/>
          </a:xfrm>
        </p:spPr>
        <p:txBody>
          <a:bodyPr>
            <a:normAutofit/>
          </a:bodyPr>
          <a:lstStyle/>
          <a:p>
            <a:r>
              <a:rPr lang="en-US" dirty="0"/>
              <a:t>For all decision-making options</a:t>
            </a:r>
            <a:br>
              <a:rPr lang="en-US" dirty="0"/>
            </a:br>
            <a:r>
              <a:rPr lang="en-US" dirty="0"/>
              <a:t>--2024 Regulations</a:t>
            </a: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762000" y="1905001"/>
            <a:ext cx="10464800" cy="3784598"/>
          </a:xfrm>
        </p:spPr>
        <p:txBody>
          <a:bodyPr vert="horz" lIns="91440" tIns="45720" rIns="91440" bIns="45720" rtlCol="0" anchor="t">
            <a:normAutofit/>
          </a:bodyPr>
          <a:lstStyle/>
          <a:p>
            <a:pPr marL="342900" lvl="0" indent="-342900">
              <a:lnSpc>
                <a:spcPct val="100000"/>
              </a:lnSpc>
              <a:buFont typeface="Arial" panose="020B0604020202020204" pitchFamily="34" charset="0"/>
              <a:buChar char="•"/>
            </a:pPr>
            <a:r>
              <a:rPr lang="en-US" sz="2000" b="0" dirty="0"/>
              <a:t>Decision-maker must evaluate each question for relevance and explain any decision to exclude a question</a:t>
            </a:r>
          </a:p>
          <a:p>
            <a:pPr marL="342900" lvl="0" indent="-342900">
              <a:lnSpc>
                <a:spcPct val="100000"/>
              </a:lnSpc>
              <a:buFont typeface="Arial" panose="020B0604020202020204" pitchFamily="34" charset="0"/>
              <a:buChar char="•"/>
            </a:pPr>
            <a:r>
              <a:rPr lang="en-US" sz="2000" b="0" dirty="0"/>
              <a:t>If relevant, the question must be asked</a:t>
            </a:r>
          </a:p>
          <a:p>
            <a:pPr marL="342900" lvl="0" indent="-342900">
              <a:lnSpc>
                <a:spcPct val="100000"/>
              </a:lnSpc>
              <a:buFont typeface="Arial" panose="020B0604020202020204" pitchFamily="34" charset="0"/>
              <a:buChar char="•"/>
            </a:pPr>
            <a:r>
              <a:rPr lang="en-US" sz="2000" b="0" dirty="0"/>
              <a:t>Must not permit questions that are unclear or harassing of the person being questioned</a:t>
            </a:r>
          </a:p>
          <a:p>
            <a:pPr marL="342900" lvl="0" indent="-342900">
              <a:lnSpc>
                <a:spcPct val="100000"/>
              </a:lnSpc>
              <a:buFont typeface="Arial" panose="020B0604020202020204" pitchFamily="34" charset="0"/>
              <a:buChar char="•"/>
            </a:pPr>
            <a:r>
              <a:rPr lang="en-US" sz="2000" b="0" dirty="0"/>
              <a:t>Decision-maker may place less or no weight upon statements by a person who refuses to respond to relevant questions</a:t>
            </a:r>
          </a:p>
          <a:p>
            <a:pPr marL="342900" lvl="0" indent="-342900">
              <a:lnSpc>
                <a:spcPct val="100000"/>
              </a:lnSpc>
              <a:buFont typeface="Arial" panose="020B0604020202020204" pitchFamily="34" charset="0"/>
              <a:buChar char="•"/>
            </a:pPr>
            <a:r>
              <a:rPr lang="en-US" sz="2000" b="0" dirty="0"/>
              <a:t>Decision-maker must not draw an inference about whether sex-based harassment occurred based solely on a person’s refusal to respond to relevant questions</a:t>
            </a:r>
          </a:p>
          <a:p>
            <a:pPr marL="342900" lvl="0" indent="-342900">
              <a:lnSpc>
                <a:spcPct val="100000"/>
              </a:lnSpc>
              <a:buFont typeface="Arial" panose="020B0604020202020204" pitchFamily="34" charset="0"/>
              <a:buChar char="•"/>
            </a:pPr>
            <a:r>
              <a:rPr lang="en-US" sz="2000" b="0" dirty="0"/>
              <a:t>Written determination delivered simultaneously to the parties must include certain elements</a:t>
            </a:r>
          </a:p>
          <a:p>
            <a:pPr marL="342900" lvl="0" indent="-342900">
              <a:lnSpc>
                <a:spcPct val="100000"/>
              </a:lnSpc>
              <a:buFont typeface="Arial" panose="020B0604020202020204" pitchFamily="34" charset="0"/>
              <a:buChar char="•"/>
            </a:pPr>
            <a:endParaRPr lang="en-US" sz="2000" b="0" dirty="0"/>
          </a:p>
        </p:txBody>
      </p:sp>
    </p:spTree>
    <p:extLst>
      <p:ext uri="{BB962C8B-B14F-4D97-AF65-F5344CB8AC3E}">
        <p14:creationId xmlns:p14="http://schemas.microsoft.com/office/powerpoint/2010/main" val="2113012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715964"/>
            <a:ext cx="10591800" cy="646332"/>
          </a:xfrm>
        </p:spPr>
        <p:txBody>
          <a:bodyPr>
            <a:normAutofit/>
          </a:bodyPr>
          <a:lstStyle/>
          <a:p>
            <a:r>
              <a:rPr lang="en-US" sz="3400" dirty="0"/>
              <a:t>To ask the right questions, a decision-maker must:</a:t>
            </a:r>
          </a:p>
        </p:txBody>
      </p:sp>
      <p:graphicFrame>
        <p:nvGraphicFramePr>
          <p:cNvPr id="2" name="Content Placeholder 2">
            <a:extLst>
              <a:ext uri="{FF2B5EF4-FFF2-40B4-BE49-F238E27FC236}">
                <a16:creationId xmlns:a16="http://schemas.microsoft.com/office/drawing/2014/main" id="{2015E775-2246-A524-A29B-A9970F8D17C8}"/>
              </a:ext>
            </a:extLst>
          </p:cNvPr>
          <p:cNvGraphicFramePr>
            <a:graphicFrameLocks/>
          </p:cNvGraphicFramePr>
          <p:nvPr>
            <p:extLst>
              <p:ext uri="{D42A27DB-BD31-4B8C-83A1-F6EECF244321}">
                <p14:modId xmlns:p14="http://schemas.microsoft.com/office/powerpoint/2010/main" val="463311462"/>
              </p:ext>
            </p:extLst>
          </p:nvPr>
        </p:nvGraphicFramePr>
        <p:xfrm>
          <a:off x="762000" y="1828800"/>
          <a:ext cx="10663380" cy="359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19818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572803-9B73-8B61-FA28-38D7ABA64AC1}"/>
              </a:ext>
            </a:extLst>
          </p:cNvPr>
          <p:cNvSpPr>
            <a:spLocks noGrp="1"/>
          </p:cNvSpPr>
          <p:nvPr>
            <p:ph type="title"/>
          </p:nvPr>
        </p:nvSpPr>
        <p:spPr>
          <a:xfrm>
            <a:off x="5199742" y="715961"/>
            <a:ext cx="6477000" cy="1189037"/>
          </a:xfrm>
        </p:spPr>
        <p:txBody>
          <a:bodyPr anchor="t">
            <a:normAutofit/>
          </a:bodyPr>
          <a:lstStyle/>
          <a:p>
            <a:r>
              <a:rPr lang="en-US" sz="2500" b="1" i="1" dirty="0"/>
              <a:t>Quiz:  </a:t>
            </a:r>
            <a:br>
              <a:rPr lang="en-US" sz="2500" dirty="0"/>
            </a:br>
            <a:r>
              <a:rPr lang="en-US" sz="2500" dirty="0"/>
              <a:t>What is the point of a decision-maker’s questions?</a:t>
            </a:r>
          </a:p>
        </p:txBody>
      </p:sp>
      <p:sp>
        <p:nvSpPr>
          <p:cNvPr id="6" name="Text Placeholder 5">
            <a:extLst>
              <a:ext uri="{FF2B5EF4-FFF2-40B4-BE49-F238E27FC236}">
                <a16:creationId xmlns:a16="http://schemas.microsoft.com/office/drawing/2014/main" id="{36FEA4FF-8A2E-7CEE-6B1D-C178F8670F39}"/>
              </a:ext>
            </a:extLst>
          </p:cNvPr>
          <p:cNvSpPr>
            <a:spLocks noGrp="1"/>
          </p:cNvSpPr>
          <p:nvPr>
            <p:ph type="body" sz="quarter" idx="11"/>
          </p:nvPr>
        </p:nvSpPr>
        <p:spPr>
          <a:xfrm>
            <a:off x="5199743" y="2242158"/>
            <a:ext cx="6477000" cy="3457184"/>
          </a:xfrm>
        </p:spPr>
        <p:txBody>
          <a:bodyPr>
            <a:normAutofit/>
          </a:bodyPr>
          <a:lstStyle/>
          <a:p>
            <a:pPr marL="514350" indent="-514350">
              <a:buFont typeface="+mj-lt"/>
              <a:buAutoNum type="alphaLcParenR"/>
            </a:pPr>
            <a:r>
              <a:rPr lang="en-US" b="0" dirty="0"/>
              <a:t>To show how smart the decision-maker is</a:t>
            </a:r>
          </a:p>
          <a:p>
            <a:pPr marL="514350" indent="-514350">
              <a:buFont typeface="+mj-lt"/>
              <a:buAutoNum type="alphaLcParenR"/>
            </a:pPr>
            <a:r>
              <a:rPr lang="en-US" b="0" dirty="0"/>
              <a:t>To find out what each party said happened</a:t>
            </a:r>
          </a:p>
          <a:p>
            <a:pPr marL="514350" indent="-514350">
              <a:buFont typeface="+mj-lt"/>
              <a:buAutoNum type="alphaLcParenR"/>
            </a:pPr>
            <a:r>
              <a:rPr lang="en-US" b="0" dirty="0"/>
              <a:t>To get clarity on portions of evidence that may be unclear that are relevant to the determination</a:t>
            </a:r>
          </a:p>
          <a:p>
            <a:pPr marL="514350" indent="-514350">
              <a:buFont typeface="+mj-lt"/>
              <a:buAutoNum type="alphaLcParenR"/>
            </a:pPr>
            <a:r>
              <a:rPr lang="en-US" b="0" dirty="0"/>
              <a:t>To get details that are relevant to the determination where they are missing from the investigation report</a:t>
            </a:r>
          </a:p>
          <a:p>
            <a:pPr marL="514350" indent="-514350">
              <a:buFont typeface="+mj-lt"/>
              <a:buAutoNum type="alphaLcParenR"/>
            </a:pPr>
            <a:r>
              <a:rPr lang="en-US" b="0" dirty="0"/>
              <a:t>To engage with the parties and witnesses to the extent it assists your credibility determination</a:t>
            </a:r>
          </a:p>
          <a:p>
            <a:pPr marL="514350" indent="-514350">
              <a:buFont typeface="+mj-lt"/>
              <a:buAutoNum type="alphaLcParenR"/>
            </a:pPr>
            <a:r>
              <a:rPr lang="en-US" b="0" dirty="0"/>
              <a:t>C, D and E</a:t>
            </a:r>
          </a:p>
          <a:p>
            <a:endParaRPr lang="en-US" dirty="0"/>
          </a:p>
        </p:txBody>
      </p:sp>
    </p:spTree>
    <p:extLst>
      <p:ext uri="{BB962C8B-B14F-4D97-AF65-F5344CB8AC3E}">
        <p14:creationId xmlns:p14="http://schemas.microsoft.com/office/powerpoint/2010/main" val="8314905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00000000-0000-0000-0000-000000000000"/>
  <p:tag name="SLIDO_EVENT_UUID" val="a82b0535-8ca0-4433-94d4-916d185df045"/>
  <p:tag name="SLIDO_EVENT_SECTION_UUID" val="141be708-722e-449d-9e36-5dcdb7901d84"/>
</p:tagLst>
</file>

<file path=ppt/tags/tag2.xml><?xml version="1.0" encoding="utf-8"?>
<p:tagLst xmlns:a="http://schemas.openxmlformats.org/drawingml/2006/main" xmlns:r="http://schemas.openxmlformats.org/officeDocument/2006/relationships" xmlns:p="http://schemas.openxmlformats.org/presentationml/2006/main">
  <p:tag name="SLIDO_TYPE" val="SlidoPoll"/>
  <p:tag name="SLIDO_POLL_UUID" val="dfc48ddd-99c4-4dc3-a528-625f7193c785"/>
  <p:tag name="SLIDO_TIMELINE" val="W3sic2NyZWVuIjoiU3VydmV5SW50cm8ifSx7InBvbGxRdWVzdGlvblV1aWQiOiI1Mzg5OWFkZS1lM2UyLTQ5YjQtOWFlNC03MDFkNzRhNmI4YjEiLCJzaG93UmVzdWx0cyI6dHJ1ZX0seyJwb2xsUXVlc3Rpb25VdWlkIjoiZjc0ZjU0YTUtNjQ0MC00ZGIzLTgwYjEtOTYzNTk3MjFiNjYzIiwic2hvd1Jlc3VsdHMiOnRydWV9LHsicG9sbFF1ZXN0aW9uVXVpZCI6IjU3NWViNjk3LTNiNGUtNDQ0Zi05MzhjLTI0NDVmNmQxNWYyNiIsInNob3dSZXN1bHRzIjp0cnVlfSx7InBvbGxRdWVzdGlvblV1aWQiOiI5ZDI5ODgzNy0xN2I5LTQ1NTYtOTk1Yy04ZmI1NjRlYzA0ZjgiLCJzaG93UmVzdWx0cyI6dHJ1ZX0seyJwb2xsUXVlc3Rpb25VdWlkIjoiM2Y3Y2E0ZWMtZjk0ZS00NDhlLTljNGYtYTIzZDQ0NDM5ZjlkIiwic2hvd1Jlc3VsdHMiOnRydWV9LHsicG9sbFF1ZXN0aW9uVXVpZCI6ImY1Mzg0MzdkLTJjMjctNDE4ZS1hYTI3LWQ1MmFkYTJhOGFlMiIsInNob3dSZXN1bHRzIjp0cnVlfSx7InBvbGxRdWVzdGlvblV1aWQiOiIwNGRlYzFhMy0yYzNmLTRkMzEtOTlmOS0wNGUyMTExYmQ4MzgiLCJzaG93UmVzdWx0cyI6dHJ1ZX0seyJwb2xsUXVlc3Rpb25VdWlkIjoiMTYyZWEwMjYtOTAwMC00NDUzLWFiMTUtYTJjNWVkZTc3MjQ3Iiwic2hvd1Jlc3VsdHMiOnRydWV9LHsicG9sbFF1ZXN0aW9uVXVpZCI6ImQ0YmUxM2ExLWEwZmItNDRjZi04NWQzLTIzY2U3MDcyM2Y4NiIsInNob3dSZXN1bHRzIjp0cnVlfSx7InBvbGxRdWVzdGlvblV1aWQiOiIzNzk5MDdlNy1mNjNiLTRkMWItYmExZS0xZDAxNTg1NzBiMmMiLCJzaG93UmVzdWx0cyI6dHJ1ZX1d"/>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survey"/>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7.xml><?xml version="1.0" encoding="utf-8"?>
<p:tagLst xmlns:a="http://schemas.openxmlformats.org/drawingml/2006/main" xmlns:r="http://schemas.openxmlformats.org/officeDocument/2006/relationships" xmlns:p="http://schemas.openxmlformats.org/presentationml/2006/main">
  <p:tag name="SLIDO_ELEMENT" val="dotty"/>
</p:tagLst>
</file>

<file path=ppt/tags/tag8.xml><?xml version="1.0" encoding="utf-8"?>
<p:tagLst xmlns:a="http://schemas.openxmlformats.org/drawingml/2006/main" xmlns:r="http://schemas.openxmlformats.org/officeDocument/2006/relationships" xmlns:p="http://schemas.openxmlformats.org/presentationml/2006/main">
  <p:tag name="SLIDO_ELEMENT" val="footer"/>
</p:tagLst>
</file>

<file path=ppt/theme/theme1.xml><?xml version="1.0" encoding="utf-8"?>
<a:theme xmlns:a="http://schemas.openxmlformats.org/drawingml/2006/main" name="Office Theme">
  <a:themeElements>
    <a:clrScheme name="Custom 117">
      <a:dk1>
        <a:sysClr val="windowText" lastClr="000000"/>
      </a:dk1>
      <a:lt1>
        <a:sysClr val="window" lastClr="FFFFFF"/>
      </a:lt1>
      <a:dk2>
        <a:srgbClr val="44546A"/>
      </a:dk2>
      <a:lt2>
        <a:srgbClr val="E7E6E6"/>
      </a:lt2>
      <a:accent1>
        <a:srgbClr val="E23042"/>
      </a:accent1>
      <a:accent2>
        <a:srgbClr val="3578AF"/>
      </a:accent2>
      <a:accent3>
        <a:srgbClr val="C4C4C4"/>
      </a:accent3>
      <a:accent4>
        <a:srgbClr val="A80B22"/>
      </a:accent4>
      <a:accent5>
        <a:srgbClr val="E2E2E2"/>
      </a:accent5>
      <a:accent6>
        <a:srgbClr val="2A6187"/>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96592D1-A3C0-CD4C-A28C-F028C707E8A7}" vid="{A63A7F91-7D1F-D049-BA01-EDEBA4D5EFD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Office Theme</Template>
  <TotalTime>2271</TotalTime>
  <Words>2337</Words>
  <Application>Microsoft Macintosh PowerPoint</Application>
  <PresentationFormat>Widescreen</PresentationFormat>
  <Paragraphs>191</Paragraphs>
  <Slides>25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Office Theme</vt:lpstr>
      <vt:lpstr>Best Practices for  Decision Making  under the  2024 Regulations  Rebecca Leitman Veidlinger</vt:lpstr>
      <vt:lpstr> Introduction      www.veidlinger.com</vt:lpstr>
      <vt:lpstr>Today we will cover:</vt:lpstr>
      <vt:lpstr>Decision-making process for sexual harassment— 2020 Regulations</vt:lpstr>
      <vt:lpstr>Decision-making process for sex-based harassment involving a student party --2024 Regulations</vt:lpstr>
      <vt:lpstr>Decision-making process for sex-based harassment involving a student party --2024 Regulations</vt:lpstr>
      <vt:lpstr>For all decision-making options --2024 Regulations</vt:lpstr>
      <vt:lpstr>To ask the right questions, a decision-maker must:</vt:lpstr>
      <vt:lpstr>Quiz:   What is the point of a decision-maker’s questions?</vt:lpstr>
      <vt:lpstr>What will help you get that information?</vt:lpstr>
      <vt:lpstr>Practice:  How would you ask about:</vt:lpstr>
      <vt:lpstr>Weighing the evidence and making a determination</vt:lpstr>
      <vt:lpstr>Step One Fact-finding:   Determining what happened</vt:lpstr>
      <vt:lpstr>Factors to consider when assessing credibility</vt:lpstr>
      <vt:lpstr>Explaining the  credibility assessment:   Sample topic sentences</vt:lpstr>
      <vt:lpstr>Explaining the credibility assessment:   Sample concluding sentences</vt:lpstr>
      <vt:lpstr>Step Two Analyzing the Evidence</vt:lpstr>
      <vt:lpstr>Let’s do a fun activity!</vt:lpstr>
      <vt:lpstr>Findings of Fact</vt:lpstr>
      <vt:lpstr>PowerPoint Presentation</vt:lpstr>
      <vt:lpstr>Explaining the  policy analysis: Sample paragraph</vt:lpstr>
      <vt:lpstr>Explaining the  policy analysis: Sample paragraph</vt:lpstr>
      <vt:lpstr>Explaining the  policy analysis: Sample paragraph</vt:lpstr>
      <vt:lpstr>Questions &amp; Answers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Practices for Decision Making under the New Regulations</dc:title>
  <dc:subject/>
  <dc:creator>Lorna Fink</dc:creator>
  <cp:keywords/>
  <dc:description/>
  <cp:lastModifiedBy>Rebecca Veidlinger</cp:lastModifiedBy>
  <cp:revision>27</cp:revision>
  <dcterms:created xsi:type="dcterms:W3CDTF">2024-07-21T21:59:54Z</dcterms:created>
  <dcterms:modified xsi:type="dcterms:W3CDTF">2024-07-23T15:45:01Z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