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TeIsX33vynGpmuo3WKsaaBznH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CBD0A8-A6D6-4CD7-A1F9-5859D2E7B139}">
  <a:tblStyle styleId="{97CBD0A8-A6D6-4CD7-A1F9-5859D2E7B1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1982" y="197"/>
      </p:cViewPr>
      <p:guideLst>
        <p:guide orient="horz" pos="12096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e0d7a2ad6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1e0d7a2ad64_1_0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28"/>
              </a:spcBef>
              <a:spcAft>
                <a:spcPts val="0"/>
              </a:spcAft>
              <a:buNone/>
            </a:pPr>
            <a:r>
              <a:rPr lang="en-US"/>
              <a:t>Need to adjust the testing and objectives to the new objectives</a:t>
            </a:r>
            <a:endParaRPr/>
          </a:p>
        </p:txBody>
      </p:sp>
      <p:sp>
        <p:nvSpPr>
          <p:cNvPr id="48" name="Google Shape;48;g1e0d7a2ad64_1_0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e0d7a2ad64_1_0"/>
          <p:cNvSpPr/>
          <p:nvPr/>
        </p:nvSpPr>
        <p:spPr>
          <a:xfrm>
            <a:off x="1217563" y="25408549"/>
            <a:ext cx="11323800" cy="6550187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14300" cap="flat" cmpd="sng">
            <a:solidFill>
              <a:srgbClr val="7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1e0d7a2ad64_1_0"/>
          <p:cNvSpPr/>
          <p:nvPr/>
        </p:nvSpPr>
        <p:spPr>
          <a:xfrm>
            <a:off x="1098150" y="32914700"/>
            <a:ext cx="11323800" cy="518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14300" cap="flat" cmpd="sng">
            <a:solidFill>
              <a:srgbClr val="7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future work aims to </a:t>
            </a:r>
            <a:r>
              <a:rPr lang="en-US" sz="5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the size and cost 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the device by replacing parts such as the </a:t>
            </a:r>
            <a:r>
              <a:rPr lang="en-US" sz="5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Arduino nano 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with  </a:t>
            </a:r>
            <a:r>
              <a:rPr lang="en-US" sz="5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microprocessor chips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52" name="Google Shape;52;g1e0d7a2ad64_1_0"/>
          <p:cNvSpPr/>
          <p:nvPr/>
        </p:nvSpPr>
        <p:spPr>
          <a:xfrm>
            <a:off x="1098150" y="17065375"/>
            <a:ext cx="11323800" cy="745197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14300" cap="flat" cmpd="sng">
            <a:solidFill>
              <a:srgbClr val="7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96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Char char="●"/>
            </a:pPr>
            <a:r>
              <a:rPr lang="en-US" sz="5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provide a product with </a:t>
            </a:r>
            <a:r>
              <a:rPr lang="en-US" sz="5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.5-1 sec control response 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and   </a:t>
            </a:r>
            <a:r>
              <a:rPr lang="en-US" sz="5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4-6 hour operating time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en-US" sz="5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66% of  the cost 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standard electrolarynx</a:t>
            </a:r>
            <a:endParaRPr sz="5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84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Calibri"/>
              <a:buChar char="●"/>
            </a:pPr>
            <a:r>
              <a:rPr lang="en-US" sz="5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90% user convenience rating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utilizing FDA approved materials.</a:t>
            </a:r>
            <a:endParaRPr sz="5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1e0d7a2ad64_1_0"/>
          <p:cNvSpPr/>
          <p:nvPr/>
        </p:nvSpPr>
        <p:spPr>
          <a:xfrm>
            <a:off x="28199850" y="16429850"/>
            <a:ext cx="14844000" cy="179574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14300" cap="flat" cmpd="sng">
            <a:solidFill>
              <a:srgbClr val="7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Initial hardware testing to establish </a:t>
            </a: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control response time</a:t>
            </a: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operating time</a:t>
            </a: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 for users prior to subject testing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Two part testing system</a:t>
            </a: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 uses a survey to evaluate </a:t>
            </a: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convenience rating</a:t>
            </a: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 and a second </a:t>
            </a: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randomly selected</a:t>
            </a: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 audibility test to evaluate the</a:t>
            </a: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 listener end experience</a:t>
            </a: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1e0d7a2ad64_1_0"/>
          <p:cNvSpPr/>
          <p:nvPr/>
        </p:nvSpPr>
        <p:spPr>
          <a:xfrm>
            <a:off x="12825150" y="8024150"/>
            <a:ext cx="15063000" cy="29969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14300" cap="flat" cmpd="sng">
            <a:solidFill>
              <a:srgbClr val="7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e0d7a2ad64_1_0"/>
          <p:cNvSpPr/>
          <p:nvPr/>
        </p:nvSpPr>
        <p:spPr>
          <a:xfrm>
            <a:off x="1098150" y="8024150"/>
            <a:ext cx="11323800" cy="789641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14300" cap="flat" cmpd="sng">
            <a:solidFill>
              <a:srgbClr val="7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There are over </a:t>
            </a:r>
            <a:r>
              <a:rPr lang="en-US" sz="5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100,000 tracheostomies a year</a:t>
            </a:r>
            <a:r>
              <a:rPr lang="en-US"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, of which these individuals must use an electrolarynx which performs poorly</a:t>
            </a:r>
            <a:r>
              <a:rPr lang="en-US"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Our Team believes that we can address this shortcoming through</a:t>
            </a:r>
            <a:r>
              <a:rPr lang="en-US" sz="5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wireless controls </a:t>
            </a:r>
            <a:r>
              <a:rPr lang="en-US"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ample </a:t>
            </a:r>
            <a:r>
              <a:rPr lang="en-US" sz="5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insulation</a:t>
            </a:r>
            <a:r>
              <a:rPr lang="en-US" sz="5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5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1e0d7a2ad64_1_0"/>
          <p:cNvSpPr txBox="1"/>
          <p:nvPr/>
        </p:nvSpPr>
        <p:spPr>
          <a:xfrm>
            <a:off x="9296400" y="1410538"/>
            <a:ext cx="27352200" cy="5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Echolynx: Wireless Electrolarynx Speech Aid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Benjamin Diaz, Rachel Lee, Luis Cuadros Lamas, Catherine Caicedo, Autumn Monsees</a:t>
            </a:r>
            <a:endParaRPr sz="6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Advisor(s): 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Venkat K. Chivukula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Dept. of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Biomedical Engineering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Florida Institute of Technology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g1e0d7a2ad64_1_0" descr="screen, Laptop, education, symbols, Computer, science, signs, tool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21910" y="44272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g1e0d7a2ad64_1_0" descr="D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70859" y="442731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1e0d7a2ad64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52550" y="2660738"/>
            <a:ext cx="5370276" cy="25156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1e0d7a2ad64_1_0"/>
          <p:cNvSpPr/>
          <p:nvPr/>
        </p:nvSpPr>
        <p:spPr>
          <a:xfrm>
            <a:off x="1967250" y="7264325"/>
            <a:ext cx="9585600" cy="1108200"/>
          </a:xfrm>
          <a:prstGeom prst="roundRect">
            <a:avLst>
              <a:gd name="adj" fmla="val 16667"/>
            </a:avLst>
          </a:prstGeom>
          <a:solidFill>
            <a:srgbClr val="76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Project Description</a:t>
            </a:r>
            <a:endParaRPr sz="70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g1e0d7a2ad64_1_0"/>
          <p:cNvSpPr/>
          <p:nvPr/>
        </p:nvSpPr>
        <p:spPr>
          <a:xfrm>
            <a:off x="2058750" y="16292910"/>
            <a:ext cx="9585600" cy="1108200"/>
          </a:xfrm>
          <a:prstGeom prst="roundRect">
            <a:avLst>
              <a:gd name="adj" fmla="val 16667"/>
            </a:avLst>
          </a:prstGeom>
          <a:solidFill>
            <a:srgbClr val="76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Objectives</a:t>
            </a:r>
            <a:endParaRPr sz="70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g1e0d7a2ad64_1_0"/>
          <p:cNvSpPr/>
          <p:nvPr/>
        </p:nvSpPr>
        <p:spPr>
          <a:xfrm>
            <a:off x="14788000" y="7264325"/>
            <a:ext cx="10920900" cy="1108200"/>
          </a:xfrm>
          <a:prstGeom prst="roundRect">
            <a:avLst>
              <a:gd name="adj" fmla="val 16667"/>
            </a:avLst>
          </a:prstGeom>
          <a:solidFill>
            <a:srgbClr val="76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Product Design</a:t>
            </a:r>
            <a:endParaRPr sz="7000" b="1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1e0d7a2ad64_1_0"/>
          <p:cNvSpPr/>
          <p:nvPr/>
        </p:nvSpPr>
        <p:spPr>
          <a:xfrm>
            <a:off x="30161400" y="15793413"/>
            <a:ext cx="10920900" cy="1001400"/>
          </a:xfrm>
          <a:prstGeom prst="roundRect">
            <a:avLst>
              <a:gd name="adj" fmla="val 16667"/>
            </a:avLst>
          </a:prstGeom>
          <a:solidFill>
            <a:srgbClr val="76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Testing and Results</a:t>
            </a:r>
            <a:endParaRPr sz="7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1e0d7a2ad64_1_0"/>
          <p:cNvSpPr/>
          <p:nvPr/>
        </p:nvSpPr>
        <p:spPr>
          <a:xfrm>
            <a:off x="1967250" y="32177694"/>
            <a:ext cx="9585600" cy="1108200"/>
          </a:xfrm>
          <a:prstGeom prst="roundRect">
            <a:avLst>
              <a:gd name="adj" fmla="val 16667"/>
            </a:avLst>
          </a:prstGeom>
          <a:solidFill>
            <a:srgbClr val="76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Conclusion/Future Work</a:t>
            </a:r>
            <a:endParaRPr sz="7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g1e0d7a2ad64_1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95234" y="442727"/>
            <a:ext cx="1848466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1e0d7a2ad64_1_0"/>
          <p:cNvSpPr/>
          <p:nvPr/>
        </p:nvSpPr>
        <p:spPr>
          <a:xfrm>
            <a:off x="28199850" y="34623675"/>
            <a:ext cx="14844000" cy="3370200"/>
          </a:xfrm>
          <a:prstGeom prst="roundRect">
            <a:avLst>
              <a:gd name="adj" fmla="val 16667"/>
            </a:avLst>
          </a:prstGeom>
          <a:solidFill>
            <a:srgbClr val="760000"/>
          </a:solidFill>
          <a:ln w="9525" cap="flat" cmpd="sng">
            <a:solidFill>
              <a:srgbClr val="7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Acknowledgements:</a:t>
            </a:r>
            <a:endParaRPr sz="70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Dr. Chivukula, Caleb Phillips, L3 Harris Design Center, Moffitt Health Center, Gerardo </a:t>
            </a:r>
            <a:r>
              <a:rPr lang="en-US" sz="5600" dirty="0" err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Caicedo</a:t>
            </a:r>
            <a:endParaRPr sz="56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1e0d7a2ad64_1_0"/>
          <p:cNvSpPr/>
          <p:nvPr/>
        </p:nvSpPr>
        <p:spPr>
          <a:xfrm>
            <a:off x="2058750" y="24830968"/>
            <a:ext cx="9585600" cy="1108200"/>
          </a:xfrm>
          <a:prstGeom prst="roundRect">
            <a:avLst>
              <a:gd name="adj" fmla="val 16667"/>
            </a:avLst>
          </a:prstGeom>
          <a:solidFill>
            <a:srgbClr val="76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Economics</a:t>
            </a:r>
            <a:endParaRPr sz="7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1e0d7a2ad64_1_0"/>
          <p:cNvSpPr txBox="1"/>
          <p:nvPr/>
        </p:nvSpPr>
        <p:spPr>
          <a:xfrm>
            <a:off x="13499625" y="19689438"/>
            <a:ext cx="131655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Collar Style Design</a:t>
            </a: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 using flexible 3D printed resin and PLA for a universally device with great dynamic pitch adjusted using wireless controls.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1e0d7a2ad64_1_0"/>
          <p:cNvSpPr/>
          <p:nvPr/>
        </p:nvSpPr>
        <p:spPr>
          <a:xfrm>
            <a:off x="16269838" y="35972135"/>
            <a:ext cx="8082126" cy="1432188"/>
          </a:xfrm>
          <a:prstGeom prst="flowChartTerminator">
            <a:avLst/>
          </a:prstGeom>
          <a:solidFill>
            <a:srgbClr val="CCCCCC"/>
          </a:solidFill>
          <a:ln w="1143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Casing Design</a:t>
            </a:r>
            <a:endParaRPr b="1"/>
          </a:p>
        </p:txBody>
      </p:sp>
      <p:sp>
        <p:nvSpPr>
          <p:cNvPr id="70" name="Google Shape;70;g1e0d7a2ad64_1_0"/>
          <p:cNvSpPr txBox="1"/>
          <p:nvPr/>
        </p:nvSpPr>
        <p:spPr>
          <a:xfrm>
            <a:off x="13557525" y="24135000"/>
            <a:ext cx="131655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Hardware  Design: </a:t>
            </a:r>
            <a:endParaRPr sz="56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This design uses the arduino controller for vibration control using a digital potentiometer and a waveform generator, which control the amplitude and pitch through inputs on a bluetooth controller.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1" name="Google Shape;71;g1e0d7a2ad64_1_0"/>
          <p:cNvGraphicFramePr/>
          <p:nvPr>
            <p:extLst>
              <p:ext uri="{D42A27DB-BD31-4B8C-83A1-F6EECF244321}">
                <p14:modId xmlns:p14="http://schemas.microsoft.com/office/powerpoint/2010/main" val="3813184522"/>
              </p:ext>
            </p:extLst>
          </p:nvPr>
        </p:nvGraphicFramePr>
        <p:xfrm>
          <a:off x="1736968" y="26128024"/>
          <a:ext cx="10402450" cy="5272655"/>
        </p:xfrm>
        <a:graphic>
          <a:graphicData uri="http://schemas.openxmlformats.org/drawingml/2006/table">
            <a:tbl>
              <a:tblPr>
                <a:noFill/>
                <a:tableStyleId>{97CBD0A8-A6D6-4CD7-A1F9-5859D2E7B139}</a:tableStyleId>
              </a:tblPr>
              <a:tblGrid>
                <a:gridCol w="525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Fixed Cost Per Unit</a:t>
                      </a:r>
                      <a:endParaRPr sz="5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$218.70</a:t>
                      </a:r>
                      <a:endParaRPr sz="5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Sales Price</a:t>
                      </a:r>
                      <a:endParaRPr sz="5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$475</a:t>
                      </a:r>
                      <a:endParaRPr sz="5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Profit Per Unit</a:t>
                      </a:r>
                      <a:endParaRPr sz="5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$257.70</a:t>
                      </a:r>
                      <a:endParaRPr sz="5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Break Even Point</a:t>
                      </a:r>
                      <a:endParaRPr sz="5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1920 Units</a:t>
                      </a:r>
                      <a:endParaRPr sz="5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Google Shape;72;g1e0d7a2ad64_1_0"/>
          <p:cNvSpPr/>
          <p:nvPr/>
        </p:nvSpPr>
        <p:spPr>
          <a:xfrm>
            <a:off x="1786548" y="31140475"/>
            <a:ext cx="10402452" cy="818262"/>
          </a:xfrm>
          <a:prstGeom prst="flowChartTerminator">
            <a:avLst/>
          </a:prstGeom>
          <a:solidFill>
            <a:srgbClr val="CCCCCC"/>
          </a:solidFill>
          <a:ln w="1143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1: Economics Breakdown</a:t>
            </a:r>
            <a:r>
              <a:rPr lang="en-US" sz="5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  <p:sp>
        <p:nvSpPr>
          <p:cNvPr id="73" name="Google Shape;73;g1e0d7a2ad64_1_0"/>
          <p:cNvSpPr txBox="1"/>
          <p:nvPr/>
        </p:nvSpPr>
        <p:spPr>
          <a:xfrm>
            <a:off x="13499627" y="9210288"/>
            <a:ext cx="6540000" cy="9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>
                <a:latin typeface="Calibri"/>
                <a:ea typeface="Calibri"/>
                <a:cs typeface="Calibri"/>
                <a:sym typeface="Calibri"/>
              </a:rPr>
              <a:t>Motor Design: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latin typeface="Calibri"/>
                <a:ea typeface="Calibri"/>
                <a:cs typeface="Calibri"/>
                <a:sym typeface="Calibri"/>
              </a:rPr>
              <a:t>A pot magnet based design focused on magnetic polarity in one major direction, helps to reduce the amount of voltage needed for a coil inductor to be repelled toward the contact disk.</a:t>
            </a: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1e0d7a2ad64_1_0"/>
          <p:cNvSpPr/>
          <p:nvPr/>
        </p:nvSpPr>
        <p:spPr>
          <a:xfrm>
            <a:off x="19571875" y="17401110"/>
            <a:ext cx="8082126" cy="1432188"/>
          </a:xfrm>
          <a:prstGeom prst="flowChartTerminator">
            <a:avLst/>
          </a:prstGeom>
          <a:solidFill>
            <a:srgbClr val="CCCCCC"/>
          </a:solidFill>
          <a:ln w="1143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Motor Design</a:t>
            </a:r>
            <a:endParaRPr b="1"/>
          </a:p>
        </p:txBody>
      </p:sp>
      <p:pic>
        <p:nvPicPr>
          <p:cNvPr id="75" name="Google Shape;75;g1e0d7a2ad64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47500" y="20610713"/>
            <a:ext cx="4843602" cy="36327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1e0d7a2ad64_1_0"/>
          <p:cNvSpPr/>
          <p:nvPr/>
        </p:nvSpPr>
        <p:spPr>
          <a:xfrm>
            <a:off x="30973500" y="28059300"/>
            <a:ext cx="8991594" cy="1432188"/>
          </a:xfrm>
          <a:prstGeom prst="flowChartTerminator">
            <a:avLst/>
          </a:prstGeom>
          <a:solidFill>
            <a:srgbClr val="CCCCCC"/>
          </a:solidFill>
          <a:ln w="1143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1: Hardware Testing</a:t>
            </a:r>
            <a:endParaRPr b="1"/>
          </a:p>
        </p:txBody>
      </p:sp>
      <p:pic>
        <p:nvPicPr>
          <p:cNvPr id="77" name="Google Shape;77;g1e0d7a2ad64_1_0"/>
          <p:cNvPicPr preferRelativeResize="0"/>
          <p:nvPr/>
        </p:nvPicPr>
        <p:blipFill rotWithShape="1">
          <a:blip r:embed="rId8">
            <a:alphaModFix/>
          </a:blip>
          <a:srcRect l="7969" t="22502" r="13284" b="11038"/>
          <a:stretch/>
        </p:blipFill>
        <p:spPr>
          <a:xfrm>
            <a:off x="14151750" y="29807844"/>
            <a:ext cx="12318293" cy="58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e0d7a2ad64_1_0"/>
          <p:cNvPicPr preferRelativeResize="0"/>
          <p:nvPr/>
        </p:nvPicPr>
        <p:blipFill rotWithShape="1">
          <a:blip r:embed="rId9">
            <a:alphaModFix/>
          </a:blip>
          <a:srcRect l="10046" t="22437" r="18849" b="34472"/>
          <a:stretch/>
        </p:blipFill>
        <p:spPr>
          <a:xfrm>
            <a:off x="35699863" y="24466263"/>
            <a:ext cx="4170778" cy="33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e0d7a2ad64_1_0"/>
          <p:cNvPicPr preferRelativeResize="0"/>
          <p:nvPr/>
        </p:nvPicPr>
        <p:blipFill rotWithShape="1">
          <a:blip r:embed="rId10">
            <a:alphaModFix/>
          </a:blip>
          <a:srcRect l="14077" t="12884" r="33315" b="53984"/>
          <a:stretch/>
        </p:blipFill>
        <p:spPr>
          <a:xfrm>
            <a:off x="30973500" y="24466263"/>
            <a:ext cx="4015931" cy="33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1e0d7a2ad64_1_0"/>
          <p:cNvPicPr preferRelativeResize="0"/>
          <p:nvPr/>
        </p:nvPicPr>
        <p:blipFill rotWithShape="1">
          <a:blip r:embed="rId11">
            <a:alphaModFix/>
          </a:blip>
          <a:srcRect l="17753" r="17779"/>
          <a:stretch/>
        </p:blipFill>
        <p:spPr>
          <a:xfrm>
            <a:off x="19571875" y="9337525"/>
            <a:ext cx="7744450" cy="77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e0d7a2ad64_1_0"/>
          <p:cNvSpPr/>
          <p:nvPr/>
        </p:nvSpPr>
        <p:spPr>
          <a:xfrm>
            <a:off x="28199850" y="7903050"/>
            <a:ext cx="14538900" cy="7727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14300" cap="flat" cmpd="sng">
            <a:solidFill>
              <a:srgbClr val="7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g1e0d7a2ad64_1_0"/>
          <p:cNvPicPr preferRelativeResize="0"/>
          <p:nvPr/>
        </p:nvPicPr>
        <p:blipFill rotWithShape="1">
          <a:blip r:embed="rId12">
            <a:alphaModFix/>
          </a:blip>
          <a:srcRect l="29019" t="14401" r="25142" b="23308"/>
          <a:stretch/>
        </p:blipFill>
        <p:spPr>
          <a:xfrm>
            <a:off x="30161400" y="8740934"/>
            <a:ext cx="10920899" cy="666254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1e0d7a2ad64_1_0"/>
          <p:cNvSpPr/>
          <p:nvPr/>
        </p:nvSpPr>
        <p:spPr>
          <a:xfrm>
            <a:off x="30161400" y="7349575"/>
            <a:ext cx="10920900" cy="1001400"/>
          </a:xfrm>
          <a:prstGeom prst="roundRect">
            <a:avLst>
              <a:gd name="adj" fmla="val 16667"/>
            </a:avLst>
          </a:prstGeom>
          <a:solidFill>
            <a:srgbClr val="76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Prototype Concept</a:t>
            </a:r>
            <a:endParaRPr sz="7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Custom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Benjamin Diaz</cp:lastModifiedBy>
  <cp:revision>1</cp:revision>
  <dcterms:created xsi:type="dcterms:W3CDTF">2007-04-04T14:17:42Z</dcterms:created>
  <dcterms:modified xsi:type="dcterms:W3CDTF">2023-04-06T01:37:15Z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