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8404800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jCJEoeVLJPb7mFCyTn54l5Z/At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9933"/>
    <a:srgbClr val="FFCC66"/>
    <a:srgbClr val="FF5050"/>
    <a:srgbClr val="3366FF"/>
    <a:srgbClr val="0099FF"/>
    <a:srgbClr val="8F3131"/>
    <a:srgbClr val="FB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" d="100"/>
          <a:sy n="19" d="100"/>
        </p:scale>
        <p:origin x="2202" y="48"/>
      </p:cViewPr>
      <p:guideLst>
        <p:guide orient="horz" pos="12096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3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4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>
            <a:spLocks noGrp="1"/>
          </p:cNvSpPr>
          <p:nvPr>
            <p:ph type="pic" idx="2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w="3175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w="3810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/>
        </p:nvSpPr>
        <p:spPr>
          <a:xfrm>
            <a:off x="9296400" y="1410538"/>
            <a:ext cx="27352252" cy="523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44825" rIns="89675" bIns="44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the Relativistic-Microwave Theory of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Ball Lightning with Plasma Simulations</a:t>
            </a:r>
            <a:br>
              <a:rPr lang="en-US" sz="8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Amanda Elliott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Advisor: Dr. Vladislav Bukshtynov, </a:t>
            </a:r>
            <a:br>
              <a:rPr lang="en-US" sz="5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Dept. of Mathematical Sciences, Florida Institute of Technology</a:t>
            </a: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8086727" y="7273927"/>
            <a:ext cx="184731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985519" y="6791825"/>
            <a:ext cx="26426719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i="0" u="none" strike="noStrike" cap="none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7200" b="1" i="0" u="sng" strike="noStrike" cap="none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Ball lightning (BL) is an unexplained phenomenon reported by thousands of eyewitnesses as a fireball, a few cm to 1 m in diameter, moving unpredictably and independently of the wind, sometimes observed during lightning storms.  Here a potential theory for the creation of BL is explored [1]. </a:t>
            </a:r>
            <a:br>
              <a:rPr lang="en-US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results of this research will advance lightning protection and aviation safety.</a:t>
            </a:r>
            <a:endParaRPr lang="en-US" dirty="0"/>
          </a:p>
        </p:txBody>
      </p:sp>
      <p:pic>
        <p:nvPicPr>
          <p:cNvPr id="2" name="Google Shape;77;p2" descr="Image result for electron silhouette">
            <a:extLst>
              <a:ext uri="{FF2B5EF4-FFF2-40B4-BE49-F238E27FC236}">
                <a16:creationId xmlns:a16="http://schemas.microsoft.com/office/drawing/2014/main" id="{8FF54239-B74A-3448-600B-4E9A754CF9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42136" y="496138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3;p2">
            <a:extLst>
              <a:ext uri="{FF2B5EF4-FFF2-40B4-BE49-F238E27FC236}">
                <a16:creationId xmlns:a16="http://schemas.microsoft.com/office/drawing/2014/main" id="{E453A925-652B-70C7-7269-3A97E7994F6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45220" y="496138"/>
            <a:ext cx="1828800" cy="1828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55;p1">
                <a:extLst>
                  <a:ext uri="{FF2B5EF4-FFF2-40B4-BE49-F238E27FC236}">
                    <a16:creationId xmlns:a16="http://schemas.microsoft.com/office/drawing/2014/main" id="{5E18E6A7-C4DF-F1C1-9380-3DA652942C86}"/>
                  </a:ext>
                </a:extLst>
              </p:cNvPr>
              <p:cNvSpPr txBox="1"/>
              <p:nvPr/>
            </p:nvSpPr>
            <p:spPr>
              <a:xfrm>
                <a:off x="913376" y="26177936"/>
                <a:ext cx="11885349" cy="13034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0" b="1" i="0" u="none" strike="noStrike" cap="none" dirty="0">
                    <a:solidFill>
                      <a:srgbClr val="76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	</a:t>
                </a:r>
                <a:r>
                  <a:rPr lang="en-US" sz="7200" b="1" i="0" u="sng" strike="noStrike" cap="none" dirty="0">
                    <a:solidFill>
                      <a:srgbClr val="76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Mathematical Model</a:t>
                </a:r>
              </a:p>
              <a:p>
                <a:pPr>
                  <a:buClr>
                    <a:schemeClr val="dk1"/>
                  </a:buClr>
                  <a:buSzPts val="4800"/>
                </a:pPr>
                <a:r>
                  <a:rPr lang="en-US" sz="4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Unitless Maxwell-Lorentz equations [2]: </a:t>
                </a:r>
              </a:p>
              <a:p>
                <a:pPr>
                  <a:buClr>
                    <a:schemeClr val="dk1"/>
                  </a:buClr>
                  <a:buSzPts val="4800"/>
                </a:pPr>
                <a:r>
                  <a:rPr lang="en-US" sz="4800" b="0" dirty="0">
                    <a:solidFill>
                      <a:schemeClr val="dk1"/>
                    </a:solidFill>
                    <a:ea typeface="Cambria Math" panose="02040503050406030204" pitchFamily="18" charset="0"/>
                    <a:cs typeface="Calibri"/>
                    <a:sym typeface="Calibri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∇</m:t>
                    </m:r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×</m:t>
                    </m:r>
                    <m:r>
                      <a:rPr lang="en-US" sz="4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𝑬</m:t>
                    </m:r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=−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𝜕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𝑡</m:t>
                        </m:r>
                      </m:sub>
                    </m:sSub>
                    <m:r>
                      <a:rPr lang="en-US" sz="4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𝑩</m:t>
                    </m:r>
                  </m:oMath>
                </a14:m>
                <a:endParaRPr lang="en-US" sz="4800" b="1" dirty="0">
                  <a:solidFill>
                    <a:schemeClr val="dk1"/>
                  </a:solidFill>
                  <a:latin typeface="Calibri"/>
                  <a:ea typeface="Cambria Math" panose="02040503050406030204" pitchFamily="18" charset="0"/>
                  <a:cs typeface="Calibri"/>
                  <a:sym typeface="Calibri"/>
                </a:endParaRPr>
              </a:p>
              <a:p>
                <a:pPr>
                  <a:buClr>
                    <a:schemeClr val="dk1"/>
                  </a:buClr>
                  <a:buSzPts val="4800"/>
                </a:pPr>
                <a:r>
                  <a:rPr lang="en-US" sz="4800" dirty="0">
                    <a:solidFill>
                      <a:schemeClr val="dk1"/>
                    </a:solidFill>
                    <a:ea typeface="Cambria Math" panose="02040503050406030204" pitchFamily="18" charset="0"/>
                    <a:cs typeface="Calibri"/>
                    <a:sym typeface="Calibri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∇</m:t>
                    </m:r>
                    <m:r>
                      <a:rPr lang="en-US" sz="480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×</m:t>
                    </m:r>
                    <m:r>
                      <a:rPr lang="en-US" sz="4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𝑩</m:t>
                    </m:r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=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𝜕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𝑡</m:t>
                        </m:r>
                      </m:sub>
                    </m:sSub>
                    <m:r>
                      <a:rPr lang="en-US" sz="4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𝑬</m:t>
                    </m:r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+2</m:t>
                    </m:r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𝜋</m:t>
                    </m:r>
                    <m:r>
                      <a:rPr lang="en-US" sz="4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𝑱</m:t>
                    </m:r>
                  </m:oMath>
                </a14:m>
                <a:endParaRPr lang="en-US" sz="4800" b="1" dirty="0">
                  <a:solidFill>
                    <a:schemeClr val="dk1"/>
                  </a:solidFill>
                  <a:latin typeface="Calibri"/>
                  <a:ea typeface="Cambria Math" panose="02040503050406030204" pitchFamily="18" charset="0"/>
                  <a:cs typeface="Calibri"/>
                  <a:sym typeface="Calibri"/>
                </a:endParaRPr>
              </a:p>
              <a:p>
                <a:pPr>
                  <a:buClr>
                    <a:schemeClr val="dk1"/>
                  </a:buClr>
                  <a:buSzPts val="4800"/>
                </a:pPr>
                <a:r>
                  <a:rPr lang="en-US" sz="4800" dirty="0">
                    <a:solidFill>
                      <a:schemeClr val="dk1"/>
                    </a:solidFill>
                    <a:ea typeface="Cambria Math" panose="02040503050406030204" pitchFamily="18" charset="0"/>
                    <a:cs typeface="Calibri"/>
                    <a:sym typeface="Calibri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∇</m:t>
                    </m:r>
                    <m:r>
                      <a:rPr lang="en-US" sz="480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∙</m:t>
                    </m:r>
                    <m:r>
                      <a:rPr lang="en-US" sz="4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𝑬</m:t>
                    </m:r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=2</m:t>
                    </m:r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𝜋𝜌</m:t>
                    </m:r>
                  </m:oMath>
                </a14:m>
                <a:endParaRPr lang="en-US" sz="4800" b="0" dirty="0">
                  <a:solidFill>
                    <a:schemeClr val="dk1"/>
                  </a:solidFill>
                  <a:latin typeface="Calibri"/>
                  <a:ea typeface="Cambria Math" panose="02040503050406030204" pitchFamily="18" charset="0"/>
                  <a:cs typeface="Calibri"/>
                  <a:sym typeface="Calibri"/>
                </a:endParaRPr>
              </a:p>
              <a:p>
                <a:pPr>
                  <a:buClr>
                    <a:schemeClr val="dk1"/>
                  </a:buClr>
                  <a:buSzPts val="4800"/>
                </a:pPr>
                <a:r>
                  <a:rPr lang="en-US" sz="48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𝑭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𝐿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𝑑</m:t>
                        </m:r>
                        <m:r>
                          <a:rPr lang="en-US" sz="4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𝑷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𝑑𝑡</m:t>
                        </m:r>
                      </m:den>
                    </m:f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𝜋</m:t>
                        </m:r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𝑞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𝑀</m:t>
                        </m:r>
                      </m:den>
                    </m:f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(</m:t>
                    </m:r>
                    <m:r>
                      <a:rPr lang="en-US" sz="4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𝑬</m:t>
                    </m:r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+</m:t>
                    </m:r>
                    <m:r>
                      <a:rPr lang="en-US" sz="4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𝑽</m:t>
                    </m:r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×</m:t>
                    </m:r>
                    <m:r>
                      <a:rPr lang="en-US" sz="4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𝑩</m:t>
                    </m:r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)</m:t>
                    </m:r>
                  </m:oMath>
                </a14:m>
                <a:endParaRPr lang="en-US" sz="4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R="0" lvl="0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:br>
                  <a:rPr lang="en-US" sz="4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4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Normalization laser-related units:</a:t>
                </a:r>
              </a:p>
              <a:p>
                <a:pPr marR="0" lvl="0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𝐫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  <a:sym typeface="Calibri"/>
                            </a:rPr>
                            <m:t>λ</m:t>
                          </m:r>
                        </m:den>
                      </m:f>
                      <m:r>
                        <a:rPr lang="en-US" sz="48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f>
                        <m:fPr>
                          <m:ctrlPr>
                            <a:rPr lang="en-US" sz="48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n-US" sz="48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  <a:sym typeface="Calibri"/>
                            </a:rPr>
                            <m:t>πt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  <a:sym typeface="Calibri"/>
                            </a:rPr>
                            <m:t>ω</m:t>
                          </m:r>
                        </m:den>
                      </m:f>
                      <m:r>
                        <a:rPr lang="en-US" sz="48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f>
                        <m:fPr>
                          <m:ctrlPr>
                            <a:rPr lang="en-US" sz="48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e</m:t>
                          </m:r>
                          <m:r>
                            <a:rPr lang="en-US" sz="4800" b="1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𝐄</m:t>
                          </m:r>
                        </m:num>
                        <m:den>
                          <m:sSub>
                            <m:sSubPr>
                              <m:ctrlPr>
                                <a:rPr lang="en-US" sz="480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e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  <a:sym typeface="Calibri"/>
                            </a:rPr>
                            <m:t>ω</m:t>
                          </m:r>
                        </m:den>
                      </m:f>
                      <m:r>
                        <a:rPr lang="en-US" sz="48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f>
                        <m:fPr>
                          <m:ctrlPr>
                            <a:rPr lang="en-US" sz="48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  <a:sym typeface="Calibri"/>
                            </a:rPr>
                            <m:t>ρ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e</m:t>
                          </m:r>
                          <m:sSub>
                            <m:sSubPr>
                              <m:ctrlPr>
                                <a:rPr lang="en-US" sz="480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c</m:t>
                              </m:r>
                            </m:sub>
                          </m:sSub>
                        </m:den>
                      </m:f>
                      <m:r>
                        <a:rPr lang="en-US" sz="48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f>
                        <m:fPr>
                          <m:ctrlPr>
                            <a:rPr lang="en-US" sz="48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𝐉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e</m:t>
                          </m:r>
                          <m:sSub>
                            <m:sSubPr>
                              <m:ctrlPr>
                                <a:rPr lang="en-US" sz="480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c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c</m:t>
                          </m:r>
                        </m:den>
                      </m:f>
                      <m:r>
                        <a:rPr lang="en-US" sz="48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f>
                        <m:fPr>
                          <m:ctrlPr>
                            <a:rPr lang="en-US" sz="48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𝐏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Mc</m:t>
                          </m:r>
                        </m:den>
                      </m:f>
                      <m:r>
                        <a:rPr lang="en-US" sz="48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f>
                        <m:fPr>
                          <m:ctrlPr>
                            <a:rPr lang="en-US" sz="48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M</m:t>
                          </m:r>
                        </m:num>
                        <m:den>
                          <m:sSub>
                            <m:sSubPr>
                              <m:ctrlPr>
                                <a:rPr lang="en-US" sz="480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e</m:t>
                              </m:r>
                            </m:sub>
                          </m:sSub>
                        </m:den>
                      </m:f>
                      <m:r>
                        <a:rPr lang="en-US" sz="48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f>
                        <m:fPr>
                          <m:ctrlPr>
                            <a:rPr lang="en-US" sz="48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𝐕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c</m:t>
                          </m:r>
                        </m:den>
                      </m:f>
                      <m:r>
                        <a:rPr lang="en-US" sz="4800" b="0" i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,</m:t>
                      </m:r>
                      <m:f>
                        <m:fPr>
                          <m:ctrlPr>
                            <a:rPr lang="en-US" sz="48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e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  <a:p>
                <a:pPr marR="0" lvl="0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:br>
                  <a:rPr lang="en-US" sz="4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4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With reference variables: </a:t>
                </a:r>
                <a:br>
                  <a:rPr lang="en-US" sz="4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laser wavelength </a:t>
                </a:r>
                <a:r>
                  <a:rPr lang="el-GR" sz="4800" dirty="0">
                    <a:solidFill>
                      <a:schemeClr val="dk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  <a:sym typeface="Calibri"/>
                  </a:rPr>
                  <a:t>λ</a:t>
                </a:r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laser angular frequency </a:t>
                </a:r>
                <a:r>
                  <a:rPr lang="en-US" sz="4800" dirty="0">
                    <a:solidFill>
                      <a:schemeClr val="dk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  <a:sym typeface="Calibri"/>
                  </a:rPr>
                  <a:t>ω</a:t>
                </a:r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critical plasma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𝑐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𝜀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𝑚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𝜔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/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𝑒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electron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mass of species </a:t>
                </a:r>
                <a:r>
                  <a:rPr lang="en-US" sz="4800" dirty="0">
                    <a:solidFill>
                      <a:schemeClr val="dk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  <a:sym typeface="Calibri"/>
                  </a:rPr>
                  <a:t>M</a:t>
                </a:r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 </a:t>
                </a:r>
              </a:p>
              <a:p>
                <a:pPr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:endParaRPr lang="en-US" sz="4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:endParaRPr lang="en-US" dirty="0"/>
              </a:p>
            </p:txBody>
          </p:sp>
        </mc:Choice>
        <mc:Fallback xmlns="">
          <p:sp>
            <p:nvSpPr>
              <p:cNvPr id="4" name="Google Shape;55;p1">
                <a:extLst>
                  <a:ext uri="{FF2B5EF4-FFF2-40B4-BE49-F238E27FC236}">
                    <a16:creationId xmlns:a16="http://schemas.microsoft.com/office/drawing/2014/main" id="{5E18E6A7-C4DF-F1C1-9380-3DA652942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6" y="26177936"/>
                <a:ext cx="11885349" cy="13034297"/>
              </a:xfrm>
              <a:prstGeom prst="rect">
                <a:avLst/>
              </a:prstGeom>
              <a:blipFill>
                <a:blip r:embed="rId5"/>
                <a:stretch>
                  <a:fillRect l="-2359" t="-1824" r="-17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55;p1">
                <a:extLst>
                  <a:ext uri="{FF2B5EF4-FFF2-40B4-BE49-F238E27FC236}">
                    <a16:creationId xmlns:a16="http://schemas.microsoft.com/office/drawing/2014/main" id="{DFAA26F9-C437-7338-9DF3-1B411FFCF356}"/>
                  </a:ext>
                </a:extLst>
              </p:cNvPr>
              <p:cNvSpPr txBox="1"/>
              <p:nvPr/>
            </p:nvSpPr>
            <p:spPr>
              <a:xfrm>
                <a:off x="13416781" y="15704756"/>
                <a:ext cx="13926466" cy="20132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0" b="1" i="0" u="none" strike="noStrike" cap="none" dirty="0">
                    <a:solidFill>
                      <a:srgbClr val="76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	</a:t>
                </a:r>
                <a:r>
                  <a:rPr lang="en-US" sz="7200" b="1" u="sng" dirty="0">
                    <a:solidFill>
                      <a:srgbClr val="76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Computational Methods</a:t>
                </a:r>
                <a:endParaRPr lang="en-US" sz="7200" b="1" i="0" u="sng" strike="noStrike" cap="none" dirty="0">
                  <a:solidFill>
                    <a:srgbClr val="76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 open-source Particle-in-Cell (PIC) code called Smilei [3] is used to simulate two parts of the theory. </a:t>
                </a:r>
              </a:p>
              <a:p>
                <a:pPr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:endParaRPr lang="en-US" sz="4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:r>
                  <a:rPr lang="en-US" sz="4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Vlasov-Maxwell Collisionless Plasma</a:t>
                </a:r>
              </a:p>
              <a:p>
                <a:pPr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Both species, ions and electrons, are described by a distribution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𝑓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𝑠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(</m:t>
                    </m:r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𝑡</m:t>
                    </m:r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,</m:t>
                    </m:r>
                    <m:r>
                      <a:rPr lang="en-US" sz="4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𝒙</m:t>
                    </m:r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,</m:t>
                    </m:r>
                    <m:r>
                      <a:rPr lang="en-US" sz="4800" b="1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𝒑</m:t>
                    </m:r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)</m:t>
                    </m:r>
                  </m:oMath>
                </a14:m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satisfying </a:t>
                </a:r>
              </a:p>
              <a:p>
                <a:pPr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480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Calibri"/>
                                  <a:sym typeface="Calibri"/>
                                </a:rPr>
                                <m:t>𝒑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Calibri"/>
                                      <a:sym typeface="Calibri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4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𝛾</m:t>
                              </m:r>
                            </m:den>
                          </m:f>
                          <m:r>
                            <a:rPr lang="en-US" sz="4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  <a:sym typeface="Calibri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4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  <a:sym typeface="Calibri"/>
                            </a:rPr>
                            <m:t>∇</m:t>
                          </m:r>
                          <m:r>
                            <a:rPr lang="en-US" sz="4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  <a:sym typeface="Calibri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  <a:sym typeface="Calibri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  <a:sym typeface="Calibri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48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𝑓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  <m:t>𝑠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=0</m:t>
                      </m:r>
                    </m:oMath>
                  </m:oMathPara>
                </a14:m>
                <a:endParaRPr lang="en-US" sz="4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with the relativistic Lorentz factor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𝛾</m:t>
                    </m:r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1+</m:t>
                        </m:r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/>
                                <a:sym typeface="Calibri"/>
                              </a:rPr>
                              <m:t>𝒑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/>
                                <a:sym typeface="Calibri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/</m:t>
                        </m:r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8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/>
                                    <a:sym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/>
                                    <a:sym typeface="Calibri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/>
                                    <a:sym typeface="Calibri"/>
                                  </a:rPr>
                                  <m:t>𝑠</m:t>
                                </m:r>
                              </m:sub>
                            </m:sSub>
                          </m:e>
                          <m:sup>
                            <m: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/>
                                <a:sym typeface="Calibri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4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:br>
                  <a:rPr lang="en-US" sz="4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4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Relativistic Equations of Motion</a:t>
                </a:r>
              </a:p>
              <a:p>
                <a:pPr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:r>
                  <a:rPr lang="en-US" sz="4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𝑑</m:t>
                            </m:r>
                            <m:r>
                              <a:rPr lang="en-US" sz="48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𝑑𝑡</m:t>
                        </m:r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/>
                                <a:sym typeface="Calibri"/>
                              </a:rPr>
                              <m:t>𝛾</m:t>
                            </m:r>
                          </m:den>
                        </m:f>
                      </m:den>
                    </m:f>
                  </m:oMath>
                </a14:m>
                <a:endParaRPr lang="en-US" sz="4800" b="0" i="1" dirty="0">
                  <a:solidFill>
                    <a:schemeClr val="dk1"/>
                  </a:solidFill>
                  <a:latin typeface="Cambria Math" panose="02040503050406030204" pitchFamily="18" charset="0"/>
                  <a:ea typeface="Calibri"/>
                  <a:cs typeface="Calibri"/>
                  <a:sym typeface="Calibri"/>
                </a:endParaRPr>
              </a:p>
              <a:p>
                <a:pPr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:r>
                  <a:rPr lang="en-US" sz="48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48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𝑑</m:t>
                            </m:r>
                            <m:r>
                              <a:rPr lang="en-US" sz="48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𝑑𝑡</m:t>
                        </m:r>
                      </m:den>
                    </m:f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𝑠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𝑬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𝑝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+</m:t>
                        </m:r>
                        <m:d>
                          <m:dPr>
                            <m:ctrlP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48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800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Calibri"/>
                                        <a:sym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Calibri"/>
                                        <a:sym typeface="Calibri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4800" b="0" i="1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Calibri"/>
                                        <a:sym typeface="Calibri"/>
                                      </a:rPr>
                                      <m:t>𝑝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8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/>
                                    <a:sym typeface="Calibri"/>
                                  </a:rPr>
                                  <m:t>𝛾</m:t>
                                </m:r>
                              </m:den>
                            </m:f>
                          </m:e>
                        </m:d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×</m:t>
                        </m:r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/>
                                <a:sym typeface="Calibri"/>
                              </a:rPr>
                              <m:t>𝑩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/>
                                <a:sym typeface="Calibri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+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𝑭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𝑝𝑜𝑛𝑑</m:t>
                        </m:r>
                      </m:sub>
                    </m:sSub>
                  </m:oMath>
                </a14:m>
                <a:endParaRPr lang="en-US" sz="4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Pondermotive force: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𝑭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𝑝𝑜𝑛𝑑</m:t>
                        </m:r>
                      </m:sub>
                    </m:sSub>
                    <m:r>
                      <a:rPr lang="en-US" sz="480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∝</m:t>
                    </m:r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−</m:t>
                    </m:r>
                    <m:r>
                      <m:rPr>
                        <m:sty m:val="p"/>
                      </m:rPr>
                      <a:rPr lang="en-US" sz="480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∇</m:t>
                    </m:r>
                    <m:sSup>
                      <m:sSupPr>
                        <m:ctrlPr>
                          <a:rPr lang="en-US" sz="48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𝑬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:endParaRPr lang="en-US" sz="4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Assumptions and Simplifications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  <a:tabLst/>
                  <a:defRPr/>
                </a:pPr>
                <a:r>
                  <a:rPr lang="en-US" sz="4800" dirty="0">
                    <a:latin typeface="Calibri"/>
                    <a:ea typeface="Calibri"/>
                    <a:cs typeface="Calibri"/>
                    <a:sym typeface="Calibri"/>
                  </a:rPr>
                  <a:t>Ionization is not simulated</a:t>
                </a:r>
                <a:r>
                  <a:rPr kumimoji="0" lang="en-US" sz="4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. Particles are initialized with a cold momentum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8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𝑇</m:t>
                        </m:r>
                      </m:e>
                      <m:sub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𝑒</m:t>
                        </m:r>
                      </m:sub>
                    </m:sSub>
                    <m:r>
                      <a:rPr kumimoji="0" lang="en-US" sz="4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=0</m:t>
                    </m:r>
                  </m:oMath>
                </a14:m>
                <a:r>
                  <a:rPr kumimoji="0" lang="en-US" sz="4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 eV. The</a:t>
                </a:r>
                <a:r>
                  <a:rPr kumimoji="0" lang="en-US" sz="480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 m</a:t>
                </a:r>
                <a:r>
                  <a:rPr kumimoji="0" lang="en-US" sz="4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ass of ions is the</a:t>
                </a:r>
                <a:r>
                  <a:rPr kumimoji="0" lang="en-US" sz="480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kumimoji="0" lang="en-US" sz="4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average of air molecules ~28.97 g/mol. The</a:t>
                </a:r>
                <a:r>
                  <a:rPr kumimoji="0" lang="en-US" sz="480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 c</a:t>
                </a:r>
                <a:r>
                  <a:rPr kumimoji="0" lang="en-US" sz="4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onductor along the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𝑥</m:t>
                    </m:r>
                    <m:r>
                      <a:rPr kumimoji="0" lang="en-US" sz="4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=0</m:t>
                    </m:r>
                  </m:oMath>
                </a14:m>
                <a:r>
                  <a:rPr kumimoji="0" lang="en-US" sz="4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 boundary is </a:t>
                </a:r>
                <a:r>
                  <a:rPr lang="en-US" sz="4800" dirty="0">
                    <a:latin typeface="Calibri"/>
                    <a:ea typeface="Calibri"/>
                    <a:cs typeface="Calibri"/>
                    <a:sym typeface="Calibri"/>
                  </a:rPr>
                  <a:t>simulated as an overdense plasma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</m:sub>
                    </m:sSub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≥</m:t>
                    </m:r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4800" dirty="0">
                    <a:latin typeface="Calibri"/>
                    <a:ea typeface="Calibri"/>
                    <a:cs typeface="Calibri"/>
                    <a:sym typeface="Calibri"/>
                  </a:rPr>
                  <a:t>) with profile: </a:t>
                </a:r>
                <a:br>
                  <a:rPr lang="en-US" sz="4800" dirty="0">
                    <a:latin typeface="Calibri"/>
                    <a:ea typeface="Calibri"/>
                    <a:cs typeface="Calibri"/>
                    <a:sym typeface="Calibri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𝑒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𝑖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sSub>
                      <m:sSub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exp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⁡(−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/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𝜎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)</m:t>
                    </m:r>
                  </m:oMath>
                </a14:m>
                <a:r>
                  <a:rPr kumimoji="0" lang="en-US" sz="4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, with </a:t>
                </a:r>
                <a14:m>
                  <m:oMath xmlns:m="http://schemas.openxmlformats.org/officeDocument/2006/math">
                    <m:r>
                      <a:rPr kumimoji="0" lang="en-US" sz="480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𝜎</m:t>
                    </m:r>
                    <m:r>
                      <a:rPr kumimoji="0" lang="en-US" sz="4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=4</m:t>
                    </m:r>
                  </m:oMath>
                </a14:m>
                <a:r>
                  <a:rPr kumimoji="0" lang="en-US" sz="4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 cm.</a:t>
                </a:r>
              </a:p>
              <a:p>
                <a:pPr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:endParaRPr lang="en-US" sz="48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:endParaRPr lang="en-US" sz="4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:endParaRPr lang="en-US" dirty="0"/>
              </a:p>
            </p:txBody>
          </p:sp>
        </mc:Choice>
        <mc:Fallback>
          <p:sp>
            <p:nvSpPr>
              <p:cNvPr id="5" name="Google Shape;55;p1">
                <a:extLst>
                  <a:ext uri="{FF2B5EF4-FFF2-40B4-BE49-F238E27FC236}">
                    <a16:creationId xmlns:a16="http://schemas.microsoft.com/office/drawing/2014/main" id="{DFAA26F9-C437-7338-9DF3-1B411FFCF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6781" y="15704756"/>
                <a:ext cx="13926466" cy="20132138"/>
              </a:xfrm>
              <a:prstGeom prst="rect">
                <a:avLst/>
              </a:prstGeom>
              <a:blipFill>
                <a:blip r:embed="rId6"/>
                <a:stretch>
                  <a:fillRect l="-2014" t="-1181" r="-2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55;p1">
                <a:extLst>
                  <a:ext uri="{FF2B5EF4-FFF2-40B4-BE49-F238E27FC236}">
                    <a16:creationId xmlns:a16="http://schemas.microsoft.com/office/drawing/2014/main" id="{93C73BE8-1A43-1A1F-B968-56297115411F}"/>
                  </a:ext>
                </a:extLst>
              </p:cNvPr>
              <p:cNvSpPr txBox="1"/>
              <p:nvPr/>
            </p:nvSpPr>
            <p:spPr>
              <a:xfrm>
                <a:off x="28017596" y="27976503"/>
                <a:ext cx="14671690" cy="8586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0" b="1" i="0" u="none" strike="noStrike" cap="none" dirty="0">
                    <a:solidFill>
                      <a:srgbClr val="76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	</a:t>
                </a:r>
                <a:r>
                  <a:rPr lang="en-US" sz="7200" b="1" i="0" u="sng" strike="noStrike" cap="none" dirty="0">
                    <a:solidFill>
                      <a:srgbClr val="76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Conclusions</a:t>
                </a:r>
              </a:p>
              <a:p>
                <a:pPr marR="0" lvl="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Microwave pulse generation based on previous results [1] was replicated in Smilei [3], while the bubble trapping was not. The original results were generated by the author’s personal PIC code [2] and may not be reproducible on standard PIC codes that are designed for vacuum. </a:t>
                </a:r>
                <a:r>
                  <a:rPr kumimoji="0" lang="en-US" sz="4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Atmospheric molecule collisions with electrons cannot be simulated at this time scale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8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10</m:t>
                        </m:r>
                      </m:e>
                      <m:sup>
                        <m: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≫</m:t>
                    </m:r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10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9</m:t>
                        </m:r>
                      </m:sup>
                    </m:sSup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Hz</m:t>
                    </m:r>
                  </m:oMath>
                </a14:m>
                <a:r>
                  <a:rPr kumimoji="0" lang="en-US" sz="4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), but the resulting energy loss can be approximated [1] </a:t>
                </a:r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and may help stabilize the plasma shell. </a:t>
                </a:r>
              </a:p>
              <a:p>
                <a:pPr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:endParaRPr lang="en-US" sz="4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9" name="Google Shape;55;p1">
                <a:extLst>
                  <a:ext uri="{FF2B5EF4-FFF2-40B4-BE49-F238E27FC236}">
                    <a16:creationId xmlns:a16="http://schemas.microsoft.com/office/drawing/2014/main" id="{93C73BE8-1A43-1A1F-B968-562971154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7596" y="27976503"/>
                <a:ext cx="14671690" cy="8586926"/>
              </a:xfrm>
              <a:prstGeom prst="rect">
                <a:avLst/>
              </a:prstGeom>
              <a:blipFill>
                <a:blip r:embed="rId7"/>
                <a:stretch>
                  <a:fillRect l="-1870" t="-2768" r="-19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55;p1">
            <a:extLst>
              <a:ext uri="{FF2B5EF4-FFF2-40B4-BE49-F238E27FC236}">
                <a16:creationId xmlns:a16="http://schemas.microsoft.com/office/drawing/2014/main" id="{CFFBD8B8-A1E2-7C0E-1532-2D5385791342}"/>
              </a:ext>
            </a:extLst>
          </p:cNvPr>
          <p:cNvSpPr txBox="1"/>
          <p:nvPr/>
        </p:nvSpPr>
        <p:spPr>
          <a:xfrm>
            <a:off x="28244378" y="36067891"/>
            <a:ext cx="1444490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i="0" u="none" strike="noStrike" cap="none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7200" b="1" i="0" u="sng" strike="noStrike" cap="none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Acknowledgements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Jean C. Perez for his stellar plasma physics education. </a:t>
            </a:r>
            <a:endParaRPr lang="en-US" dirty="0"/>
          </a:p>
        </p:txBody>
      </p:sp>
      <p:sp>
        <p:nvSpPr>
          <p:cNvPr id="11" name="Google Shape;55;p1">
            <a:extLst>
              <a:ext uri="{FF2B5EF4-FFF2-40B4-BE49-F238E27FC236}">
                <a16:creationId xmlns:a16="http://schemas.microsoft.com/office/drawing/2014/main" id="{B50150CD-0E4B-EDF6-D3C4-B27620FFB38A}"/>
              </a:ext>
            </a:extLst>
          </p:cNvPr>
          <p:cNvSpPr txBox="1"/>
          <p:nvPr/>
        </p:nvSpPr>
        <p:spPr>
          <a:xfrm>
            <a:off x="13454883" y="33872046"/>
            <a:ext cx="13983912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i="0" u="none" strike="noStrike" cap="none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7200" b="1" i="0" u="sng" strike="noStrike" cap="none" dirty="0">
                <a:solidFill>
                  <a:srgbClr val="760000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</a:pP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[1] 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H-C. Wu. Relativistic-Microwave Theory of Ball Lightning. Scientific Reports 6, 28263, 2016.</a:t>
            </a:r>
            <a:b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[2] 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H-C. Wu. JPIC &amp; How to make a PIC code. 2011. </a:t>
            </a:r>
            <a:b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US" sz="4800" b="1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] </a:t>
            </a:r>
            <a:r>
              <a:rPr kumimoji="0" lang="en-US" sz="4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Smilei: </a:t>
            </a: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smileipic.github.io/Smilei/index.html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3A138B-8C36-C152-7C0E-AFA9F9D4D0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" y="10987261"/>
            <a:ext cx="14513569" cy="5376894"/>
          </a:xfrm>
          <a:prstGeom prst="rect">
            <a:avLst/>
          </a:prstGeom>
        </p:spPr>
      </p:pic>
      <p:sp>
        <p:nvSpPr>
          <p:cNvPr id="14" name="Google Shape;55;p1">
            <a:extLst>
              <a:ext uri="{FF2B5EF4-FFF2-40B4-BE49-F238E27FC236}">
                <a16:creationId xmlns:a16="http://schemas.microsoft.com/office/drawing/2014/main" id="{C5B3CE96-7447-606E-6017-238EF12F27DE}"/>
              </a:ext>
            </a:extLst>
          </p:cNvPr>
          <p:cNvSpPr txBox="1"/>
          <p:nvPr/>
        </p:nvSpPr>
        <p:spPr>
          <a:xfrm>
            <a:off x="15132712" y="11574221"/>
            <a:ext cx="12025528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4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(a). 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 structure </a:t>
            </a:r>
            <a:r>
              <a:rPr lang="en-US" sz="4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hollow plasma shell that contains a </a:t>
            </a:r>
            <a:r>
              <a:rPr lang="en-US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standing microwave </a:t>
            </a:r>
            <a:r>
              <a:rPr lang="en-US" sz="4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source.</a:t>
            </a:r>
          </a:p>
          <a:p>
            <a:pPr algn="just"/>
            <a:r>
              <a:rPr lang="en-US" sz="4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model explains the two most common types of BL termination: silent dissipation like a gas, and a violent, potentially lethal, explosion.  </a:t>
            </a:r>
          </a:p>
          <a:p>
            <a:r>
              <a:rPr lang="en-US" sz="4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" name="Google Shape;55;p1">
            <a:extLst>
              <a:ext uri="{FF2B5EF4-FFF2-40B4-BE49-F238E27FC236}">
                <a16:creationId xmlns:a16="http://schemas.microsoft.com/office/drawing/2014/main" id="{DEFF9C28-DBA9-5B59-2B79-CAE72FB91262}"/>
              </a:ext>
            </a:extLst>
          </p:cNvPr>
          <p:cNvSpPr txBox="1"/>
          <p:nvPr/>
        </p:nvSpPr>
        <p:spPr>
          <a:xfrm>
            <a:off x="934721" y="16189387"/>
            <a:ext cx="11885350" cy="895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Steps in BL creation: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(b). In the last leader step of a lightning strike, a </a:t>
            </a: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bunch of runaway electrons 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emerge from the leader tip. The bunch is accelerated to a relativistic speed by the electric field between the leader and ground and undergoes an avalanche. 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en-US" sz="4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(c). </a:t>
            </a:r>
            <a:r>
              <a:rPr lang="en-US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Coherent Transition Radiation (CTR) </a:t>
            </a:r>
            <a:r>
              <a:rPr lang="en-US" sz="4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produced by the electron bunch striking the ground or passing through conductors. 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en-US" sz="4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radiation ionizes the air, trapping 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wave in a </a:t>
            </a: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plasma shell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sz="4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3FE85B-9F61-A6E8-D27F-09E13F52AD08}"/>
              </a:ext>
            </a:extLst>
          </p:cNvPr>
          <p:cNvGrpSpPr/>
          <p:nvPr/>
        </p:nvGrpSpPr>
        <p:grpSpPr>
          <a:xfrm>
            <a:off x="30365045" y="11191591"/>
            <a:ext cx="10608662" cy="7103963"/>
            <a:chOff x="9057717" y="12766648"/>
            <a:chExt cx="11774016" cy="788432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9E6219B-8F5C-84F8-9199-526484C2F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8137"/>
            <a:stretch/>
          </p:blipFill>
          <p:spPr>
            <a:xfrm>
              <a:off x="14135100" y="12766648"/>
              <a:ext cx="4229100" cy="788432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E0C7404-E293-23AB-66A4-1480A1AE97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65015" t="1" r="-1" b="191"/>
            <a:stretch/>
          </p:blipFill>
          <p:spPr>
            <a:xfrm>
              <a:off x="17297400" y="12766648"/>
              <a:ext cx="3534333" cy="786936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DBC14DF-8F0B-28B1-8319-5731E151F2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564" r="46012"/>
            <a:stretch/>
          </p:blipFill>
          <p:spPr>
            <a:xfrm>
              <a:off x="9057717" y="12766648"/>
              <a:ext cx="5295900" cy="788432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Google Shape;55;p1">
                <a:extLst>
                  <a:ext uri="{FF2B5EF4-FFF2-40B4-BE49-F238E27FC236}">
                    <a16:creationId xmlns:a16="http://schemas.microsoft.com/office/drawing/2014/main" id="{6F89D29A-8EE1-E0ED-E264-9ABF0A81ED34}"/>
                  </a:ext>
                </a:extLst>
              </p:cNvPr>
              <p:cNvSpPr txBox="1"/>
              <p:nvPr/>
            </p:nvSpPr>
            <p:spPr>
              <a:xfrm>
                <a:off x="28017596" y="6718621"/>
                <a:ext cx="14671691" cy="49615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0" b="1" i="0" u="none" strike="noStrike" cap="none" dirty="0">
                    <a:solidFill>
                      <a:srgbClr val="76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	</a:t>
                </a:r>
                <a:r>
                  <a:rPr lang="en-US" sz="7200" b="1" i="0" u="sng" strike="noStrike" cap="none" dirty="0">
                    <a:solidFill>
                      <a:srgbClr val="76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Results</a:t>
                </a:r>
              </a:p>
              <a:p>
                <a:pPr marR="0" lvl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:r>
                  <a:rPr lang="en-US" sz="4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Simulation 1: Microwave Pulse Generation</a:t>
                </a:r>
              </a:p>
              <a:p>
                <a:pPr lvl="0"/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 relativistic (50 MeV) electron bunch with profile </a:t>
                </a:r>
                <a:b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𝑏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𝑏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48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𝑏</m:t>
                        </m:r>
                        <m:r>
                          <a:rPr lang="en-US" sz="48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48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=3.7</m:t>
                    </m:r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r>
                          <a:rPr lang="en-US" sz="48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11</m:t>
                        </m:r>
                      </m:sup>
                    </m:sSup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cm</m:t>
                        </m:r>
                      </m:e>
                      <m:sup>
                        <m:r>
                          <a:rPr lang="en-US" sz="48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is accelerated toward 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=50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 conductor. A radial CTR pulse with peak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y</m:t>
                        </m:r>
                      </m:sub>
                    </m:sSub>
                    <m:r>
                      <a:rPr lang="en-US" sz="48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=317</m:t>
                    </m:r>
                  </m:oMath>
                </a14:m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MV/m is generated. </a:t>
                </a:r>
                <a:endParaRPr lang="en-US" dirty="0"/>
              </a:p>
            </p:txBody>
          </p:sp>
        </mc:Choice>
        <mc:Fallback xmlns="">
          <p:sp>
            <p:nvSpPr>
              <p:cNvPr id="39" name="Google Shape;55;p1">
                <a:extLst>
                  <a:ext uri="{FF2B5EF4-FFF2-40B4-BE49-F238E27FC236}">
                    <a16:creationId xmlns:a16="http://schemas.microsoft.com/office/drawing/2014/main" id="{6F89D29A-8EE1-E0ED-E264-9ABF0A81E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7596" y="6718621"/>
                <a:ext cx="14671691" cy="4961574"/>
              </a:xfrm>
              <a:prstGeom prst="rect">
                <a:avLst/>
              </a:prstGeom>
              <a:blipFill>
                <a:blip r:embed="rId11"/>
                <a:stretch>
                  <a:fillRect l="-1870" t="-4791" r="-2368" b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63A68965-2240-702E-A9BC-73BEBA54B528}"/>
              </a:ext>
            </a:extLst>
          </p:cNvPr>
          <p:cNvSpPr/>
          <p:nvPr/>
        </p:nvSpPr>
        <p:spPr>
          <a:xfrm>
            <a:off x="862574" y="27165299"/>
            <a:ext cx="11914521" cy="10820401"/>
          </a:xfrm>
          <a:prstGeom prst="rect">
            <a:avLst/>
          </a:prstGeom>
          <a:noFill/>
          <a:ln>
            <a:solidFill>
              <a:srgbClr val="8F3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F0A7DEA-9103-8490-0535-2D3A3B244923}"/>
              </a:ext>
            </a:extLst>
          </p:cNvPr>
          <p:cNvSpPr/>
          <p:nvPr/>
        </p:nvSpPr>
        <p:spPr>
          <a:xfrm>
            <a:off x="13082983" y="16698274"/>
            <a:ext cx="14513568" cy="17179488"/>
          </a:xfrm>
          <a:prstGeom prst="rect">
            <a:avLst/>
          </a:prstGeom>
          <a:noFill/>
          <a:ln>
            <a:solidFill>
              <a:srgbClr val="8F3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8A1661-6F56-BF97-BF89-26D21DAD12AD}"/>
              </a:ext>
            </a:extLst>
          </p:cNvPr>
          <p:cNvSpPr/>
          <p:nvPr/>
        </p:nvSpPr>
        <p:spPr>
          <a:xfrm>
            <a:off x="13074653" y="34892344"/>
            <a:ext cx="14513568" cy="3122386"/>
          </a:xfrm>
          <a:prstGeom prst="rect">
            <a:avLst/>
          </a:prstGeom>
          <a:noFill/>
          <a:ln>
            <a:solidFill>
              <a:srgbClr val="8F3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4AFB10-A31D-9883-78C1-F501CBEAA47C}"/>
              </a:ext>
            </a:extLst>
          </p:cNvPr>
          <p:cNvSpPr/>
          <p:nvPr/>
        </p:nvSpPr>
        <p:spPr>
          <a:xfrm>
            <a:off x="27922048" y="28994159"/>
            <a:ext cx="14951972" cy="6891913"/>
          </a:xfrm>
          <a:prstGeom prst="rect">
            <a:avLst/>
          </a:prstGeom>
          <a:noFill/>
          <a:ln>
            <a:solidFill>
              <a:srgbClr val="8F3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6B57AD-EBB0-D037-F753-6F7F21BA8558}"/>
              </a:ext>
            </a:extLst>
          </p:cNvPr>
          <p:cNvSpPr/>
          <p:nvPr/>
        </p:nvSpPr>
        <p:spPr>
          <a:xfrm>
            <a:off x="27922048" y="37077544"/>
            <a:ext cx="14951972" cy="932828"/>
          </a:xfrm>
          <a:prstGeom prst="rect">
            <a:avLst/>
          </a:prstGeom>
          <a:noFill/>
          <a:ln>
            <a:solidFill>
              <a:srgbClr val="8F3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Google Shape;69;p2" descr="Bar chart">
            <a:extLst>
              <a:ext uri="{FF2B5EF4-FFF2-40B4-BE49-F238E27FC236}">
                <a16:creationId xmlns:a16="http://schemas.microsoft.com/office/drawing/2014/main" id="{DEE37092-3717-38CD-CEA4-5C2F1CD15A65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8535900" y="2518728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78;p2" descr="screen, Laptop, education, symbols, Computer, science, signs, tool Icon">
            <a:extLst>
              <a:ext uri="{FF2B5EF4-FFF2-40B4-BE49-F238E27FC236}">
                <a16:creationId xmlns:a16="http://schemas.microsoft.com/office/drawing/2014/main" id="{1CECFFC6-D7AC-6D2C-C3DF-0344E6F55BD5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045220" y="2506757"/>
            <a:ext cx="1828800" cy="1828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15F86D1E-73C1-2B1C-38E9-E95879DB0418}"/>
              </a:ext>
            </a:extLst>
          </p:cNvPr>
          <p:cNvGrpSpPr/>
          <p:nvPr/>
        </p:nvGrpSpPr>
        <p:grpSpPr>
          <a:xfrm>
            <a:off x="28257994" y="22279429"/>
            <a:ext cx="7715545" cy="5784453"/>
            <a:chOff x="17983685" y="22713406"/>
            <a:chExt cx="5333559" cy="3998645"/>
          </a:xfrm>
        </p:grpSpPr>
        <p:pic>
          <p:nvPicPr>
            <p:cNvPr id="64" name="Picture 63" descr="Chart, radar chart&#10;&#10;Description automatically generated">
              <a:extLst>
                <a:ext uri="{FF2B5EF4-FFF2-40B4-BE49-F238E27FC236}">
                  <a16:creationId xmlns:a16="http://schemas.microsoft.com/office/drawing/2014/main" id="{7C9A20C8-85B4-D20E-BC28-2872A8BEB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7983685" y="22713406"/>
              <a:ext cx="5333559" cy="3998645"/>
            </a:xfrm>
            <a:prstGeom prst="rect">
              <a:avLst/>
            </a:prstGeom>
          </p:spPr>
        </p:pic>
        <p:sp>
          <p:nvSpPr>
            <p:cNvPr id="65" name="Arrow: Right 64">
              <a:extLst>
                <a:ext uri="{FF2B5EF4-FFF2-40B4-BE49-F238E27FC236}">
                  <a16:creationId xmlns:a16="http://schemas.microsoft.com/office/drawing/2014/main" id="{66B9E484-3950-32EB-4E2D-095967B3A483}"/>
                </a:ext>
              </a:extLst>
            </p:cNvPr>
            <p:cNvSpPr/>
            <p:nvPr/>
          </p:nvSpPr>
          <p:spPr>
            <a:xfrm rot="21444269">
              <a:off x="19444927" y="23322270"/>
              <a:ext cx="523875" cy="219075"/>
            </a:xfrm>
            <a:prstGeom prst="rightArrow">
              <a:avLst/>
            </a:prstGeom>
            <a:gradFill>
              <a:gsLst>
                <a:gs pos="100000">
                  <a:srgbClr val="FB7171"/>
                </a:gs>
                <a:gs pos="32000">
                  <a:srgbClr val="FF00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8" name="Picture 67" descr="Chart&#10;&#10;Description automatically generated">
            <a:extLst>
              <a:ext uri="{FF2B5EF4-FFF2-40B4-BE49-F238E27FC236}">
                <a16:creationId xmlns:a16="http://schemas.microsoft.com/office/drawing/2014/main" id="{32E63C8A-A8F6-5008-3193-2724104C766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113" t="4085" r="6661"/>
          <a:stretch/>
        </p:blipFill>
        <p:spPr>
          <a:xfrm>
            <a:off x="35777714" y="21887543"/>
            <a:ext cx="6911571" cy="6176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55;p1">
                <a:extLst>
                  <a:ext uri="{FF2B5EF4-FFF2-40B4-BE49-F238E27FC236}">
                    <a16:creationId xmlns:a16="http://schemas.microsoft.com/office/drawing/2014/main" id="{2F8A96EC-2E08-A324-D8B0-589AB9BB6429}"/>
                  </a:ext>
                </a:extLst>
              </p:cNvPr>
              <p:cNvSpPr txBox="1"/>
              <p:nvPr/>
            </p:nvSpPr>
            <p:spPr>
              <a:xfrm>
                <a:off x="28017595" y="17015405"/>
                <a:ext cx="14671691" cy="5665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000" b="1" i="0" u="none" strike="noStrike" cap="none" dirty="0">
                    <a:solidFill>
                      <a:srgbClr val="76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	</a:t>
                </a:r>
                <a:br>
                  <a:rPr lang="en-US" sz="7000" b="1" i="0" u="none" strike="noStrike" cap="none" dirty="0">
                    <a:solidFill>
                      <a:srgbClr val="760000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48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Simulation 2: Microwave Bubble Trapping</a:t>
                </a:r>
              </a:p>
              <a:p>
                <a:pPr lvl="0">
                  <a:buClr>
                    <a:schemeClr val="dk1"/>
                  </a:buClr>
                  <a:buSzPts val="4800"/>
                </a:pPr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𝐸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𝑧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exp</m:t>
                    </m:r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⁡[−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48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  <m:t>𝑅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]</m:t>
                    </m:r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∙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𝐺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∙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𝐺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FF5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2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∙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sin</m:t>
                    </m:r>
                    <m:r>
                      <a:rPr lang="en-US" sz="4800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⁡(</m:t>
                    </m:r>
                    <m:r>
                      <a:rPr lang="en-US" sz="4800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𝜔</m:t>
                    </m:r>
                    <m:r>
                      <a:rPr lang="en-US" sz="4800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(</m:t>
                    </m:r>
                    <m:r>
                      <a:rPr lang="en-US" sz="4800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𝑡</m:t>
                    </m:r>
                    <m:r>
                      <a:rPr lang="en-US" sz="4800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−</m:t>
                    </m:r>
                    <m:r>
                      <a:rPr lang="en-US" sz="4800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𝑥</m:t>
                    </m:r>
                    <m:r>
                      <a:rPr lang="en-US" sz="4800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/</m:t>
                    </m:r>
                    <m:r>
                      <a:rPr lang="en-US" sz="4800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𝑐</m:t>
                    </m:r>
                    <m:r>
                      <a:rPr lang="en-US" sz="4800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))</m:t>
                    </m:r>
                  </m:oMath>
                </a14:m>
                <a:r>
                  <a:rPr lang="en-US" sz="4800" dirty="0">
                    <a:solidFill>
                      <a:srgbClr val="CC99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𝐺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r>
                      <m:rPr>
                        <m:sty m:val="p"/>
                      </m:rPr>
                      <a:rPr lang="en-US" sz="4800" b="0" i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exp</m:t>
                    </m:r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⁡[−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[(</m:t>
                        </m:r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𝑡</m:t>
                        </m:r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−</m:t>
                        </m:r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/</m:t>
                        </m:r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𝑐</m:t>
                        </m:r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)/</m:t>
                        </m:r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𝑤𝑅</m:t>
                        </m:r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]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]</m:t>
                    </m:r>
                  </m:oMath>
                </a14:m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𝐺</m:t>
                        </m:r>
                      </m:e>
                      <m:sub>
                        <m:r>
                          <a:rPr lang="en-US" sz="48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sub>
                    </m:sSub>
                    <m:r>
                      <a:rPr lang="en-US" sz="48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=−</m:t>
                    </m:r>
                    <m:sSub>
                      <m:sSubPr>
                        <m:ctrlPr>
                          <a:rPr lang="en-US" sz="48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𝐺</m:t>
                        </m:r>
                      </m:e>
                      <m:sub>
                        <m:r>
                          <a:rPr lang="en-US" sz="48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sub>
                    </m:sSub>
                    <m:r>
                      <a:rPr lang="en-US" sz="4800" b="0" i="0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.</m:t>
                    </m:r>
                  </m:oMath>
                </a14:m>
                <a:br>
                  <a:rPr lang="en-US" sz="4800" b="0" i="0" dirty="0">
                    <a:solidFill>
                      <a:schemeClr val="dk1"/>
                    </a:solidFill>
                    <a:latin typeface="Cambria Math" panose="02040503050406030204" pitchFamily="18" charset="0"/>
                    <a:ea typeface="Calibri"/>
                    <a:cs typeface="Calibri"/>
                    <a:sym typeface="Calibri"/>
                  </a:rPr>
                </a:b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𝑤</m:t>
                    </m:r>
                    <m:r>
                      <a:rPr lang="en-US" sz="4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=0.01 </m:t>
                    </m:r>
                    <m:r>
                      <a:rPr lang="en-US" sz="4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𝜏</m:t>
                    </m:r>
                    <m:r>
                      <m:rPr>
                        <m:nor/>
                      </m:rPr>
                      <a:rPr lang="en-US" sz="4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m:t> </m:t>
                    </m:r>
                    <m:r>
                      <m:rPr>
                        <m:nor/>
                      </m:rPr>
                      <a:rPr lang="en-US" sz="4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m:t>for</m:t>
                    </m:r>
                    <m:r>
                      <m:rPr>
                        <m:nor/>
                      </m:rPr>
                      <a:rPr lang="en-US" sz="4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m:t> </m:t>
                    </m:r>
                    <m:r>
                      <m:rPr>
                        <m:nor/>
                      </m:rPr>
                      <a:rPr lang="en-US" sz="4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m:t>a</m:t>
                    </m:r>
                    <m:r>
                      <m:rPr>
                        <m:nor/>
                      </m:rPr>
                      <a:rPr lang="en-US" sz="4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m:t>  </m:t>
                    </m:r>
                    <m:r>
                      <a:rPr lang="en-US" sz="4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𝜏</m:t>
                    </m:r>
                    <m:r>
                      <a:rPr lang="en-US" sz="4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=2</m:t>
                    </m:r>
                    <m:r>
                      <m:rPr>
                        <m:nor/>
                      </m:rPr>
                      <a:rPr lang="en-US" sz="4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m:t> </m:t>
                    </m:r>
                    <m:r>
                      <m:rPr>
                        <m:nor/>
                      </m:rPr>
                      <a:rPr lang="en-US" sz="4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m:t>ns</m:t>
                    </m:r>
                    <m:r>
                      <m:rPr>
                        <m:nor/>
                      </m:rPr>
                      <a:rPr lang="en-US" sz="4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m:t> </m:t>
                    </m:r>
                    <m:r>
                      <m:rPr>
                        <m:nor/>
                      </m:rPr>
                      <a:rPr lang="en-US" sz="4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m:t>duration</m:t>
                    </m:r>
                    <m:r>
                      <m:rPr>
                        <m:nor/>
                      </m:rPr>
                      <a:rPr lang="en-US" sz="48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m:t>.</m:t>
                    </m:r>
                  </m:oMath>
                </a14:m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Plasma shell forms in conductor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0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=4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𝑛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 but expands without stabilizing. </a:t>
                </a:r>
              </a:p>
              <a:p>
                <a:pPr marR="0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</a:pPr>
                <a:endParaRPr lang="en-US" sz="4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69" name="Google Shape;55;p1">
                <a:extLst>
                  <a:ext uri="{FF2B5EF4-FFF2-40B4-BE49-F238E27FC236}">
                    <a16:creationId xmlns:a16="http://schemas.microsoft.com/office/drawing/2014/main" id="{2F8A96EC-2E08-A324-D8B0-589AB9BB6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7595" y="17015405"/>
                <a:ext cx="14671691" cy="5665613"/>
              </a:xfrm>
              <a:prstGeom prst="rect">
                <a:avLst/>
              </a:prstGeom>
              <a:blipFill>
                <a:blip r:embed="rId16"/>
                <a:stretch>
                  <a:fillRect l="-1870" r="-15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>
            <a:extLst>
              <a:ext uri="{FF2B5EF4-FFF2-40B4-BE49-F238E27FC236}">
                <a16:creationId xmlns:a16="http://schemas.microsoft.com/office/drawing/2014/main" id="{8B9FA457-635E-BCA5-C30E-6D0F5FD6995C}"/>
              </a:ext>
            </a:extLst>
          </p:cNvPr>
          <p:cNvSpPr/>
          <p:nvPr/>
        </p:nvSpPr>
        <p:spPr>
          <a:xfrm>
            <a:off x="27922048" y="7728052"/>
            <a:ext cx="14951972" cy="20244922"/>
          </a:xfrm>
          <a:prstGeom prst="rect">
            <a:avLst/>
          </a:prstGeom>
          <a:noFill/>
          <a:ln>
            <a:solidFill>
              <a:srgbClr val="8F3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804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 Math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shopper</dc:creator>
  <cp:lastModifiedBy>Amanda</cp:lastModifiedBy>
  <cp:revision>74</cp:revision>
  <dcterms:created xsi:type="dcterms:W3CDTF">2007-04-04T14:17:42Z</dcterms:created>
  <dcterms:modified xsi:type="dcterms:W3CDTF">2023-04-04T22:22:28Z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0x0101008CB6C76999A8E946924D195080FADDE7</vt:lpwstr>
  </property>
</Properties>
</file>