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43891200" cy="38404800"/>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0E"/>
    <a:srgbClr val="FFFFFF"/>
    <a:srgbClr val="E81313"/>
    <a:srgbClr val="1071E5"/>
    <a:srgbClr val="D00000"/>
    <a:srgbClr val="3876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5" d="100"/>
          <a:sy n="15" d="100"/>
        </p:scale>
        <p:origin x="1680" y="187"/>
      </p:cViewPr>
      <p:guideLst>
        <p:guide orient="horz" pos="12096"/>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dirty="0"/>
          </a:p>
        </p:txBody>
      </p:sp>
      <p:sp>
        <p:nvSpPr>
          <p:cNvPr id="4" name="Google Shape;4;n"/>
          <p:cNvSpPr txBox="1">
            <a:spLocks noGrp="1"/>
          </p:cNvSpPr>
          <p:nvPr>
            <p:ph type="dt" idx="10"/>
          </p:nvPr>
        </p:nvSpPr>
        <p:spPr>
          <a:xfrm>
            <a:off x="3884614" y="0"/>
            <a:ext cx="2971800"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dirty="0"/>
          </a:p>
        </p:txBody>
      </p:sp>
      <p:sp>
        <p:nvSpPr>
          <p:cNvPr id="5" name="Google Shape;5;n"/>
          <p:cNvSpPr>
            <a:spLocks noGrp="1" noRot="1" noChangeAspect="1"/>
          </p:cNvSpPr>
          <p:nvPr>
            <p:ph type="sldImg" idx="3"/>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1pPr>
            <a:lvl2pPr marL="914400" marR="0" lvl="1"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2pPr>
            <a:lvl3pPr marL="1371600" marR="0" lvl="2"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3pPr>
            <a:lvl4pPr marL="1828800" marR="0" lvl="3"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4pPr>
            <a:lvl5pPr marL="2286000" marR="0" lvl="4"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dirty="0"/>
          </a:p>
        </p:txBody>
      </p:sp>
      <p:sp>
        <p:nvSpPr>
          <p:cNvPr id="8" name="Google Shape;8;n"/>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dirty="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dirty="0">
              <a:solidFill>
                <a:schemeClr val="dk1"/>
              </a:solidFill>
              <a:latin typeface="Arial"/>
              <a:ea typeface="Arial"/>
              <a:cs typeface="Arial"/>
              <a:sym typeface="Arial"/>
            </a:endParaRPr>
          </a:p>
        </p:txBody>
      </p:sp>
      <p:sp>
        <p:nvSpPr>
          <p:cNvPr id="47" name="Google Shape;47;p1:notes"/>
          <p:cNvSpPr>
            <a:spLocks noGrp="1" noRot="1" noChangeAspect="1"/>
          </p:cNvSpPr>
          <p:nvPr>
            <p:ph type="sldImg" idx="2"/>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1:notes"/>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 </a:t>
            </a:r>
            <a:endParaRPr dirty="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43" name="Google Shape;43;p11"/>
          <p:cNvSpPr txBox="1">
            <a:spLocks noGrp="1"/>
          </p:cNvSpPr>
          <p:nvPr>
            <p:ph type="body" idx="1"/>
          </p:nvPr>
        </p:nvSpPr>
        <p:spPr>
          <a:xfrm rot="5400000">
            <a:off x="9272474" y="1881925"/>
            <a:ext cx="25346257" cy="39503351"/>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19" name="Google Shape;19;p4"/>
          <p:cNvSpPr txBox="1">
            <a:spLocks noGrp="1"/>
          </p:cNvSpPr>
          <p:nvPr>
            <p:ph type="body" idx="1"/>
          </p:nvPr>
        </p:nvSpPr>
        <p:spPr>
          <a:xfrm>
            <a:off x="2193927" y="8960472"/>
            <a:ext cx="39503351" cy="25346257"/>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3" name="Google Shape;23;p6"/>
          <p:cNvSpPr txBox="1">
            <a:spLocks noGrp="1"/>
          </p:cNvSpPr>
          <p:nvPr>
            <p:ph type="body" idx="1"/>
          </p:nvPr>
        </p:nvSpPr>
        <p:spPr>
          <a:xfrm>
            <a:off x="2193927" y="8960472"/>
            <a:ext cx="19599275"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24" name="Google Shape;24;p6"/>
          <p:cNvSpPr txBox="1">
            <a:spLocks noGrp="1"/>
          </p:cNvSpPr>
          <p:nvPr>
            <p:ph type="body" idx="2"/>
          </p:nvPr>
        </p:nvSpPr>
        <p:spPr>
          <a:xfrm>
            <a:off x="22098000" y="8960472"/>
            <a:ext cx="19599276"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7" name="Google Shape;27;p7"/>
          <p:cNvSpPr txBox="1">
            <a:spLocks noGrp="1"/>
          </p:cNvSpPr>
          <p:nvPr>
            <p:ph type="body" idx="1"/>
          </p:nvPr>
        </p:nvSpPr>
        <p:spPr>
          <a:xfrm>
            <a:off x="2193926" y="8596198"/>
            <a:ext cx="19392900"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28" name="Google Shape;28;p7"/>
          <p:cNvSpPr txBox="1">
            <a:spLocks noGrp="1"/>
          </p:cNvSpPr>
          <p:nvPr>
            <p:ph type="body" idx="2"/>
          </p:nvPr>
        </p:nvSpPr>
        <p:spPr>
          <a:xfrm>
            <a:off x="2193926" y="12180385"/>
            <a:ext cx="19392900"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
        <p:nvSpPr>
          <p:cNvPr id="29" name="Google Shape;29;p7"/>
          <p:cNvSpPr txBox="1">
            <a:spLocks noGrp="1"/>
          </p:cNvSpPr>
          <p:nvPr>
            <p:ph type="body" idx="3"/>
          </p:nvPr>
        </p:nvSpPr>
        <p:spPr>
          <a:xfrm>
            <a:off x="22294852" y="8596198"/>
            <a:ext cx="19402426"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30" name="Google Shape;30;p7"/>
          <p:cNvSpPr txBox="1">
            <a:spLocks noGrp="1"/>
          </p:cNvSpPr>
          <p:nvPr>
            <p:ph type="body" idx="4"/>
          </p:nvPr>
        </p:nvSpPr>
        <p:spPr>
          <a:xfrm>
            <a:off x="22294852" y="12180385"/>
            <a:ext cx="19402426"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2193926" y="1528646"/>
            <a:ext cx="14439900" cy="65081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5" name="Google Shape;35;p9"/>
          <p:cNvSpPr txBox="1">
            <a:spLocks noGrp="1"/>
          </p:cNvSpPr>
          <p:nvPr>
            <p:ph type="body" idx="1"/>
          </p:nvPr>
        </p:nvSpPr>
        <p:spPr>
          <a:xfrm>
            <a:off x="17160877" y="1528648"/>
            <a:ext cx="24536399" cy="32778079"/>
          </a:xfrm>
          <a:prstGeom prst="rect">
            <a:avLst/>
          </a:prstGeom>
          <a:noFill/>
          <a:ln>
            <a:noFill/>
          </a:ln>
        </p:spPr>
        <p:txBody>
          <a:bodyPr spcFirstLastPara="1" wrap="square" lIns="91425" tIns="45700" rIns="91425" bIns="45700" anchor="t" anchorCtr="0">
            <a:noAutofit/>
          </a:bodyPr>
          <a:lstStyle>
            <a:lvl1pPr marL="457200" marR="0" lvl="0" indent="-635000" algn="l" rtl="0">
              <a:spcBef>
                <a:spcPts val="1280"/>
              </a:spcBef>
              <a:spcAft>
                <a:spcPts val="0"/>
              </a:spcAft>
              <a:buClr>
                <a:schemeClr val="dk1"/>
              </a:buClr>
              <a:buSzPts val="6400"/>
              <a:buFont typeface="Arial"/>
              <a:buChar char="•"/>
              <a:defRPr sz="6400" b="0" i="0" u="none" strike="noStrike" cap="none">
                <a:solidFill>
                  <a:schemeClr val="dk1"/>
                </a:solidFill>
                <a:latin typeface="Arial"/>
                <a:ea typeface="Arial"/>
                <a:cs typeface="Arial"/>
                <a:sym typeface="Arial"/>
              </a:defRPr>
            </a:lvl1pPr>
            <a:lvl2pPr marL="914400" marR="0" lvl="1"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3pPr>
            <a:lvl4pPr marL="1828800" marR="0" lvl="3"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4pPr>
            <a:lvl5pPr marL="2286000" marR="0" lvl="4"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5pPr>
            <a:lvl6pPr marL="2743200" marR="0" lvl="5"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6pPr>
            <a:lvl7pPr marL="3200400" marR="0" lvl="6"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7pPr>
            <a:lvl8pPr marL="3657600" marR="0" lvl="7"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8pPr>
            <a:lvl9pPr marL="4114800" marR="0" lvl="8"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9pPr>
          </a:lstStyle>
          <a:p>
            <a:endParaRPr/>
          </a:p>
        </p:txBody>
      </p:sp>
      <p:sp>
        <p:nvSpPr>
          <p:cNvPr id="36" name="Google Shape;36;p9"/>
          <p:cNvSpPr txBox="1">
            <a:spLocks noGrp="1"/>
          </p:cNvSpPr>
          <p:nvPr>
            <p:ph type="body" idx="2"/>
          </p:nvPr>
        </p:nvSpPr>
        <p:spPr>
          <a:xfrm>
            <a:off x="2193926" y="8036779"/>
            <a:ext cx="14439900" cy="262699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8604251" y="26884663"/>
            <a:ext cx="26333450" cy="317112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9" name="Google Shape;39;p10"/>
          <p:cNvSpPr>
            <a:spLocks noGrp="1"/>
          </p:cNvSpPr>
          <p:nvPr>
            <p:ph type="pic" idx="2"/>
          </p:nvPr>
        </p:nvSpPr>
        <p:spPr>
          <a:xfrm>
            <a:off x="8604251" y="3431325"/>
            <a:ext cx="26333450" cy="23043529"/>
          </a:xfrm>
          <a:prstGeom prst="rect">
            <a:avLst/>
          </a:prstGeom>
          <a:noFill/>
          <a:ln>
            <a:noFill/>
          </a:ln>
        </p:spPr>
        <p:txBody>
          <a:bodyPr spcFirstLastPara="1" wrap="square" lIns="91425" tIns="45700" rIns="91425" bIns="45700" anchor="t" anchorCtr="0">
            <a:noAutofit/>
          </a:bodyPr>
          <a:lstStyle>
            <a:lvl1pPr marR="0" lvl="0" algn="l" rtl="0">
              <a:spcBef>
                <a:spcPts val="1280"/>
              </a:spcBef>
              <a:spcAft>
                <a:spcPts val="0"/>
              </a:spcAft>
              <a:buClr>
                <a:schemeClr val="dk1"/>
              </a:buClr>
              <a:buSzPts val="6400"/>
              <a:buFont typeface="Arial"/>
              <a:buNone/>
              <a:defRPr sz="6400" b="0" i="0" u="none" strike="noStrike" cap="none">
                <a:solidFill>
                  <a:schemeClr val="dk1"/>
                </a:solidFill>
                <a:latin typeface="Arial"/>
                <a:ea typeface="Arial"/>
                <a:cs typeface="Arial"/>
                <a:sym typeface="Arial"/>
              </a:defRPr>
            </a:lvl1pPr>
            <a:lvl2pPr marR="0" lvl="1" algn="l" rtl="0">
              <a:spcBef>
                <a:spcPts val="112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2pPr>
            <a:lvl3pPr marR="0" lvl="2" algn="l" rtl="0">
              <a:spcBef>
                <a:spcPts val="96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4pPr>
            <a:lvl5pPr marR="0" lvl="4"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5pPr>
            <a:lvl6pPr marR="0" lvl="5"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6pPr>
            <a:lvl7pPr marR="0" lvl="6"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7pPr>
            <a:lvl8pPr marR="0" lvl="7"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8pPr>
            <a:lvl9pPr marR="0" lvl="8"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9pPr>
          </a:lstStyle>
          <a:p>
            <a:endParaRPr dirty="0"/>
          </a:p>
        </p:txBody>
      </p:sp>
      <p:sp>
        <p:nvSpPr>
          <p:cNvPr id="40" name="Google Shape;40;p10"/>
          <p:cNvSpPr txBox="1">
            <a:spLocks noGrp="1"/>
          </p:cNvSpPr>
          <p:nvPr>
            <p:ph type="body" idx="1"/>
          </p:nvPr>
        </p:nvSpPr>
        <p:spPr>
          <a:xfrm>
            <a:off x="8604251" y="30055791"/>
            <a:ext cx="26333450" cy="45078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p:nvPr/>
        </p:nvSpPr>
        <p:spPr>
          <a:xfrm>
            <a:off x="43213019" y="6657123"/>
            <a:ext cx="685800" cy="31800645"/>
          </a:xfrm>
          <a:prstGeom prst="rect">
            <a:avLst/>
          </a:prstGeom>
          <a:solidFill>
            <a:srgbClr val="29459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dirty="0">
              <a:solidFill>
                <a:schemeClr val="dk1"/>
              </a:solidFill>
              <a:latin typeface="Arial"/>
              <a:ea typeface="Arial"/>
              <a:cs typeface="Arial"/>
              <a:sym typeface="Arial"/>
            </a:endParaRPr>
          </a:p>
        </p:txBody>
      </p:sp>
      <p:sp>
        <p:nvSpPr>
          <p:cNvPr id="11" name="Google Shape;11;p1"/>
          <p:cNvSpPr/>
          <p:nvPr/>
        </p:nvSpPr>
        <p:spPr>
          <a:xfrm>
            <a:off x="0" y="6657123"/>
            <a:ext cx="685800" cy="31800645"/>
          </a:xfrm>
          <a:prstGeom prst="rect">
            <a:avLst/>
          </a:prstGeom>
          <a:solidFill>
            <a:srgbClr val="76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dirty="0">
              <a:solidFill>
                <a:schemeClr val="dk1"/>
              </a:solidFill>
              <a:latin typeface="Arial"/>
              <a:ea typeface="Arial"/>
              <a:cs typeface="Arial"/>
              <a:sym typeface="Arial"/>
            </a:endParaRPr>
          </a:p>
        </p:txBody>
      </p:sp>
      <p:pic>
        <p:nvPicPr>
          <p:cNvPr id="12" name="Google Shape;12;p1"/>
          <p:cNvPicPr preferRelativeResize="0"/>
          <p:nvPr/>
        </p:nvPicPr>
        <p:blipFill rotWithShape="1">
          <a:blip r:embed="rId13">
            <a:alphaModFix/>
          </a:blip>
          <a:srcRect/>
          <a:stretch/>
        </p:blipFill>
        <p:spPr>
          <a:xfrm>
            <a:off x="472492" y="518070"/>
            <a:ext cx="8961120" cy="5679649"/>
          </a:xfrm>
          <a:prstGeom prst="rect">
            <a:avLst/>
          </a:prstGeom>
          <a:noFill/>
          <a:ln>
            <a:noFill/>
          </a:ln>
        </p:spPr>
      </p:pic>
      <p:cxnSp>
        <p:nvCxnSpPr>
          <p:cNvPr id="13" name="Google Shape;13;p1"/>
          <p:cNvCxnSpPr/>
          <p:nvPr/>
        </p:nvCxnSpPr>
        <p:spPr>
          <a:xfrm>
            <a:off x="-48126" y="6657123"/>
            <a:ext cx="43946946" cy="0"/>
          </a:xfrm>
          <a:prstGeom prst="straightConnector1">
            <a:avLst/>
          </a:prstGeom>
          <a:noFill/>
          <a:ln w="317500" cap="flat" cmpd="sng">
            <a:solidFill>
              <a:srgbClr val="B5AF67"/>
            </a:solidFill>
            <a:prstDash val="solid"/>
            <a:round/>
            <a:headEnd type="none" w="med" len="med"/>
            <a:tailEnd type="none" w="med" len="med"/>
          </a:ln>
        </p:spPr>
      </p:cxnSp>
      <p:cxnSp>
        <p:nvCxnSpPr>
          <p:cNvPr id="14" name="Google Shape;14;p1"/>
          <p:cNvCxnSpPr/>
          <p:nvPr/>
        </p:nvCxnSpPr>
        <p:spPr>
          <a:xfrm>
            <a:off x="-48126" y="38351831"/>
            <a:ext cx="43946946" cy="52968"/>
          </a:xfrm>
          <a:prstGeom prst="straightConnector1">
            <a:avLst/>
          </a:prstGeom>
          <a:noFill/>
          <a:ln w="381000" cap="flat" cmpd="sng">
            <a:solidFill>
              <a:srgbClr val="B5AF67"/>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pic>
        <p:nvPicPr>
          <p:cNvPr id="12" name="Picture 11">
            <a:extLst>
              <a:ext uri="{FF2B5EF4-FFF2-40B4-BE49-F238E27FC236}">
                <a16:creationId xmlns:a16="http://schemas.microsoft.com/office/drawing/2014/main" id="{16B6306F-F369-4F5F-9D4F-0F2EC7447C65}"/>
              </a:ext>
            </a:extLst>
          </p:cNvPr>
          <p:cNvPicPr>
            <a:picLocks noChangeAspect="1"/>
          </p:cNvPicPr>
          <p:nvPr/>
        </p:nvPicPr>
        <p:blipFill rotWithShape="1">
          <a:blip r:embed="rId3"/>
          <a:srcRect l="36250" t="3245" r="27292" b="8794"/>
          <a:stretch/>
        </p:blipFill>
        <p:spPr>
          <a:xfrm>
            <a:off x="30602866" y="8570170"/>
            <a:ext cx="10780471" cy="14630400"/>
          </a:xfrm>
          <a:prstGeom prst="rect">
            <a:avLst/>
          </a:prstGeom>
        </p:spPr>
      </p:pic>
      <p:sp>
        <p:nvSpPr>
          <p:cNvPr id="50" name="Google Shape;50;p13"/>
          <p:cNvSpPr txBox="1"/>
          <p:nvPr/>
        </p:nvSpPr>
        <p:spPr>
          <a:xfrm>
            <a:off x="9733025" y="731350"/>
            <a:ext cx="28764900" cy="5016000"/>
          </a:xfrm>
          <a:prstGeom prst="rect">
            <a:avLst/>
          </a:prstGeom>
          <a:noFill/>
          <a:ln>
            <a:noFill/>
          </a:ln>
        </p:spPr>
        <p:txBody>
          <a:bodyPr spcFirstLastPara="1" wrap="square" lIns="89675" tIns="44825" rIns="89675" bIns="44825" anchor="t" anchorCtr="0">
            <a:spAutoFit/>
          </a:bodyPr>
          <a:lstStyle/>
          <a:p>
            <a:pPr marL="0" marR="0" lvl="0" indent="0" algn="ctr" rtl="0">
              <a:spcBef>
                <a:spcPts val="0"/>
              </a:spcBef>
              <a:spcAft>
                <a:spcPts val="0"/>
              </a:spcAft>
              <a:buNone/>
            </a:pPr>
            <a:r>
              <a:rPr lang="en-US" sz="8000" b="1" dirty="0">
                <a:solidFill>
                  <a:schemeClr val="dk1"/>
                </a:solidFill>
                <a:latin typeface="Calibri"/>
                <a:ea typeface="Calibri"/>
                <a:cs typeface="Calibri"/>
                <a:sym typeface="Calibri"/>
              </a:rPr>
              <a:t>PLA-S-TECH: PLA Sustainable Technology</a:t>
            </a:r>
            <a:endParaRPr dirty="0"/>
          </a:p>
          <a:p>
            <a:pPr marL="0" marR="0" lvl="0" indent="0" algn="ctr" rtl="0">
              <a:spcBef>
                <a:spcPts val="0"/>
              </a:spcBef>
              <a:spcAft>
                <a:spcPts val="0"/>
              </a:spcAft>
              <a:buNone/>
            </a:pPr>
            <a:r>
              <a:rPr lang="en-US" sz="6600" b="1" dirty="0">
                <a:solidFill>
                  <a:schemeClr val="dk1"/>
                </a:solidFill>
                <a:latin typeface="Calibri"/>
                <a:ea typeface="Calibri"/>
                <a:cs typeface="Calibri"/>
                <a:sym typeface="Calibri"/>
              </a:rPr>
              <a:t>Sean Sapper, Ryan DeCarlo, Elliot Whitney, Samantha Dombrowski,</a:t>
            </a:r>
            <a:endParaRPr sz="6600" b="1"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6600" b="1" dirty="0">
                <a:solidFill>
                  <a:schemeClr val="dk1"/>
                </a:solidFill>
                <a:latin typeface="Calibri"/>
                <a:ea typeface="Calibri"/>
                <a:cs typeface="Calibri"/>
                <a:sym typeface="Calibri"/>
              </a:rPr>
              <a:t>Dalton Prokop, Dominic Zaio, Tyler Stokes, David Deese, Blake Hengel, Yi Guo</a:t>
            </a:r>
            <a:endParaRPr dirty="0"/>
          </a:p>
          <a:p>
            <a:pPr marL="0" marR="0" lvl="0" indent="0" algn="ctr" rtl="0">
              <a:spcBef>
                <a:spcPts val="0"/>
              </a:spcBef>
              <a:spcAft>
                <a:spcPts val="0"/>
              </a:spcAft>
              <a:buNone/>
            </a:pPr>
            <a:r>
              <a:rPr lang="en-US" sz="5400" b="1" i="0" u="none" strike="noStrike" cap="none" dirty="0">
                <a:solidFill>
                  <a:schemeClr val="dk1"/>
                </a:solidFill>
                <a:latin typeface="Calibri"/>
                <a:ea typeface="Calibri"/>
                <a:cs typeface="Calibri"/>
                <a:sym typeface="Calibri"/>
              </a:rPr>
              <a:t>Faculty Advisor:</a:t>
            </a:r>
            <a:r>
              <a:rPr lang="en-US" sz="5400" b="1" dirty="0">
                <a:solidFill>
                  <a:schemeClr val="dk1"/>
                </a:solidFill>
                <a:latin typeface="Calibri"/>
                <a:ea typeface="Calibri"/>
                <a:cs typeface="Calibri"/>
                <a:sym typeface="Calibri"/>
              </a:rPr>
              <a:t> Dr. Douglas E. Willard</a:t>
            </a:r>
            <a:r>
              <a:rPr lang="en-US" sz="5400" b="1" i="0" u="none" strike="noStrike" cap="none" dirty="0">
                <a:solidFill>
                  <a:schemeClr val="dk1"/>
                </a:solidFill>
                <a:latin typeface="Calibri"/>
                <a:ea typeface="Calibri"/>
                <a:cs typeface="Calibri"/>
                <a:sym typeface="Calibri"/>
              </a:rPr>
              <a:t>, Dept. of </a:t>
            </a:r>
            <a:r>
              <a:rPr lang="en-US" sz="5400" b="1" dirty="0">
                <a:solidFill>
                  <a:schemeClr val="dk1"/>
                </a:solidFill>
                <a:latin typeface="Calibri"/>
                <a:ea typeface="Calibri"/>
                <a:cs typeface="Calibri"/>
                <a:sym typeface="Calibri"/>
              </a:rPr>
              <a:t>Mechanical and Civil Engineering</a:t>
            </a:r>
            <a:r>
              <a:rPr lang="en-US" sz="5400" b="1" i="0" u="none" strike="noStrike" cap="none" dirty="0">
                <a:solidFill>
                  <a:schemeClr val="dk1"/>
                </a:solidFill>
                <a:latin typeface="Calibri"/>
                <a:ea typeface="Calibri"/>
                <a:cs typeface="Calibri"/>
                <a:sym typeface="Calibri"/>
              </a:rPr>
              <a:t>,</a:t>
            </a:r>
            <a:endParaRPr sz="5400" b="1"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5400" b="1" i="0" u="none" strike="noStrike" cap="none" dirty="0">
                <a:solidFill>
                  <a:schemeClr val="dk1"/>
                </a:solidFill>
                <a:latin typeface="Calibri"/>
                <a:ea typeface="Calibri"/>
                <a:cs typeface="Calibri"/>
                <a:sym typeface="Calibri"/>
              </a:rPr>
              <a:t>Florida Institute of Technology</a:t>
            </a:r>
            <a:endParaRPr sz="4800" b="1" i="0" u="none" strike="noStrike" cap="none" dirty="0">
              <a:solidFill>
                <a:schemeClr val="dk1"/>
              </a:solidFill>
              <a:latin typeface="Calibri"/>
              <a:ea typeface="Calibri"/>
              <a:cs typeface="Calibri"/>
              <a:sym typeface="Calibri"/>
            </a:endParaRPr>
          </a:p>
        </p:txBody>
      </p:sp>
      <p:sp>
        <p:nvSpPr>
          <p:cNvPr id="51" name="Google Shape;51;p13"/>
          <p:cNvSpPr txBox="1"/>
          <p:nvPr/>
        </p:nvSpPr>
        <p:spPr>
          <a:xfrm>
            <a:off x="8086727" y="7273927"/>
            <a:ext cx="184731" cy="16927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400" b="1" i="0" u="none" strike="noStrike" cap="none" dirty="0">
              <a:solidFill>
                <a:schemeClr val="dk1"/>
              </a:solidFill>
              <a:latin typeface="Calibri"/>
              <a:ea typeface="Calibri"/>
              <a:cs typeface="Calibri"/>
              <a:sym typeface="Calibri"/>
            </a:endParaRPr>
          </a:p>
        </p:txBody>
      </p:sp>
      <p:pic>
        <p:nvPicPr>
          <p:cNvPr id="53" name="Google Shape;53;p13" descr="Image result for black and white gearwrench symbol"/>
          <p:cNvPicPr preferRelativeResize="0"/>
          <p:nvPr/>
        </p:nvPicPr>
        <p:blipFill rotWithShape="1">
          <a:blip r:embed="rId4">
            <a:alphaModFix/>
          </a:blip>
          <a:srcRect/>
          <a:stretch/>
        </p:blipFill>
        <p:spPr>
          <a:xfrm>
            <a:off x="39484452" y="496155"/>
            <a:ext cx="1828800" cy="1828800"/>
          </a:xfrm>
          <a:prstGeom prst="rect">
            <a:avLst/>
          </a:prstGeom>
          <a:noFill/>
          <a:ln>
            <a:noFill/>
          </a:ln>
        </p:spPr>
      </p:pic>
      <p:pic>
        <p:nvPicPr>
          <p:cNvPr id="54" name="Google Shape;54;p13"/>
          <p:cNvPicPr preferRelativeResize="0"/>
          <p:nvPr/>
        </p:nvPicPr>
        <p:blipFill rotWithShape="1">
          <a:blip r:embed="rId5">
            <a:alphaModFix/>
          </a:blip>
          <a:srcRect/>
          <a:stretch/>
        </p:blipFill>
        <p:spPr>
          <a:xfrm>
            <a:off x="39474609" y="2528152"/>
            <a:ext cx="1848466" cy="1828800"/>
          </a:xfrm>
          <a:prstGeom prst="rect">
            <a:avLst/>
          </a:prstGeom>
          <a:noFill/>
          <a:ln>
            <a:noFill/>
          </a:ln>
        </p:spPr>
      </p:pic>
      <p:pic>
        <p:nvPicPr>
          <p:cNvPr id="55" name="Google Shape;55;p13"/>
          <p:cNvPicPr preferRelativeResize="0"/>
          <p:nvPr/>
        </p:nvPicPr>
        <p:blipFill rotWithShape="1">
          <a:blip r:embed="rId6">
            <a:alphaModFix/>
          </a:blip>
          <a:srcRect/>
          <a:stretch/>
        </p:blipFill>
        <p:spPr>
          <a:xfrm>
            <a:off x="41537241" y="496156"/>
            <a:ext cx="1846219" cy="1828800"/>
          </a:xfrm>
          <a:prstGeom prst="rect">
            <a:avLst/>
          </a:prstGeom>
          <a:noFill/>
          <a:ln>
            <a:noFill/>
          </a:ln>
        </p:spPr>
      </p:pic>
      <p:sp>
        <p:nvSpPr>
          <p:cNvPr id="56" name="Google Shape;56;p13"/>
          <p:cNvSpPr txBox="1"/>
          <p:nvPr/>
        </p:nvSpPr>
        <p:spPr>
          <a:xfrm>
            <a:off x="1268698" y="7325225"/>
            <a:ext cx="13258800" cy="1143000"/>
          </a:xfrm>
          <a:prstGeom prst="rect">
            <a:avLst/>
          </a:prstGeom>
          <a:solidFill>
            <a:srgbClr val="FFFFFF"/>
          </a:solidFill>
          <a:ln w="1143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7200" b="1" dirty="0">
                <a:solidFill>
                  <a:schemeClr val="tx1"/>
                </a:solidFill>
                <a:latin typeface="Calibri"/>
                <a:ea typeface="Calibri"/>
                <a:cs typeface="Calibri"/>
                <a:sym typeface="Calibri"/>
              </a:rPr>
              <a:t>Introduction</a:t>
            </a:r>
            <a:endParaRPr sz="7200" b="1" dirty="0">
              <a:solidFill>
                <a:schemeClr val="tx1"/>
              </a:solidFill>
              <a:latin typeface="Calibri"/>
              <a:ea typeface="Calibri"/>
              <a:cs typeface="Calibri"/>
              <a:sym typeface="Calibri"/>
            </a:endParaRPr>
          </a:p>
        </p:txBody>
      </p:sp>
      <p:sp>
        <p:nvSpPr>
          <p:cNvPr id="57" name="Google Shape;57;p13"/>
          <p:cNvSpPr txBox="1"/>
          <p:nvPr/>
        </p:nvSpPr>
        <p:spPr>
          <a:xfrm>
            <a:off x="1268698" y="8772858"/>
            <a:ext cx="13258800" cy="6093946"/>
          </a:xfrm>
          <a:prstGeom prst="rect">
            <a:avLst/>
          </a:prstGeom>
          <a:noFill/>
          <a:ln>
            <a:noFill/>
          </a:ln>
        </p:spPr>
        <p:txBody>
          <a:bodyPr spcFirstLastPara="1" wrap="square" lIns="91425" tIns="91425" rIns="91425" bIns="91425" anchor="t" anchorCtr="0">
            <a:spAutoFit/>
          </a:bodyPr>
          <a:lstStyle/>
          <a:p>
            <a:pPr lvl="0" indent="457200" algn="just">
              <a:buClr>
                <a:schemeClr val="dk1"/>
              </a:buClr>
              <a:buSzPts val="1100"/>
            </a:pPr>
            <a:r>
              <a:rPr lang="en-US" sz="4800" dirty="0">
                <a:solidFill>
                  <a:schemeClr val="dk1"/>
                </a:solidFill>
                <a:highlight>
                  <a:srgbClr val="FFFFFF"/>
                </a:highlight>
                <a:latin typeface="Calibri"/>
                <a:ea typeface="Calibri"/>
                <a:cs typeface="Calibri"/>
                <a:sym typeface="Calibri"/>
              </a:rPr>
              <a:t>At the L3Harris Student Design Center (L3HSDC) at Florida Tech, there are many 3D printers active at any given time to complete print requests from students and faculty. The L3HSDC requested a machine to recycle 3D printing material in order to minimize plastic waste and reduce their material costs from 3D printing, as prints often require wasteful support structures or may fail altogether.</a:t>
            </a:r>
            <a:endParaRPr sz="4800" dirty="0">
              <a:latin typeface="Calibri"/>
              <a:ea typeface="Calibri"/>
              <a:cs typeface="Calibri"/>
              <a:sym typeface="Calibri"/>
            </a:endParaRPr>
          </a:p>
        </p:txBody>
      </p:sp>
      <p:sp>
        <p:nvSpPr>
          <p:cNvPr id="58" name="Google Shape;58;p13"/>
          <p:cNvSpPr txBox="1"/>
          <p:nvPr/>
        </p:nvSpPr>
        <p:spPr>
          <a:xfrm>
            <a:off x="15316200" y="8772858"/>
            <a:ext cx="13258800" cy="8617713"/>
          </a:xfrm>
          <a:prstGeom prst="rect">
            <a:avLst/>
          </a:prstGeom>
          <a:noFill/>
          <a:ln>
            <a:noFill/>
          </a:ln>
        </p:spPr>
        <p:txBody>
          <a:bodyPr spcFirstLastPara="1" wrap="square" lIns="91425" tIns="91425" rIns="91425" bIns="91425" anchor="t" anchorCtr="0">
            <a:spAutoFit/>
          </a:bodyPr>
          <a:lstStyle/>
          <a:p>
            <a:pPr marL="0" lvl="0" indent="0" algn="just" rtl="0">
              <a:lnSpc>
                <a:spcPct val="100000"/>
              </a:lnSpc>
              <a:spcBef>
                <a:spcPts val="0"/>
              </a:spcBef>
              <a:spcAft>
                <a:spcPts val="800"/>
              </a:spcAft>
              <a:buNone/>
            </a:pPr>
            <a:r>
              <a:rPr lang="en-US" sz="4800" dirty="0">
                <a:solidFill>
                  <a:schemeClr val="dk1"/>
                </a:solidFill>
                <a:highlight>
                  <a:srgbClr val="FFFFFF"/>
                </a:highlight>
                <a:latin typeface="Calibri"/>
                <a:ea typeface="Calibri"/>
                <a:cs typeface="Calibri"/>
                <a:sym typeface="Calibri"/>
              </a:rPr>
              <a:t>1. Design, build, and test a machine capable of:</a:t>
            </a:r>
            <a:endParaRPr sz="4800" dirty="0">
              <a:solidFill>
                <a:schemeClr val="dk1"/>
              </a:solidFill>
              <a:highlight>
                <a:srgbClr val="FFFFFF"/>
              </a:highlight>
              <a:latin typeface="Calibri"/>
              <a:ea typeface="Calibri"/>
              <a:cs typeface="Calibri"/>
              <a:sym typeface="Calibri"/>
            </a:endParaRPr>
          </a:p>
          <a:p>
            <a:pPr marL="1066800" lvl="0" indent="-685800" algn="just" rtl="0">
              <a:lnSpc>
                <a:spcPct val="100000"/>
              </a:lnSpc>
              <a:spcBef>
                <a:spcPts val="0"/>
              </a:spcBef>
              <a:buClr>
                <a:schemeClr val="dk1"/>
              </a:buClr>
              <a:buSzPts val="4800"/>
              <a:buFont typeface="Arial" panose="020B0604020202020204" pitchFamily="34" charset="0"/>
              <a:buChar char="•"/>
            </a:pPr>
            <a:r>
              <a:rPr lang="en-US" sz="4800" dirty="0">
                <a:solidFill>
                  <a:schemeClr val="dk1"/>
                </a:solidFill>
                <a:highlight>
                  <a:srgbClr val="FFFFFF"/>
                </a:highlight>
                <a:latin typeface="Calibri"/>
                <a:ea typeface="Calibri"/>
                <a:cs typeface="Calibri"/>
                <a:sym typeface="Calibri"/>
              </a:rPr>
              <a:t>Breaking PLA plastic into smaller pieces</a:t>
            </a:r>
            <a:endParaRPr sz="4800" dirty="0">
              <a:solidFill>
                <a:schemeClr val="dk1"/>
              </a:solidFill>
              <a:highlight>
                <a:srgbClr val="FFFFFF"/>
              </a:highlight>
              <a:latin typeface="Calibri"/>
              <a:ea typeface="Calibri"/>
              <a:cs typeface="Calibri"/>
              <a:sym typeface="Calibri"/>
            </a:endParaRPr>
          </a:p>
          <a:p>
            <a:pPr marL="1066800" lvl="0" indent="-685800" algn="just" rtl="0">
              <a:lnSpc>
                <a:spcPct val="100000"/>
              </a:lnSpc>
              <a:spcBef>
                <a:spcPts val="0"/>
              </a:spcBef>
              <a:buClr>
                <a:schemeClr val="dk1"/>
              </a:buClr>
              <a:buSzPts val="4800"/>
              <a:buFont typeface="Arial" panose="020B0604020202020204" pitchFamily="34" charset="0"/>
              <a:buChar char="•"/>
            </a:pPr>
            <a:r>
              <a:rPr lang="en-US" sz="4800" dirty="0">
                <a:solidFill>
                  <a:schemeClr val="dk1"/>
                </a:solidFill>
                <a:highlight>
                  <a:srgbClr val="FFFFFF"/>
                </a:highlight>
                <a:latin typeface="Calibri"/>
                <a:ea typeface="Calibri"/>
                <a:cs typeface="Calibri"/>
                <a:sym typeface="Calibri"/>
              </a:rPr>
              <a:t>Filtering and storing the broken down plastic</a:t>
            </a:r>
            <a:endParaRPr sz="4800" dirty="0">
              <a:solidFill>
                <a:schemeClr val="dk1"/>
              </a:solidFill>
              <a:highlight>
                <a:srgbClr val="FFFFFF"/>
              </a:highlight>
              <a:latin typeface="Calibri"/>
              <a:ea typeface="Calibri"/>
              <a:cs typeface="Calibri"/>
              <a:sym typeface="Calibri"/>
            </a:endParaRPr>
          </a:p>
          <a:p>
            <a:pPr marL="1066800" lvl="0" indent="-685800" algn="just" rtl="0">
              <a:lnSpc>
                <a:spcPct val="100000"/>
              </a:lnSpc>
              <a:spcBef>
                <a:spcPts val="0"/>
              </a:spcBef>
              <a:buClr>
                <a:schemeClr val="dk1"/>
              </a:buClr>
              <a:buSzPts val="4800"/>
              <a:buFont typeface="Arial" panose="020B0604020202020204" pitchFamily="34" charset="0"/>
              <a:buChar char="•"/>
            </a:pPr>
            <a:r>
              <a:rPr lang="en-US" sz="4800" dirty="0">
                <a:solidFill>
                  <a:schemeClr val="dk1"/>
                </a:solidFill>
                <a:highlight>
                  <a:srgbClr val="FFFFFF"/>
                </a:highlight>
                <a:latin typeface="Calibri"/>
                <a:ea typeface="Calibri"/>
                <a:cs typeface="Calibri"/>
                <a:sym typeface="Calibri"/>
              </a:rPr>
              <a:t>Melting plastic into recycled filament</a:t>
            </a:r>
            <a:endParaRPr sz="4800" dirty="0">
              <a:solidFill>
                <a:schemeClr val="dk1"/>
              </a:solidFill>
              <a:highlight>
                <a:srgbClr val="FFFFFF"/>
              </a:highlight>
              <a:latin typeface="Calibri"/>
              <a:ea typeface="Calibri"/>
              <a:cs typeface="Calibri"/>
              <a:sym typeface="Calibri"/>
            </a:endParaRPr>
          </a:p>
          <a:p>
            <a:pPr marL="1066800" lvl="0" indent="-685800" algn="just" rtl="0">
              <a:lnSpc>
                <a:spcPct val="100000"/>
              </a:lnSpc>
              <a:spcBef>
                <a:spcPts val="0"/>
              </a:spcBef>
              <a:buClr>
                <a:schemeClr val="dk1"/>
              </a:buClr>
              <a:buSzPts val="4800"/>
              <a:buFont typeface="Arial" panose="020B0604020202020204" pitchFamily="34" charset="0"/>
              <a:buChar char="•"/>
            </a:pPr>
            <a:r>
              <a:rPr lang="en-US" sz="4800" dirty="0">
                <a:solidFill>
                  <a:schemeClr val="dk1"/>
                </a:solidFill>
                <a:highlight>
                  <a:srgbClr val="FFFFFF"/>
                </a:highlight>
                <a:latin typeface="Calibri"/>
                <a:ea typeface="Calibri"/>
                <a:cs typeface="Calibri"/>
                <a:sym typeface="Calibri"/>
              </a:rPr>
              <a:t>Ensuring filament diameter is 1.75mm</a:t>
            </a:r>
            <a:endParaRPr sz="4800" dirty="0">
              <a:solidFill>
                <a:schemeClr val="dk1"/>
              </a:solidFill>
              <a:highlight>
                <a:srgbClr val="FFFFFF"/>
              </a:highlight>
              <a:latin typeface="Calibri"/>
              <a:ea typeface="Calibri"/>
              <a:cs typeface="Calibri"/>
              <a:sym typeface="Calibri"/>
            </a:endParaRPr>
          </a:p>
          <a:p>
            <a:pPr marL="1066800" lvl="0" indent="-685800" algn="just" rtl="0">
              <a:lnSpc>
                <a:spcPct val="100000"/>
              </a:lnSpc>
              <a:spcBef>
                <a:spcPts val="0"/>
              </a:spcBef>
              <a:buClr>
                <a:schemeClr val="dk1"/>
              </a:buClr>
              <a:buSzPts val="4800"/>
              <a:buFont typeface="Arial" panose="020B0604020202020204" pitchFamily="34" charset="0"/>
              <a:buChar char="•"/>
            </a:pPr>
            <a:r>
              <a:rPr lang="en-US" sz="4800" dirty="0">
                <a:solidFill>
                  <a:schemeClr val="dk1"/>
                </a:solidFill>
                <a:highlight>
                  <a:srgbClr val="FFFFFF"/>
                </a:highlight>
                <a:latin typeface="Calibri"/>
                <a:ea typeface="Calibri"/>
                <a:cs typeface="Calibri"/>
                <a:sym typeface="Calibri"/>
              </a:rPr>
              <a:t>Wrapping recycled filament on a standard spool</a:t>
            </a:r>
            <a:endParaRPr sz="4800" dirty="0">
              <a:solidFill>
                <a:schemeClr val="dk1"/>
              </a:solidFill>
              <a:highlight>
                <a:srgbClr val="FFFFFF"/>
              </a:highlight>
              <a:latin typeface="Calibri"/>
              <a:ea typeface="Calibri"/>
              <a:cs typeface="Calibri"/>
              <a:sym typeface="Calibri"/>
            </a:endParaRPr>
          </a:p>
          <a:p>
            <a:pPr marL="0" lvl="0" indent="0" algn="just" rtl="0">
              <a:lnSpc>
                <a:spcPct val="100000"/>
              </a:lnSpc>
              <a:spcBef>
                <a:spcPts val="800"/>
              </a:spcBef>
              <a:spcAft>
                <a:spcPts val="800"/>
              </a:spcAft>
              <a:buNone/>
            </a:pPr>
            <a:r>
              <a:rPr lang="en-US" sz="4800" dirty="0">
                <a:solidFill>
                  <a:schemeClr val="dk1"/>
                </a:solidFill>
                <a:highlight>
                  <a:srgbClr val="FFFFFF"/>
                </a:highlight>
                <a:latin typeface="Calibri"/>
                <a:ea typeface="Calibri"/>
                <a:cs typeface="Calibri"/>
                <a:sym typeface="Calibri"/>
              </a:rPr>
              <a:t>2. Design the machine with customer requirements:</a:t>
            </a:r>
            <a:endParaRPr sz="4800" dirty="0">
              <a:solidFill>
                <a:schemeClr val="dk1"/>
              </a:solidFill>
              <a:highlight>
                <a:srgbClr val="FFFFFF"/>
              </a:highlight>
              <a:latin typeface="Calibri"/>
              <a:ea typeface="Calibri"/>
              <a:cs typeface="Calibri"/>
              <a:sym typeface="Calibri"/>
            </a:endParaRPr>
          </a:p>
          <a:p>
            <a:pPr marL="1066800" lvl="0" indent="-685800" algn="just" rtl="0">
              <a:lnSpc>
                <a:spcPct val="100000"/>
              </a:lnSpc>
              <a:spcBef>
                <a:spcPts val="0"/>
              </a:spcBef>
              <a:buClr>
                <a:schemeClr val="dk1"/>
              </a:buClr>
              <a:buSzPts val="4800"/>
              <a:buFont typeface="Arial" panose="020B0604020202020204" pitchFamily="34" charset="0"/>
              <a:buChar char="•"/>
            </a:pPr>
            <a:r>
              <a:rPr lang="en-US" sz="4800" dirty="0">
                <a:solidFill>
                  <a:schemeClr val="dk1"/>
                </a:solidFill>
                <a:highlight>
                  <a:srgbClr val="FFFFFF"/>
                </a:highlight>
                <a:latin typeface="Calibri"/>
                <a:ea typeface="Calibri"/>
                <a:cs typeface="Calibri"/>
                <a:sym typeface="Calibri"/>
              </a:rPr>
              <a:t>Relatively small footprint (3’ x 3’ x 6’)</a:t>
            </a:r>
            <a:endParaRPr sz="4800" dirty="0">
              <a:solidFill>
                <a:schemeClr val="dk1"/>
              </a:solidFill>
              <a:highlight>
                <a:srgbClr val="FFFFFF"/>
              </a:highlight>
              <a:latin typeface="Calibri"/>
              <a:ea typeface="Calibri"/>
              <a:cs typeface="Calibri"/>
              <a:sym typeface="Calibri"/>
            </a:endParaRPr>
          </a:p>
          <a:p>
            <a:pPr marL="1066800" lvl="0" indent="-685800" algn="just" rtl="0">
              <a:lnSpc>
                <a:spcPct val="100000"/>
              </a:lnSpc>
              <a:spcBef>
                <a:spcPts val="0"/>
              </a:spcBef>
              <a:buClr>
                <a:schemeClr val="dk1"/>
              </a:buClr>
              <a:buSzPts val="4800"/>
              <a:buFont typeface="Arial" panose="020B0604020202020204" pitchFamily="34" charset="0"/>
              <a:buChar char="•"/>
            </a:pPr>
            <a:r>
              <a:rPr lang="en-US" sz="4800" dirty="0">
                <a:solidFill>
                  <a:schemeClr val="dk1"/>
                </a:solidFill>
                <a:highlight>
                  <a:srgbClr val="FFFFFF"/>
                </a:highlight>
                <a:latin typeface="Calibri"/>
                <a:ea typeface="Calibri"/>
                <a:cs typeface="Calibri"/>
                <a:sym typeface="Calibri"/>
              </a:rPr>
              <a:t>Comprised of commercially available parts</a:t>
            </a:r>
            <a:endParaRPr sz="4800" dirty="0">
              <a:solidFill>
                <a:schemeClr val="dk1"/>
              </a:solidFill>
              <a:highlight>
                <a:srgbClr val="FFFFFF"/>
              </a:highlight>
              <a:latin typeface="Calibri"/>
              <a:ea typeface="Calibri"/>
              <a:cs typeface="Calibri"/>
              <a:sym typeface="Calibri"/>
            </a:endParaRPr>
          </a:p>
          <a:p>
            <a:pPr marL="1066800" lvl="0" indent="-685800" algn="just">
              <a:buClr>
                <a:schemeClr val="dk1"/>
              </a:buClr>
              <a:buSzPts val="4800"/>
              <a:buFont typeface="Arial" panose="020B0604020202020204" pitchFamily="34" charset="0"/>
              <a:buChar char="•"/>
            </a:pPr>
            <a:r>
              <a:rPr lang="en-US" sz="4800" dirty="0">
                <a:solidFill>
                  <a:schemeClr val="dk1"/>
                </a:solidFill>
                <a:highlight>
                  <a:srgbClr val="FFFFFF"/>
                </a:highlight>
                <a:latin typeface="Calibri"/>
                <a:ea typeface="Calibri"/>
                <a:cs typeface="Calibri"/>
                <a:sym typeface="Calibri"/>
              </a:rPr>
              <a:t>A</a:t>
            </a:r>
            <a:r>
              <a:rPr lang="en-US" sz="4800" dirty="0">
                <a:solidFill>
                  <a:schemeClr val="dk1"/>
                </a:solidFill>
                <a:latin typeface="Calibri"/>
                <a:ea typeface="Calibri"/>
                <a:cs typeface="Calibri"/>
                <a:sym typeface="Calibri"/>
              </a:rPr>
              <a:t>ccessible components for easy maintenance</a:t>
            </a:r>
            <a:endParaRPr lang="en-US" sz="4800" dirty="0">
              <a:solidFill>
                <a:schemeClr val="dk1"/>
              </a:solidFill>
              <a:highlight>
                <a:srgbClr val="FFFFFF"/>
              </a:highlight>
              <a:latin typeface="Calibri"/>
              <a:ea typeface="Calibri"/>
              <a:cs typeface="Calibri"/>
              <a:sym typeface="Calibri"/>
            </a:endParaRPr>
          </a:p>
          <a:p>
            <a:pPr marL="1066800" lvl="0" indent="-685800" algn="just" rtl="0">
              <a:lnSpc>
                <a:spcPct val="100000"/>
              </a:lnSpc>
              <a:spcBef>
                <a:spcPts val="0"/>
              </a:spcBef>
              <a:buClr>
                <a:schemeClr val="dk1"/>
              </a:buClr>
              <a:buSzPts val="4800"/>
              <a:buFont typeface="Arial" panose="020B0604020202020204" pitchFamily="34" charset="0"/>
              <a:buChar char="•"/>
            </a:pPr>
            <a:r>
              <a:rPr lang="en-US" sz="4800" dirty="0">
                <a:solidFill>
                  <a:schemeClr val="dk1"/>
                </a:solidFill>
                <a:highlight>
                  <a:srgbClr val="FFFFFF"/>
                </a:highlight>
                <a:latin typeface="Calibri"/>
                <a:ea typeface="Calibri"/>
                <a:cs typeface="Calibri"/>
                <a:sym typeface="Calibri"/>
              </a:rPr>
              <a:t>User-friendly and safe to operate</a:t>
            </a:r>
            <a:endParaRPr sz="4800" dirty="0">
              <a:solidFill>
                <a:schemeClr val="dk1"/>
              </a:solidFill>
              <a:highlight>
                <a:srgbClr val="FFFFFF"/>
              </a:highlight>
              <a:latin typeface="Calibri"/>
              <a:ea typeface="Calibri"/>
              <a:cs typeface="Calibri"/>
              <a:sym typeface="Calibri"/>
            </a:endParaRPr>
          </a:p>
        </p:txBody>
      </p:sp>
      <p:sp>
        <p:nvSpPr>
          <p:cNvPr id="63" name="Google Shape;63;p13"/>
          <p:cNvSpPr txBox="1"/>
          <p:nvPr/>
        </p:nvSpPr>
        <p:spPr>
          <a:xfrm>
            <a:off x="15316200" y="7325225"/>
            <a:ext cx="13258800" cy="1143000"/>
          </a:xfrm>
          <a:prstGeom prst="rect">
            <a:avLst/>
          </a:prstGeom>
          <a:solidFill>
            <a:srgbClr val="FFFFFF"/>
          </a:solidFill>
          <a:ln w="1143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7200" b="1" dirty="0">
                <a:solidFill>
                  <a:schemeClr val="tx1"/>
                </a:solidFill>
                <a:latin typeface="Calibri"/>
                <a:ea typeface="Calibri"/>
                <a:cs typeface="Calibri"/>
                <a:sym typeface="Calibri"/>
              </a:rPr>
              <a:t>Objectives</a:t>
            </a:r>
            <a:endParaRPr sz="7200" b="1" dirty="0">
              <a:solidFill>
                <a:schemeClr val="tx1"/>
              </a:solidFill>
              <a:latin typeface="Calibri"/>
              <a:ea typeface="Calibri"/>
              <a:cs typeface="Calibri"/>
              <a:sym typeface="Calibri"/>
            </a:endParaRPr>
          </a:p>
        </p:txBody>
      </p:sp>
      <p:pic>
        <p:nvPicPr>
          <p:cNvPr id="64" name="Google Shape;64;p13" descr="screen, Laptop, education, symbols, Computer, science, signs, tool Icon"/>
          <p:cNvPicPr preferRelativeResize="0"/>
          <p:nvPr/>
        </p:nvPicPr>
        <p:blipFill rotWithShape="1">
          <a:blip r:embed="rId7">
            <a:alphaModFix/>
          </a:blip>
          <a:srcRect/>
          <a:stretch/>
        </p:blipFill>
        <p:spPr>
          <a:xfrm>
            <a:off x="41545947" y="2528153"/>
            <a:ext cx="1828800" cy="1828800"/>
          </a:xfrm>
          <a:prstGeom prst="rect">
            <a:avLst/>
          </a:prstGeom>
          <a:noFill/>
          <a:ln>
            <a:noFill/>
          </a:ln>
        </p:spPr>
      </p:pic>
      <p:sp>
        <p:nvSpPr>
          <p:cNvPr id="18" name="Google Shape;56;p13">
            <a:extLst>
              <a:ext uri="{FF2B5EF4-FFF2-40B4-BE49-F238E27FC236}">
                <a16:creationId xmlns:a16="http://schemas.microsoft.com/office/drawing/2014/main" id="{F3CD2CE8-052D-4193-AF30-92B680F58F43}"/>
              </a:ext>
            </a:extLst>
          </p:cNvPr>
          <p:cNvSpPr txBox="1"/>
          <p:nvPr/>
        </p:nvSpPr>
        <p:spPr>
          <a:xfrm>
            <a:off x="29363702" y="7325225"/>
            <a:ext cx="13258800" cy="1143000"/>
          </a:xfrm>
          <a:prstGeom prst="rect">
            <a:avLst/>
          </a:prstGeom>
          <a:solidFill>
            <a:srgbClr val="FFFFFF"/>
          </a:solidFill>
          <a:ln w="1143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7200" b="1" dirty="0">
                <a:solidFill>
                  <a:schemeClr val="tx1"/>
                </a:solidFill>
                <a:latin typeface="Calibri"/>
                <a:ea typeface="Calibri"/>
                <a:cs typeface="Calibri"/>
                <a:sym typeface="Calibri"/>
              </a:rPr>
              <a:t>Final Design</a:t>
            </a:r>
            <a:endParaRPr sz="7200" b="1" dirty="0">
              <a:solidFill>
                <a:schemeClr val="tx1"/>
              </a:solidFill>
              <a:latin typeface="Calibri"/>
              <a:ea typeface="Calibri"/>
              <a:cs typeface="Calibri"/>
              <a:sym typeface="Calibri"/>
            </a:endParaRPr>
          </a:p>
        </p:txBody>
      </p:sp>
      <p:sp>
        <p:nvSpPr>
          <p:cNvPr id="43" name="Google Shape;56;p13">
            <a:extLst>
              <a:ext uri="{FF2B5EF4-FFF2-40B4-BE49-F238E27FC236}">
                <a16:creationId xmlns:a16="http://schemas.microsoft.com/office/drawing/2014/main" id="{65687E80-1BBC-41B8-9441-8C8F8243354B}"/>
              </a:ext>
            </a:extLst>
          </p:cNvPr>
          <p:cNvSpPr txBox="1"/>
          <p:nvPr/>
        </p:nvSpPr>
        <p:spPr>
          <a:xfrm>
            <a:off x="1268698" y="15171437"/>
            <a:ext cx="13258800" cy="1143000"/>
          </a:xfrm>
          <a:prstGeom prst="rect">
            <a:avLst/>
          </a:prstGeom>
          <a:solidFill>
            <a:srgbClr val="FFFFFF"/>
          </a:solidFill>
          <a:ln w="114300" cap="flat" cmpd="sng">
            <a:solidFill>
              <a:srgbClr val="E8131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7200" b="1" dirty="0">
                <a:solidFill>
                  <a:srgbClr val="E81313"/>
                </a:solidFill>
                <a:latin typeface="Calibri"/>
                <a:ea typeface="Calibri"/>
                <a:cs typeface="Calibri"/>
                <a:sym typeface="Calibri"/>
              </a:rPr>
              <a:t>Reducer</a:t>
            </a:r>
          </a:p>
        </p:txBody>
      </p:sp>
      <p:sp>
        <p:nvSpPr>
          <p:cNvPr id="45" name="Google Shape;56;p13">
            <a:extLst>
              <a:ext uri="{FF2B5EF4-FFF2-40B4-BE49-F238E27FC236}">
                <a16:creationId xmlns:a16="http://schemas.microsoft.com/office/drawing/2014/main" id="{96F9E79B-4837-4983-9D49-EAFC45F53767}"/>
              </a:ext>
            </a:extLst>
          </p:cNvPr>
          <p:cNvSpPr txBox="1"/>
          <p:nvPr/>
        </p:nvSpPr>
        <p:spPr>
          <a:xfrm>
            <a:off x="15316200" y="17695204"/>
            <a:ext cx="13258800" cy="1143000"/>
          </a:xfrm>
          <a:prstGeom prst="rect">
            <a:avLst/>
          </a:prstGeom>
          <a:solidFill>
            <a:srgbClr val="FFFFFF"/>
          </a:solidFill>
          <a:ln w="114300" cap="flat" cmpd="sng">
            <a:solidFill>
              <a:srgbClr val="008A0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7200" b="1" dirty="0">
                <a:solidFill>
                  <a:srgbClr val="008A0E"/>
                </a:solidFill>
                <a:latin typeface="Calibri"/>
                <a:ea typeface="Calibri"/>
                <a:cs typeface="Calibri"/>
                <a:sym typeface="Calibri"/>
              </a:rPr>
              <a:t>Producer</a:t>
            </a:r>
          </a:p>
        </p:txBody>
      </p:sp>
      <p:sp>
        <p:nvSpPr>
          <p:cNvPr id="47" name="Google Shape;56;p13">
            <a:extLst>
              <a:ext uri="{FF2B5EF4-FFF2-40B4-BE49-F238E27FC236}">
                <a16:creationId xmlns:a16="http://schemas.microsoft.com/office/drawing/2014/main" id="{809EF042-DBDA-4025-BBE5-77AD9811D4B9}"/>
              </a:ext>
            </a:extLst>
          </p:cNvPr>
          <p:cNvSpPr txBox="1"/>
          <p:nvPr/>
        </p:nvSpPr>
        <p:spPr>
          <a:xfrm>
            <a:off x="29363701" y="24115420"/>
            <a:ext cx="13258800" cy="1143000"/>
          </a:xfrm>
          <a:prstGeom prst="rect">
            <a:avLst/>
          </a:prstGeom>
          <a:solidFill>
            <a:srgbClr val="FFFFFF"/>
          </a:solidFill>
          <a:ln w="114300" cap="flat" cmpd="sng">
            <a:solidFill>
              <a:srgbClr val="1071E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7200" b="1" dirty="0">
                <a:solidFill>
                  <a:srgbClr val="1071E5"/>
                </a:solidFill>
                <a:latin typeface="Calibri"/>
                <a:ea typeface="Calibri"/>
                <a:cs typeface="Calibri"/>
                <a:sym typeface="Calibri"/>
              </a:rPr>
              <a:t>Automation &amp; Controls</a:t>
            </a:r>
            <a:endParaRPr sz="7200" b="1" dirty="0">
              <a:solidFill>
                <a:srgbClr val="1071E5"/>
              </a:solidFill>
              <a:latin typeface="Calibri"/>
              <a:ea typeface="Calibri"/>
              <a:cs typeface="Calibri"/>
              <a:sym typeface="Calibri"/>
            </a:endParaRPr>
          </a:p>
        </p:txBody>
      </p:sp>
      <p:sp>
        <p:nvSpPr>
          <p:cNvPr id="48" name="Google Shape;57;p13">
            <a:extLst>
              <a:ext uri="{FF2B5EF4-FFF2-40B4-BE49-F238E27FC236}">
                <a16:creationId xmlns:a16="http://schemas.microsoft.com/office/drawing/2014/main" id="{B7DF00DC-BFAE-4208-BA02-32B447FC214F}"/>
              </a:ext>
            </a:extLst>
          </p:cNvPr>
          <p:cNvSpPr txBox="1"/>
          <p:nvPr/>
        </p:nvSpPr>
        <p:spPr>
          <a:xfrm>
            <a:off x="29013421" y="25549422"/>
            <a:ext cx="13448573" cy="5355282"/>
          </a:xfrm>
          <a:prstGeom prst="rect">
            <a:avLst/>
          </a:prstGeom>
          <a:noFill/>
          <a:ln>
            <a:noFill/>
          </a:ln>
        </p:spPr>
        <p:txBody>
          <a:bodyPr spcFirstLastPara="1" wrap="square" lIns="91425" tIns="91425" rIns="91425" bIns="91425" anchor="t" anchorCtr="0">
            <a:spAutoFit/>
          </a:bodyPr>
          <a:lstStyle/>
          <a:p>
            <a:pPr marL="1028700" lvl="0" indent="-685800" algn="just">
              <a:buClr>
                <a:schemeClr val="dk1"/>
              </a:buClr>
              <a:buSzPct val="100000"/>
              <a:buFont typeface="Arial" panose="020B0604020202020204" pitchFamily="34" charset="0"/>
              <a:buChar char="•"/>
            </a:pPr>
            <a:r>
              <a:rPr lang="en-US" sz="4800" dirty="0">
                <a:highlight>
                  <a:srgbClr val="FFFFFF"/>
                </a:highlight>
                <a:latin typeface="Calibri"/>
                <a:ea typeface="Calibri"/>
                <a:cs typeface="Calibri"/>
                <a:sym typeface="Calibri"/>
              </a:rPr>
              <a:t>Automation – </a:t>
            </a:r>
            <a:r>
              <a:rPr lang="en-US" sz="4800" dirty="0">
                <a:latin typeface="Calibri"/>
                <a:ea typeface="Calibri"/>
                <a:cs typeface="Calibri"/>
                <a:sym typeface="Calibri"/>
              </a:rPr>
              <a:t>Raspberry Pi uses Python code to communicate with serial devices via I2C &amp; UART</a:t>
            </a:r>
          </a:p>
          <a:p>
            <a:pPr marL="1028700" lvl="0" indent="-685800" algn="just">
              <a:buClr>
                <a:schemeClr val="dk1"/>
              </a:buClr>
              <a:buSzPct val="100000"/>
              <a:buFont typeface="Arial" panose="020B0604020202020204" pitchFamily="34" charset="0"/>
              <a:buChar char="•"/>
            </a:pPr>
            <a:r>
              <a:rPr lang="en-US" sz="4800" dirty="0">
                <a:latin typeface="Calibri"/>
                <a:ea typeface="Calibri"/>
                <a:cs typeface="Calibri"/>
                <a:sym typeface="Calibri"/>
              </a:rPr>
              <a:t>Controls – PID control loops read thermistor and encoder data for extruder heating and spooler motion, respectively</a:t>
            </a:r>
          </a:p>
          <a:p>
            <a:pPr marL="1028700" lvl="0" indent="-685800" algn="just">
              <a:buClr>
                <a:schemeClr val="dk1"/>
              </a:buClr>
              <a:buSzPct val="100000"/>
              <a:buFont typeface="Arial" panose="020B0604020202020204" pitchFamily="34" charset="0"/>
              <a:buChar char="•"/>
            </a:pPr>
            <a:r>
              <a:rPr lang="en-US" sz="4800" dirty="0">
                <a:latin typeface="Calibri"/>
                <a:ea typeface="Calibri"/>
                <a:cs typeface="Calibri"/>
                <a:sym typeface="Calibri"/>
              </a:rPr>
              <a:t>Safety – Current sensing, circuit breakers, and an emergency stop button ensure safe operation</a:t>
            </a:r>
            <a:endParaRPr sz="4800" dirty="0">
              <a:latin typeface="Calibri"/>
              <a:ea typeface="Calibri"/>
              <a:cs typeface="Calibri"/>
              <a:sym typeface="Calibri"/>
            </a:endParaRPr>
          </a:p>
        </p:txBody>
      </p:sp>
      <p:sp>
        <p:nvSpPr>
          <p:cNvPr id="49" name="Google Shape;57;p13">
            <a:extLst>
              <a:ext uri="{FF2B5EF4-FFF2-40B4-BE49-F238E27FC236}">
                <a16:creationId xmlns:a16="http://schemas.microsoft.com/office/drawing/2014/main" id="{DD033197-904D-4CBD-A143-CC895AAB8616}"/>
              </a:ext>
            </a:extLst>
          </p:cNvPr>
          <p:cNvSpPr txBox="1"/>
          <p:nvPr/>
        </p:nvSpPr>
        <p:spPr>
          <a:xfrm>
            <a:off x="1069171" y="16619070"/>
            <a:ext cx="13429064" cy="7242978"/>
          </a:xfrm>
          <a:prstGeom prst="rect">
            <a:avLst/>
          </a:prstGeom>
          <a:noFill/>
          <a:ln>
            <a:noFill/>
          </a:ln>
        </p:spPr>
        <p:txBody>
          <a:bodyPr spcFirstLastPara="1" wrap="square" lIns="91425" tIns="91425" rIns="91425" bIns="91425" anchor="t" anchorCtr="0">
            <a:spAutoFit/>
          </a:bodyPr>
          <a:lstStyle/>
          <a:p>
            <a:pPr marL="1066800" lvl="0" indent="-685800" algn="just">
              <a:spcAft>
                <a:spcPts val="800"/>
              </a:spcAft>
              <a:buClr>
                <a:schemeClr val="dk1"/>
              </a:buClr>
              <a:buSzPts val="4800"/>
              <a:buFont typeface="Arial" panose="020B0604020202020204" pitchFamily="34" charset="0"/>
              <a:buChar char="•"/>
            </a:pPr>
            <a:r>
              <a:rPr lang="en-US" sz="4800" dirty="0">
                <a:solidFill>
                  <a:schemeClr val="dk1"/>
                </a:solidFill>
                <a:highlight>
                  <a:srgbClr val="FFFFFF"/>
                </a:highlight>
                <a:latin typeface="Calibri"/>
                <a:ea typeface="Calibri"/>
                <a:cs typeface="Calibri"/>
                <a:sym typeface="Calibri"/>
              </a:rPr>
              <a:t>Shredder – 36 stainless steel blades powered by a CIM motor and heavy-duty reduction gearbox produce 230 N-m (170 ft-lb) of overall torque</a:t>
            </a:r>
          </a:p>
          <a:p>
            <a:pPr marL="1066800" lvl="0" indent="-685800" algn="just">
              <a:spcAft>
                <a:spcPts val="800"/>
              </a:spcAft>
              <a:buClr>
                <a:schemeClr val="dk1"/>
              </a:buClr>
              <a:buSzPts val="4800"/>
              <a:buFont typeface="Arial" panose="020B0604020202020204" pitchFamily="34" charset="0"/>
              <a:buChar char="•"/>
            </a:pPr>
            <a:r>
              <a:rPr lang="en-US" sz="4800" dirty="0">
                <a:solidFill>
                  <a:schemeClr val="dk1"/>
                </a:solidFill>
                <a:highlight>
                  <a:srgbClr val="FFFFFF"/>
                </a:highlight>
                <a:latin typeface="Calibri"/>
                <a:ea typeface="Calibri"/>
                <a:cs typeface="Calibri"/>
                <a:sym typeface="Calibri"/>
              </a:rPr>
              <a:t>Filter – Double-layered vibration table with access door to remove material larger than 3mm</a:t>
            </a:r>
          </a:p>
          <a:p>
            <a:pPr marL="1066800" lvl="0" indent="-685800" algn="just">
              <a:spcAft>
                <a:spcPts val="800"/>
              </a:spcAft>
              <a:buClr>
                <a:schemeClr val="dk1"/>
              </a:buClr>
              <a:buSzPts val="4800"/>
              <a:buFont typeface="Arial" panose="020B0604020202020204" pitchFamily="34" charset="0"/>
              <a:buChar char="•"/>
            </a:pPr>
            <a:r>
              <a:rPr lang="en-US" sz="4800" dirty="0">
                <a:solidFill>
                  <a:schemeClr val="dk1"/>
                </a:solidFill>
                <a:highlight>
                  <a:srgbClr val="FFFFFF"/>
                </a:highlight>
                <a:latin typeface="Calibri"/>
                <a:ea typeface="Calibri"/>
                <a:cs typeface="Calibri"/>
                <a:sym typeface="Calibri"/>
              </a:rPr>
              <a:t>Storage – Funnel container with volume enough to store up to 2.5 kg of shredded PLA plastic</a:t>
            </a:r>
          </a:p>
          <a:p>
            <a:pPr marL="1066800" lvl="0" indent="-685800" algn="just">
              <a:spcAft>
                <a:spcPts val="800"/>
              </a:spcAft>
              <a:buClr>
                <a:schemeClr val="dk1"/>
              </a:buClr>
              <a:buSzPts val="4800"/>
              <a:buFont typeface="Arial" panose="020B0604020202020204" pitchFamily="34" charset="0"/>
              <a:buChar char="•"/>
            </a:pPr>
            <a:r>
              <a:rPr lang="en-US" sz="4800" dirty="0">
                <a:solidFill>
                  <a:schemeClr val="dk1"/>
                </a:solidFill>
                <a:highlight>
                  <a:srgbClr val="FFFFFF"/>
                </a:highlight>
                <a:latin typeface="Calibri"/>
                <a:ea typeface="Calibri"/>
                <a:cs typeface="Calibri"/>
                <a:sym typeface="Calibri"/>
              </a:rPr>
              <a:t>Feeder – Motorized gears transfer a constant volume of plastic into the extruder mechanism</a:t>
            </a:r>
            <a:endParaRPr lang="en-US" sz="4800" dirty="0">
              <a:solidFill>
                <a:schemeClr val="tx1"/>
              </a:solidFill>
              <a:highlight>
                <a:srgbClr val="FFFFFF"/>
              </a:highlight>
              <a:latin typeface="Calibri"/>
              <a:ea typeface="Calibri"/>
              <a:cs typeface="Calibri"/>
              <a:sym typeface="Calibri"/>
            </a:endParaRPr>
          </a:p>
        </p:txBody>
      </p:sp>
      <p:sp>
        <p:nvSpPr>
          <p:cNvPr id="66" name="Google Shape;57;p13">
            <a:extLst>
              <a:ext uri="{FF2B5EF4-FFF2-40B4-BE49-F238E27FC236}">
                <a16:creationId xmlns:a16="http://schemas.microsoft.com/office/drawing/2014/main" id="{03D374C4-8BC5-4B8D-B2C2-A27AA81B00A8}"/>
              </a:ext>
            </a:extLst>
          </p:cNvPr>
          <p:cNvSpPr txBox="1"/>
          <p:nvPr/>
        </p:nvSpPr>
        <p:spPr>
          <a:xfrm>
            <a:off x="15126428" y="19142837"/>
            <a:ext cx="13429063" cy="6401722"/>
          </a:xfrm>
          <a:prstGeom prst="rect">
            <a:avLst/>
          </a:prstGeom>
          <a:noFill/>
          <a:ln>
            <a:noFill/>
          </a:ln>
        </p:spPr>
        <p:txBody>
          <a:bodyPr spcFirstLastPara="1" wrap="square" lIns="91425" tIns="91425" rIns="91425" bIns="91425" anchor="t" anchorCtr="0">
            <a:spAutoFit/>
          </a:bodyPr>
          <a:lstStyle/>
          <a:p>
            <a:pPr marL="1066800" lvl="0" indent="-685800" algn="just">
              <a:spcAft>
                <a:spcPts val="800"/>
              </a:spcAft>
              <a:buClr>
                <a:schemeClr val="dk1"/>
              </a:buClr>
              <a:buSzPts val="4800"/>
              <a:buFont typeface="Arial" panose="020B0604020202020204" pitchFamily="34" charset="0"/>
              <a:buChar char="•"/>
            </a:pPr>
            <a:r>
              <a:rPr lang="en-US" sz="4800" dirty="0">
                <a:solidFill>
                  <a:schemeClr val="dk1"/>
                </a:solidFill>
                <a:highlight>
                  <a:srgbClr val="FFFFFF"/>
                </a:highlight>
                <a:latin typeface="Calibri"/>
                <a:ea typeface="Calibri"/>
                <a:cs typeface="Calibri"/>
                <a:sym typeface="Calibri"/>
              </a:rPr>
              <a:t>Extruder – Nitrided steel injection mold pipe melts plastic at 220</a:t>
            </a:r>
            <a:r>
              <a:rPr lang="en-US" sz="48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a:t>
            </a:r>
            <a:r>
              <a:rPr lang="en-US" sz="4800" dirty="0">
                <a:solidFill>
                  <a:schemeClr val="dk1"/>
                </a:solidFill>
                <a:highlight>
                  <a:srgbClr val="FFFFFF"/>
                </a:highlight>
                <a:latin typeface="Calibri"/>
                <a:ea typeface="Calibri"/>
                <a:cs typeface="Calibri"/>
                <a:sym typeface="Calibri"/>
              </a:rPr>
              <a:t>C and uses a three-stage compression screw to extrude the new filament</a:t>
            </a:r>
          </a:p>
          <a:p>
            <a:pPr marL="1066800" lvl="0" indent="-685800" algn="just">
              <a:spcAft>
                <a:spcPts val="800"/>
              </a:spcAft>
              <a:buClr>
                <a:schemeClr val="dk1"/>
              </a:buClr>
              <a:buSzPts val="4800"/>
              <a:buFont typeface="Arial" panose="020B0604020202020204" pitchFamily="34" charset="0"/>
              <a:buChar char="•"/>
            </a:pPr>
            <a:r>
              <a:rPr lang="en-US" sz="4800" dirty="0">
                <a:solidFill>
                  <a:schemeClr val="dk1"/>
                </a:solidFill>
                <a:highlight>
                  <a:srgbClr val="FFFFFF"/>
                </a:highlight>
                <a:latin typeface="Calibri"/>
                <a:ea typeface="Calibri"/>
                <a:cs typeface="Calibri"/>
                <a:sym typeface="Calibri"/>
              </a:rPr>
              <a:t>Tolerancing – Standard 3D printer extruder gears drive the filament towards the spool while using a filament sensor to keep diameter at 1.75mm</a:t>
            </a:r>
          </a:p>
          <a:p>
            <a:pPr marL="1066800" lvl="0" indent="-685800" algn="just">
              <a:spcAft>
                <a:spcPts val="800"/>
              </a:spcAft>
              <a:buClr>
                <a:schemeClr val="dk1"/>
              </a:buClr>
              <a:buSzPts val="4800"/>
              <a:buFont typeface="Arial" panose="020B0604020202020204" pitchFamily="34" charset="0"/>
              <a:buChar char="•"/>
            </a:pPr>
            <a:r>
              <a:rPr lang="en-US" sz="4800" dirty="0">
                <a:solidFill>
                  <a:schemeClr val="dk1"/>
                </a:solidFill>
                <a:highlight>
                  <a:srgbClr val="FFFFFF"/>
                </a:highlight>
                <a:latin typeface="Calibri"/>
                <a:ea typeface="Calibri"/>
                <a:cs typeface="Calibri"/>
                <a:sym typeface="Calibri"/>
              </a:rPr>
              <a:t>Spooler – A dual-stepper lead screw and limit switch assembly receives and spools the filament</a:t>
            </a:r>
          </a:p>
        </p:txBody>
      </p:sp>
      <p:pic>
        <p:nvPicPr>
          <p:cNvPr id="7" name="Picture 6">
            <a:extLst>
              <a:ext uri="{FF2B5EF4-FFF2-40B4-BE49-F238E27FC236}">
                <a16:creationId xmlns:a16="http://schemas.microsoft.com/office/drawing/2014/main" id="{A1E54DD1-3CAC-4903-ADAE-FA20D89B04F4}"/>
              </a:ext>
            </a:extLst>
          </p:cNvPr>
          <p:cNvPicPr>
            <a:picLocks noChangeAspect="1"/>
          </p:cNvPicPr>
          <p:nvPr/>
        </p:nvPicPr>
        <p:blipFill rotWithShape="1">
          <a:blip r:embed="rId8"/>
          <a:srcRect l="25625" t="1451" r="16250" b="5955"/>
          <a:stretch/>
        </p:blipFill>
        <p:spPr>
          <a:xfrm>
            <a:off x="15743752" y="28166103"/>
            <a:ext cx="9811536" cy="8791698"/>
          </a:xfrm>
          <a:prstGeom prst="rect">
            <a:avLst/>
          </a:prstGeom>
        </p:spPr>
      </p:pic>
      <p:sp>
        <p:nvSpPr>
          <p:cNvPr id="8" name="Parallelogram 7">
            <a:extLst>
              <a:ext uri="{FF2B5EF4-FFF2-40B4-BE49-F238E27FC236}">
                <a16:creationId xmlns:a16="http://schemas.microsoft.com/office/drawing/2014/main" id="{0DE1A089-2442-4A27-A35E-8ECFF455E099}"/>
              </a:ext>
            </a:extLst>
          </p:cNvPr>
          <p:cNvSpPr/>
          <p:nvPr/>
        </p:nvSpPr>
        <p:spPr>
          <a:xfrm rot="16200000">
            <a:off x="30518877" y="10566198"/>
            <a:ext cx="6641661" cy="5472587"/>
          </a:xfrm>
          <a:prstGeom prst="parallelogram">
            <a:avLst>
              <a:gd name="adj" fmla="val 12208"/>
            </a:avLst>
          </a:prstGeom>
          <a:noFill/>
          <a:ln w="101600">
            <a:solidFill>
              <a:srgbClr val="E813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arallelogram 29">
            <a:extLst>
              <a:ext uri="{FF2B5EF4-FFF2-40B4-BE49-F238E27FC236}">
                <a16:creationId xmlns:a16="http://schemas.microsoft.com/office/drawing/2014/main" id="{40892233-E44F-45E9-B749-A045DE2D66D6}"/>
              </a:ext>
            </a:extLst>
          </p:cNvPr>
          <p:cNvSpPr/>
          <p:nvPr/>
        </p:nvSpPr>
        <p:spPr>
          <a:xfrm rot="16200000">
            <a:off x="31927052" y="15256835"/>
            <a:ext cx="6709190" cy="8356464"/>
          </a:xfrm>
          <a:prstGeom prst="parallelogram">
            <a:avLst>
              <a:gd name="adj" fmla="val 14942"/>
            </a:avLst>
          </a:prstGeom>
          <a:noFill/>
          <a:ln w="101600">
            <a:solidFill>
              <a:srgbClr val="008A0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arallelogram 30">
            <a:extLst>
              <a:ext uri="{FF2B5EF4-FFF2-40B4-BE49-F238E27FC236}">
                <a16:creationId xmlns:a16="http://schemas.microsoft.com/office/drawing/2014/main" id="{71B77A1B-0110-4774-8A78-1C15D0AADC3B}"/>
              </a:ext>
            </a:extLst>
          </p:cNvPr>
          <p:cNvSpPr/>
          <p:nvPr/>
        </p:nvSpPr>
        <p:spPr>
          <a:xfrm rot="16200000">
            <a:off x="34923046" y="12438184"/>
            <a:ext cx="6307015" cy="2766646"/>
          </a:xfrm>
          <a:prstGeom prst="parallelogram">
            <a:avLst>
              <a:gd name="adj" fmla="val 12208"/>
            </a:avLst>
          </a:prstGeom>
          <a:noFill/>
          <a:ln w="101600">
            <a:solidFill>
              <a:srgbClr val="1071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descr="Chart, line chart&#10;&#10;Description automatically generated">
            <a:extLst>
              <a:ext uri="{FF2B5EF4-FFF2-40B4-BE49-F238E27FC236}">
                <a16:creationId xmlns:a16="http://schemas.microsoft.com/office/drawing/2014/main" id="{5C629B95-D8E4-489F-88D4-5F63AC135C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423101" y="30690353"/>
            <a:ext cx="8153397" cy="611504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F10D36FC-FECC-4B54-A050-783ACA316604}"/>
              </a:ext>
            </a:extLst>
          </p:cNvPr>
          <p:cNvSpPr txBox="1"/>
          <p:nvPr/>
        </p:nvSpPr>
        <p:spPr>
          <a:xfrm>
            <a:off x="29278569" y="22993421"/>
            <a:ext cx="13429064" cy="830997"/>
          </a:xfrm>
          <a:prstGeom prst="rect">
            <a:avLst/>
          </a:prstGeom>
          <a:noFill/>
        </p:spPr>
        <p:txBody>
          <a:bodyPr wrap="square" rtlCol="0">
            <a:spAutoFit/>
          </a:bodyPr>
          <a:lstStyle/>
          <a:p>
            <a:pPr algn="ctr"/>
            <a:r>
              <a:rPr lang="en-US" sz="4800" b="1" dirty="0">
                <a:latin typeface="Calibri" panose="020F0502020204030204" pitchFamily="34" charset="0"/>
                <a:cs typeface="Calibri" panose="020F0502020204030204" pitchFamily="34" charset="0"/>
              </a:rPr>
              <a:t>Figure 1: Recycler Assembly (Uncovered)</a:t>
            </a:r>
          </a:p>
        </p:txBody>
      </p:sp>
      <p:sp>
        <p:nvSpPr>
          <p:cNvPr id="61" name="TextBox 60">
            <a:extLst>
              <a:ext uri="{FF2B5EF4-FFF2-40B4-BE49-F238E27FC236}">
                <a16:creationId xmlns:a16="http://schemas.microsoft.com/office/drawing/2014/main" id="{A4E50B6E-4C39-4F0C-A8DF-D9D7C2E82DDB}"/>
              </a:ext>
            </a:extLst>
          </p:cNvPr>
          <p:cNvSpPr txBox="1"/>
          <p:nvPr/>
        </p:nvSpPr>
        <p:spPr>
          <a:xfrm>
            <a:off x="30781115" y="36881601"/>
            <a:ext cx="11437370" cy="830997"/>
          </a:xfrm>
          <a:prstGeom prst="rect">
            <a:avLst/>
          </a:prstGeom>
          <a:noFill/>
        </p:spPr>
        <p:txBody>
          <a:bodyPr wrap="square" rtlCol="0">
            <a:spAutoFit/>
          </a:bodyPr>
          <a:lstStyle/>
          <a:p>
            <a:pPr algn="ctr"/>
            <a:r>
              <a:rPr lang="en-US" sz="4800" b="1" dirty="0">
                <a:latin typeface="Calibri" panose="020F0502020204030204" pitchFamily="34" charset="0"/>
                <a:cs typeface="Calibri" panose="020F0502020204030204" pitchFamily="34" charset="0"/>
              </a:rPr>
              <a:t>Figure 4: Heat Block Temperature Control</a:t>
            </a:r>
          </a:p>
        </p:txBody>
      </p:sp>
      <p:sp>
        <p:nvSpPr>
          <p:cNvPr id="65" name="TextBox 64">
            <a:extLst>
              <a:ext uri="{FF2B5EF4-FFF2-40B4-BE49-F238E27FC236}">
                <a16:creationId xmlns:a16="http://schemas.microsoft.com/office/drawing/2014/main" id="{B3817CEA-0B87-4EF6-9CF8-0BB00C0783FC}"/>
              </a:ext>
            </a:extLst>
          </p:cNvPr>
          <p:cNvSpPr txBox="1"/>
          <p:nvPr/>
        </p:nvSpPr>
        <p:spPr>
          <a:xfrm>
            <a:off x="16230598" y="36881601"/>
            <a:ext cx="11430002" cy="830997"/>
          </a:xfrm>
          <a:prstGeom prst="rect">
            <a:avLst/>
          </a:prstGeom>
          <a:noFill/>
        </p:spPr>
        <p:txBody>
          <a:bodyPr wrap="square" rtlCol="0">
            <a:spAutoFit/>
          </a:bodyPr>
          <a:lstStyle/>
          <a:p>
            <a:pPr algn="ctr"/>
            <a:r>
              <a:rPr lang="en-US" sz="4800" b="1" dirty="0">
                <a:latin typeface="Calibri" panose="020F0502020204030204" pitchFamily="34" charset="0"/>
                <a:cs typeface="Calibri" panose="020F0502020204030204" pitchFamily="34" charset="0"/>
              </a:rPr>
              <a:t>Figure 3: Section Cut of Extruder Mechanism</a:t>
            </a:r>
          </a:p>
        </p:txBody>
      </p:sp>
      <p:sp>
        <p:nvSpPr>
          <p:cNvPr id="67" name="TextBox 66">
            <a:extLst>
              <a:ext uri="{FF2B5EF4-FFF2-40B4-BE49-F238E27FC236}">
                <a16:creationId xmlns:a16="http://schemas.microsoft.com/office/drawing/2014/main" id="{53CA5D56-AE75-4749-A5DA-5CD075890F1E}"/>
              </a:ext>
            </a:extLst>
          </p:cNvPr>
          <p:cNvSpPr txBox="1"/>
          <p:nvPr/>
        </p:nvSpPr>
        <p:spPr>
          <a:xfrm>
            <a:off x="669768" y="36881601"/>
            <a:ext cx="14456660" cy="830997"/>
          </a:xfrm>
          <a:prstGeom prst="rect">
            <a:avLst/>
          </a:prstGeom>
          <a:noFill/>
        </p:spPr>
        <p:txBody>
          <a:bodyPr wrap="square" rtlCol="0">
            <a:spAutoFit/>
          </a:bodyPr>
          <a:lstStyle/>
          <a:p>
            <a:pPr algn="ctr"/>
            <a:r>
              <a:rPr lang="en-US" sz="4800" b="1" dirty="0">
                <a:latin typeface="Calibri" panose="020F0502020204030204" pitchFamily="34" charset="0"/>
                <a:cs typeface="Calibri" panose="020F0502020204030204" pitchFamily="34" charset="0"/>
              </a:rPr>
              <a:t>Figure 2: Shredder Assembly &amp; Blade Analysis</a:t>
            </a:r>
          </a:p>
        </p:txBody>
      </p:sp>
      <p:pic>
        <p:nvPicPr>
          <p:cNvPr id="28" name="Picture 27">
            <a:extLst>
              <a:ext uri="{FF2B5EF4-FFF2-40B4-BE49-F238E27FC236}">
                <a16:creationId xmlns:a16="http://schemas.microsoft.com/office/drawing/2014/main" id="{6A29301D-F170-40BA-B6A2-B391690B89C4}"/>
              </a:ext>
            </a:extLst>
          </p:cNvPr>
          <p:cNvPicPr>
            <a:picLocks noChangeAspect="1"/>
          </p:cNvPicPr>
          <p:nvPr/>
        </p:nvPicPr>
        <p:blipFill rotWithShape="1">
          <a:blip r:embed="rId10"/>
          <a:srcRect l="30730" t="7918" r="31220" b="12136"/>
          <a:stretch/>
        </p:blipFill>
        <p:spPr>
          <a:xfrm>
            <a:off x="7737451" y="28602067"/>
            <a:ext cx="6760784" cy="7990508"/>
          </a:xfrm>
          <a:prstGeom prst="rect">
            <a:avLst/>
          </a:prstGeom>
        </p:spPr>
      </p:pic>
      <p:pic>
        <p:nvPicPr>
          <p:cNvPr id="32" name="Picture 31">
            <a:extLst>
              <a:ext uri="{FF2B5EF4-FFF2-40B4-BE49-F238E27FC236}">
                <a16:creationId xmlns:a16="http://schemas.microsoft.com/office/drawing/2014/main" id="{4A85B5CE-B047-4A62-A30C-BB63D49EAAF2}"/>
              </a:ext>
            </a:extLst>
          </p:cNvPr>
          <p:cNvPicPr>
            <a:picLocks noChangeAspect="1"/>
          </p:cNvPicPr>
          <p:nvPr/>
        </p:nvPicPr>
        <p:blipFill rotWithShape="1">
          <a:blip r:embed="rId11"/>
          <a:srcRect l="34566" t="9259" r="17725" b="7777"/>
          <a:stretch/>
        </p:blipFill>
        <p:spPr>
          <a:xfrm>
            <a:off x="1268698" y="23862049"/>
            <a:ext cx="8464328" cy="8279533"/>
          </a:xfrm>
          <a:prstGeom prst="rect">
            <a:avLst/>
          </a:prstGeom>
        </p:spPr>
      </p:pic>
      <p:sp>
        <p:nvSpPr>
          <p:cNvPr id="36" name="Flowchart: Connector 35">
            <a:extLst>
              <a:ext uri="{FF2B5EF4-FFF2-40B4-BE49-F238E27FC236}">
                <a16:creationId xmlns:a16="http://schemas.microsoft.com/office/drawing/2014/main" id="{64244855-B353-4807-AB31-8563B84BEB1C}"/>
              </a:ext>
            </a:extLst>
          </p:cNvPr>
          <p:cNvSpPr/>
          <p:nvPr/>
        </p:nvSpPr>
        <p:spPr>
          <a:xfrm>
            <a:off x="5074855" y="26169663"/>
            <a:ext cx="2057400" cy="2057400"/>
          </a:xfrm>
          <a:prstGeom prst="flowChartConnector">
            <a:avLst/>
          </a:prstGeom>
          <a:noFill/>
          <a:ln w="76200" cmpd="sng">
            <a:solidFill>
              <a:srgbClr val="E81313"/>
            </a:solidFill>
            <a:prstDash val="solid"/>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Connector: Elbow 37">
            <a:extLst>
              <a:ext uri="{FF2B5EF4-FFF2-40B4-BE49-F238E27FC236}">
                <a16:creationId xmlns:a16="http://schemas.microsoft.com/office/drawing/2014/main" id="{8E25F0CC-BAC2-4875-AE00-1A37A7F6679C}"/>
              </a:ext>
            </a:extLst>
          </p:cNvPr>
          <p:cNvCxnSpPr>
            <a:cxnSpLocks/>
            <a:stCxn id="36" idx="6"/>
            <a:endCxn id="28" idx="0"/>
          </p:cNvCxnSpPr>
          <p:nvPr/>
        </p:nvCxnSpPr>
        <p:spPr>
          <a:xfrm>
            <a:off x="7132255" y="27198363"/>
            <a:ext cx="3985588" cy="1403704"/>
          </a:xfrm>
          <a:prstGeom prst="bentConnector2">
            <a:avLst/>
          </a:prstGeom>
          <a:ln w="152400">
            <a:solidFill>
              <a:srgbClr val="E81313"/>
            </a:solidFill>
            <a:tailEnd type="triangle"/>
          </a:ln>
        </p:spPr>
        <p:style>
          <a:lnRef idx="1">
            <a:schemeClr val="accent1"/>
          </a:lnRef>
          <a:fillRef idx="0">
            <a:schemeClr val="accent1"/>
          </a:fillRef>
          <a:effectRef idx="0">
            <a:schemeClr val="accent1"/>
          </a:effectRef>
          <a:fontRef idx="minor">
            <a:schemeClr val="tx1"/>
          </a:fontRef>
        </p:style>
      </p:cxnSp>
      <p:pic>
        <p:nvPicPr>
          <p:cNvPr id="1032" name="Picture 8" descr="Nitrided Screw Manufacturer, Nitrided Screw Exporter | Shreeji Corporation">
            <a:extLst>
              <a:ext uri="{FF2B5EF4-FFF2-40B4-BE49-F238E27FC236}">
                <a16:creationId xmlns:a16="http://schemas.microsoft.com/office/drawing/2014/main" id="{DDD507E7-AFFD-444B-B912-10495576A56A}"/>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4553" t="2809" r="7071" b="-573"/>
          <a:stretch/>
        </p:blipFill>
        <p:spPr bwMode="auto">
          <a:xfrm rot="21447974">
            <a:off x="18459091" y="27004032"/>
            <a:ext cx="9184414" cy="6342083"/>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a:extLst>
              <a:ext uri="{FF2B5EF4-FFF2-40B4-BE49-F238E27FC236}">
                <a16:creationId xmlns:a16="http://schemas.microsoft.com/office/drawing/2014/main" id="{B8FC822F-CA14-4AF9-A0F9-D3AFC85C878E}"/>
              </a:ext>
            </a:extLst>
          </p:cNvPr>
          <p:cNvSpPr txBox="1"/>
          <p:nvPr/>
        </p:nvSpPr>
        <p:spPr>
          <a:xfrm rot="17964563">
            <a:off x="21253231" y="26596996"/>
            <a:ext cx="2567714" cy="830997"/>
          </a:xfrm>
          <a:prstGeom prst="rect">
            <a:avLst/>
          </a:prstGeom>
          <a:noFill/>
        </p:spPr>
        <p:txBody>
          <a:bodyPr wrap="square" rtlCol="0" anchor="ctr" anchorCtr="0">
            <a:spAutoFit/>
          </a:bodyPr>
          <a:lstStyle/>
          <a:p>
            <a:r>
              <a:rPr lang="en-US" sz="4800" b="1" dirty="0">
                <a:latin typeface="Calibri" panose="020F0502020204030204" pitchFamily="34" charset="0"/>
                <a:cs typeface="Calibri" panose="020F0502020204030204" pitchFamily="34" charset="0"/>
              </a:rPr>
              <a:t>Warming</a:t>
            </a:r>
          </a:p>
        </p:txBody>
      </p:sp>
      <p:sp>
        <p:nvSpPr>
          <p:cNvPr id="120" name="Arrow: Bent 119">
            <a:extLst>
              <a:ext uri="{FF2B5EF4-FFF2-40B4-BE49-F238E27FC236}">
                <a16:creationId xmlns:a16="http://schemas.microsoft.com/office/drawing/2014/main" id="{529CCACC-F17C-4FD7-AC3B-466452CA9C3C}"/>
              </a:ext>
            </a:extLst>
          </p:cNvPr>
          <p:cNvSpPr/>
          <p:nvPr/>
        </p:nvSpPr>
        <p:spPr>
          <a:xfrm rot="5400000" flipH="1">
            <a:off x="25562345" y="33785000"/>
            <a:ext cx="1752380" cy="1274433"/>
          </a:xfrm>
          <a:prstGeom prst="bentArrow">
            <a:avLst>
              <a:gd name="adj1" fmla="val 12065"/>
              <a:gd name="adj2" fmla="val 21923"/>
              <a:gd name="adj3" fmla="val 28980"/>
              <a:gd name="adj4" fmla="val 84110"/>
            </a:avLst>
          </a:prstGeom>
          <a:solidFill>
            <a:srgbClr val="008A0E"/>
          </a:solidFill>
          <a:ln w="50800">
            <a:solidFill>
              <a:srgbClr val="008A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0" name="Callout: Right Arrow 129">
            <a:extLst>
              <a:ext uri="{FF2B5EF4-FFF2-40B4-BE49-F238E27FC236}">
                <a16:creationId xmlns:a16="http://schemas.microsoft.com/office/drawing/2014/main" id="{419AF6D0-92AB-4B5D-B846-13A2C00E805A}"/>
              </a:ext>
            </a:extLst>
          </p:cNvPr>
          <p:cNvSpPr/>
          <p:nvPr/>
        </p:nvSpPr>
        <p:spPr>
          <a:xfrm rot="17974196">
            <a:off x="20777647" y="27583789"/>
            <a:ext cx="1435780" cy="2543373"/>
          </a:xfrm>
          <a:prstGeom prst="rightArrowCallout">
            <a:avLst>
              <a:gd name="adj1" fmla="val 18349"/>
              <a:gd name="adj2" fmla="val 21919"/>
              <a:gd name="adj3" fmla="val 25000"/>
              <a:gd name="adj4" fmla="val 48369"/>
            </a:avLst>
          </a:prstGeom>
          <a:noFill/>
          <a:ln w="76200" cmpd="dbl">
            <a:solidFill>
              <a:srgbClr val="008A0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a:extLst>
              <a:ext uri="{FF2B5EF4-FFF2-40B4-BE49-F238E27FC236}">
                <a16:creationId xmlns:a16="http://schemas.microsoft.com/office/drawing/2014/main" id="{E8AFF5CE-7DA1-4286-B185-D4A297941950}"/>
              </a:ext>
            </a:extLst>
          </p:cNvPr>
          <p:cNvSpPr txBox="1"/>
          <p:nvPr/>
        </p:nvSpPr>
        <p:spPr>
          <a:xfrm rot="17964563">
            <a:off x="23611942" y="27918188"/>
            <a:ext cx="2567714" cy="830997"/>
          </a:xfrm>
          <a:prstGeom prst="rect">
            <a:avLst/>
          </a:prstGeom>
          <a:noFill/>
        </p:spPr>
        <p:txBody>
          <a:bodyPr wrap="square" rtlCol="0" anchor="ctr" anchorCtr="0">
            <a:spAutoFit/>
          </a:bodyPr>
          <a:lstStyle/>
          <a:p>
            <a:r>
              <a:rPr lang="en-US" sz="4800" b="1" dirty="0">
                <a:latin typeface="Calibri" panose="020F0502020204030204" pitchFamily="34" charset="0"/>
                <a:cs typeface="Calibri" panose="020F0502020204030204" pitchFamily="34" charset="0"/>
              </a:rPr>
              <a:t>Melting</a:t>
            </a:r>
          </a:p>
        </p:txBody>
      </p:sp>
      <p:sp>
        <p:nvSpPr>
          <p:cNvPr id="136" name="Callout: Right Arrow 135">
            <a:extLst>
              <a:ext uri="{FF2B5EF4-FFF2-40B4-BE49-F238E27FC236}">
                <a16:creationId xmlns:a16="http://schemas.microsoft.com/office/drawing/2014/main" id="{AF334117-594D-4913-ADF1-AC8EE4CDCFD6}"/>
              </a:ext>
            </a:extLst>
          </p:cNvPr>
          <p:cNvSpPr/>
          <p:nvPr/>
        </p:nvSpPr>
        <p:spPr>
          <a:xfrm rot="17974196">
            <a:off x="23116479" y="28922923"/>
            <a:ext cx="1441993" cy="2543373"/>
          </a:xfrm>
          <a:prstGeom prst="rightArrowCallout">
            <a:avLst>
              <a:gd name="adj1" fmla="val 18349"/>
              <a:gd name="adj2" fmla="val 21919"/>
              <a:gd name="adj3" fmla="val 25000"/>
              <a:gd name="adj4" fmla="val 48369"/>
            </a:avLst>
          </a:prstGeom>
          <a:noFill/>
          <a:ln w="76200" cmpd="dbl">
            <a:solidFill>
              <a:srgbClr val="008A0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a:extLst>
              <a:ext uri="{FF2B5EF4-FFF2-40B4-BE49-F238E27FC236}">
                <a16:creationId xmlns:a16="http://schemas.microsoft.com/office/drawing/2014/main" id="{209FE09C-DBF5-43FC-B32C-CA3696882A73}"/>
              </a:ext>
            </a:extLst>
          </p:cNvPr>
          <p:cNvSpPr txBox="1"/>
          <p:nvPr/>
        </p:nvSpPr>
        <p:spPr>
          <a:xfrm rot="17964563">
            <a:off x="25712525" y="28864862"/>
            <a:ext cx="3472336" cy="830997"/>
          </a:xfrm>
          <a:prstGeom prst="rect">
            <a:avLst/>
          </a:prstGeom>
          <a:noFill/>
        </p:spPr>
        <p:txBody>
          <a:bodyPr wrap="square" rtlCol="0" anchor="ctr" anchorCtr="0">
            <a:spAutoFit/>
          </a:bodyPr>
          <a:lstStyle/>
          <a:p>
            <a:r>
              <a:rPr lang="en-US" sz="4800" b="1" dirty="0">
                <a:latin typeface="Calibri" panose="020F0502020204030204" pitchFamily="34" charset="0"/>
                <a:cs typeface="Calibri" panose="020F0502020204030204" pitchFamily="34" charset="0"/>
              </a:rPr>
              <a:t>Compression</a:t>
            </a:r>
          </a:p>
        </p:txBody>
      </p:sp>
      <p:sp>
        <p:nvSpPr>
          <p:cNvPr id="138" name="Callout: Right Arrow 137">
            <a:extLst>
              <a:ext uri="{FF2B5EF4-FFF2-40B4-BE49-F238E27FC236}">
                <a16:creationId xmlns:a16="http://schemas.microsoft.com/office/drawing/2014/main" id="{656F86BF-6DBB-4709-B134-DCCCF164DFF6}"/>
              </a:ext>
            </a:extLst>
          </p:cNvPr>
          <p:cNvSpPr/>
          <p:nvPr/>
        </p:nvSpPr>
        <p:spPr>
          <a:xfrm rot="17974196">
            <a:off x="25450503" y="30255371"/>
            <a:ext cx="1458069" cy="2543373"/>
          </a:xfrm>
          <a:prstGeom prst="rightArrowCallout">
            <a:avLst>
              <a:gd name="adj1" fmla="val 18349"/>
              <a:gd name="adj2" fmla="val 21919"/>
              <a:gd name="adj3" fmla="val 25000"/>
              <a:gd name="adj4" fmla="val 48369"/>
            </a:avLst>
          </a:prstGeom>
          <a:noFill/>
          <a:ln w="76200" cmpd="dbl">
            <a:solidFill>
              <a:srgbClr val="008A0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1573</TotalTime>
  <Words>431</Words>
  <Application>Microsoft Office PowerPoint</Application>
  <PresentationFormat>Custom</PresentationFormat>
  <Paragraphs>42</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Sean Sapper</cp:lastModifiedBy>
  <cp:revision>58</cp:revision>
  <dcterms:modified xsi:type="dcterms:W3CDTF">2023-04-06T09:12:08Z</dcterms:modified>
</cp:coreProperties>
</file>