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7tMxAHI1yV1Wg3P/hzfJ9k5N9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6" d="100"/>
          <a:sy n="26" d="100"/>
        </p:scale>
        <p:origin x="680" y="8"/>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e00fa11d13_1_13:notes"/>
          <p:cNvSpPr txBox="1">
            <a:spLocks noGrp="1"/>
          </p:cNvSpPr>
          <p:nvPr>
            <p:ph type="sldNum" idx="12"/>
          </p:nvPr>
        </p:nvSpPr>
        <p:spPr>
          <a:xfrm>
            <a:off x="3884614"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g1e00fa11d13_1_13: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g1e00fa11d13_1_13:notes"/>
          <p:cNvSpPr txBox="1">
            <a:spLocks noGrp="1"/>
          </p:cNvSpPr>
          <p:nvPr>
            <p:ph type="body" idx="1"/>
          </p:nvPr>
        </p:nvSpPr>
        <p:spPr>
          <a:xfrm>
            <a:off x="685800" y="4414838"/>
            <a:ext cx="5486400" cy="418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1e00fa11d13_1_13"/>
          <p:cNvSpPr/>
          <p:nvPr/>
        </p:nvSpPr>
        <p:spPr>
          <a:xfrm>
            <a:off x="964675" y="19491025"/>
            <a:ext cx="13756800" cy="897000"/>
          </a:xfrm>
          <a:prstGeom prst="rect">
            <a:avLst/>
          </a:prstGeom>
          <a:solidFill>
            <a:srgbClr val="76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g1e00fa11d13_1_13"/>
          <p:cNvSpPr/>
          <p:nvPr/>
        </p:nvSpPr>
        <p:spPr>
          <a:xfrm>
            <a:off x="964675" y="15502050"/>
            <a:ext cx="13756800" cy="897000"/>
          </a:xfrm>
          <a:prstGeom prst="rect">
            <a:avLst/>
          </a:prstGeom>
          <a:solidFill>
            <a:srgbClr val="76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g1e00fa11d13_1_13"/>
          <p:cNvSpPr txBox="1"/>
          <p:nvPr/>
        </p:nvSpPr>
        <p:spPr>
          <a:xfrm>
            <a:off x="8991600" y="1029538"/>
            <a:ext cx="28498800" cy="4985400"/>
          </a:xfrm>
          <a:prstGeom prst="rect">
            <a:avLst/>
          </a:prstGeom>
          <a:noFill/>
          <a:ln>
            <a:noFill/>
          </a:ln>
        </p:spPr>
        <p:txBody>
          <a:bodyPr spcFirstLastPara="1" wrap="square" lIns="89675" tIns="44825" rIns="89675" bIns="448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7200" b="1">
                <a:solidFill>
                  <a:schemeClr val="dk1"/>
                </a:solidFill>
                <a:latin typeface="Calibri"/>
                <a:ea typeface="Calibri"/>
                <a:cs typeface="Calibri"/>
                <a:sym typeface="Calibri"/>
              </a:rPr>
              <a:t>R3MORA</a:t>
            </a:r>
            <a:endParaRPr sz="72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0"/>
              <a:buFont typeface="Arial"/>
              <a:buNone/>
            </a:pPr>
            <a:r>
              <a:rPr lang="en-US" sz="7200" b="1">
                <a:solidFill>
                  <a:schemeClr val="dk1"/>
                </a:solidFill>
                <a:latin typeface="Calibri"/>
                <a:ea typeface="Calibri"/>
                <a:cs typeface="Calibri"/>
                <a:sym typeface="Calibri"/>
              </a:rPr>
              <a:t>Remotely Operated 3D-Printed Mission Oriented Research Assistant</a:t>
            </a:r>
            <a:br>
              <a:rPr lang="en-US" sz="8000" b="0" i="0" u="none" strike="noStrike" cap="none">
                <a:solidFill>
                  <a:schemeClr val="dk1"/>
                </a:solidFill>
                <a:latin typeface="Calibri"/>
                <a:ea typeface="Calibri"/>
                <a:cs typeface="Calibri"/>
                <a:sym typeface="Calibri"/>
              </a:rPr>
            </a:br>
            <a:r>
              <a:rPr lang="en-US" sz="6600" b="1">
                <a:solidFill>
                  <a:schemeClr val="dk1"/>
                </a:solidFill>
                <a:latin typeface="Calibri"/>
                <a:ea typeface="Calibri"/>
                <a:cs typeface="Calibri"/>
                <a:sym typeface="Calibri"/>
              </a:rPr>
              <a:t>Parker Baillon, Suzie Dixon, Katlynd Faust, Payton Herman, Harpoon Seabring</a:t>
            </a:r>
            <a:endParaRPr sz="66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Faculty Advisor: Dr. </a:t>
            </a:r>
            <a:r>
              <a:rPr lang="en-US" sz="5400" b="1">
                <a:solidFill>
                  <a:schemeClr val="dk1"/>
                </a:solidFill>
                <a:latin typeface="Calibri"/>
                <a:ea typeface="Calibri"/>
                <a:cs typeface="Calibri"/>
                <a:sym typeface="Calibri"/>
              </a:rPr>
              <a:t>Stephen Wood and Dr. Ronnal Reichard</a:t>
            </a:r>
            <a:endParaRPr sz="5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Calibri"/>
                <a:ea typeface="Calibri"/>
                <a:cs typeface="Calibri"/>
                <a:sym typeface="Calibri"/>
              </a:rPr>
              <a:t>Dept. of Ocean Engineering &amp; Marine Sciences, Florida Tech</a:t>
            </a:r>
            <a:endParaRPr sz="4800" b="1" i="0" u="none" strike="noStrike" cap="none">
              <a:solidFill>
                <a:schemeClr val="dk1"/>
              </a:solidFill>
              <a:latin typeface="Calibri"/>
              <a:ea typeface="Calibri"/>
              <a:cs typeface="Calibri"/>
              <a:sym typeface="Calibri"/>
            </a:endParaRPr>
          </a:p>
        </p:txBody>
      </p:sp>
      <p:sp>
        <p:nvSpPr>
          <p:cNvPr id="53" name="Google Shape;53;g1e00fa11d13_1_13"/>
          <p:cNvSpPr txBox="1"/>
          <p:nvPr/>
        </p:nvSpPr>
        <p:spPr>
          <a:xfrm>
            <a:off x="8086727" y="7273927"/>
            <a:ext cx="1848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pic>
        <p:nvPicPr>
          <p:cNvPr id="54" name="Google Shape;54;g1e00fa11d13_1_13"/>
          <p:cNvPicPr preferRelativeResize="0"/>
          <p:nvPr/>
        </p:nvPicPr>
        <p:blipFill rotWithShape="1">
          <a:blip r:embed="rId3">
            <a:alphaModFix/>
          </a:blip>
          <a:srcRect/>
          <a:stretch/>
        </p:blipFill>
        <p:spPr>
          <a:xfrm>
            <a:off x="38894745" y="2607861"/>
            <a:ext cx="1828800" cy="1828800"/>
          </a:xfrm>
          <a:prstGeom prst="rect">
            <a:avLst/>
          </a:prstGeom>
          <a:noFill/>
          <a:ln>
            <a:noFill/>
          </a:ln>
        </p:spPr>
      </p:pic>
      <p:pic>
        <p:nvPicPr>
          <p:cNvPr id="55" name="Google Shape;55;g1e00fa11d13_1_13"/>
          <p:cNvPicPr preferRelativeResize="0"/>
          <p:nvPr/>
        </p:nvPicPr>
        <p:blipFill>
          <a:blip r:embed="rId4">
            <a:alphaModFix/>
          </a:blip>
          <a:stretch>
            <a:fillRect/>
          </a:stretch>
        </p:blipFill>
        <p:spPr>
          <a:xfrm>
            <a:off x="17939234" y="19567225"/>
            <a:ext cx="7606090" cy="4985400"/>
          </a:xfrm>
          <a:prstGeom prst="rect">
            <a:avLst/>
          </a:prstGeom>
          <a:noFill/>
          <a:ln>
            <a:noFill/>
          </a:ln>
        </p:spPr>
      </p:pic>
      <p:pic>
        <p:nvPicPr>
          <p:cNvPr id="56" name="Google Shape;56;g1e00fa11d13_1_13"/>
          <p:cNvPicPr preferRelativeResize="0"/>
          <p:nvPr/>
        </p:nvPicPr>
        <p:blipFill rotWithShape="1">
          <a:blip r:embed="rId5">
            <a:alphaModFix/>
          </a:blip>
          <a:srcRect l="19446" t="5496" r="13587" b="21216"/>
          <a:stretch/>
        </p:blipFill>
        <p:spPr>
          <a:xfrm>
            <a:off x="30420075" y="13879575"/>
            <a:ext cx="11264592" cy="6567025"/>
          </a:xfrm>
          <a:prstGeom prst="rect">
            <a:avLst/>
          </a:prstGeom>
          <a:noFill/>
          <a:ln>
            <a:noFill/>
          </a:ln>
        </p:spPr>
      </p:pic>
      <p:pic>
        <p:nvPicPr>
          <p:cNvPr id="57" name="Google Shape;57;g1e00fa11d13_1_13"/>
          <p:cNvPicPr preferRelativeResize="0"/>
          <p:nvPr/>
        </p:nvPicPr>
        <p:blipFill rotWithShape="1">
          <a:blip r:embed="rId6">
            <a:alphaModFix/>
          </a:blip>
          <a:srcRect l="33930" r="38612" b="6690"/>
          <a:stretch/>
        </p:blipFill>
        <p:spPr>
          <a:xfrm>
            <a:off x="36586100" y="29633549"/>
            <a:ext cx="3867662" cy="7430900"/>
          </a:xfrm>
          <a:prstGeom prst="rect">
            <a:avLst/>
          </a:prstGeom>
          <a:noFill/>
          <a:ln>
            <a:noFill/>
          </a:ln>
        </p:spPr>
      </p:pic>
      <p:pic>
        <p:nvPicPr>
          <p:cNvPr id="58" name="Google Shape;58;g1e00fa11d13_1_13"/>
          <p:cNvPicPr preferRelativeResize="0"/>
          <p:nvPr/>
        </p:nvPicPr>
        <p:blipFill>
          <a:blip r:embed="rId7">
            <a:alphaModFix/>
          </a:blip>
          <a:stretch>
            <a:fillRect/>
          </a:stretch>
        </p:blipFill>
        <p:spPr>
          <a:xfrm>
            <a:off x="31148100" y="29576350"/>
            <a:ext cx="4758699" cy="7430900"/>
          </a:xfrm>
          <a:prstGeom prst="rect">
            <a:avLst/>
          </a:prstGeom>
          <a:noFill/>
          <a:ln>
            <a:noFill/>
          </a:ln>
        </p:spPr>
      </p:pic>
      <p:sp>
        <p:nvSpPr>
          <p:cNvPr id="59" name="Google Shape;59;g1e00fa11d13_1_13"/>
          <p:cNvSpPr/>
          <p:nvPr/>
        </p:nvSpPr>
        <p:spPr>
          <a:xfrm>
            <a:off x="15031225" y="6981875"/>
            <a:ext cx="13756800" cy="897000"/>
          </a:xfrm>
          <a:prstGeom prst="rect">
            <a:avLst/>
          </a:prstGeom>
          <a:solidFill>
            <a:srgbClr val="294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e00fa11d13_1_13"/>
          <p:cNvSpPr/>
          <p:nvPr/>
        </p:nvSpPr>
        <p:spPr>
          <a:xfrm>
            <a:off x="29108325" y="6981875"/>
            <a:ext cx="13756800" cy="897000"/>
          </a:xfrm>
          <a:prstGeom prst="rect">
            <a:avLst/>
          </a:prstGeom>
          <a:solidFill>
            <a:srgbClr val="294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g1e00fa11d13_1_13"/>
          <p:cNvSpPr/>
          <p:nvPr/>
        </p:nvSpPr>
        <p:spPr>
          <a:xfrm>
            <a:off x="964675" y="6981875"/>
            <a:ext cx="13756800" cy="897000"/>
          </a:xfrm>
          <a:prstGeom prst="rect">
            <a:avLst/>
          </a:prstGeom>
          <a:solidFill>
            <a:srgbClr val="76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g1e00fa11d13_1_13"/>
          <p:cNvSpPr/>
          <p:nvPr/>
        </p:nvSpPr>
        <p:spPr>
          <a:xfrm>
            <a:off x="964675" y="30768625"/>
            <a:ext cx="13756800" cy="897000"/>
          </a:xfrm>
          <a:prstGeom prst="rect">
            <a:avLst/>
          </a:prstGeom>
          <a:solidFill>
            <a:srgbClr val="76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g1e00fa11d13_1_13"/>
          <p:cNvSpPr/>
          <p:nvPr/>
        </p:nvSpPr>
        <p:spPr>
          <a:xfrm>
            <a:off x="29173975" y="6981875"/>
            <a:ext cx="13756800" cy="897000"/>
          </a:xfrm>
          <a:prstGeom prst="rect">
            <a:avLst/>
          </a:prstGeom>
          <a:solidFill>
            <a:srgbClr val="294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1e00fa11d13_1_13"/>
          <p:cNvSpPr/>
          <p:nvPr/>
        </p:nvSpPr>
        <p:spPr>
          <a:xfrm>
            <a:off x="15040700" y="6981875"/>
            <a:ext cx="13756800" cy="897000"/>
          </a:xfrm>
          <a:prstGeom prst="rect">
            <a:avLst/>
          </a:prstGeom>
          <a:solidFill>
            <a:srgbClr val="2945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g1e00fa11d13_1_13"/>
          <p:cNvPicPr preferRelativeResize="0"/>
          <p:nvPr/>
        </p:nvPicPr>
        <p:blipFill>
          <a:blip r:embed="rId8">
            <a:alphaModFix/>
          </a:blip>
          <a:stretch>
            <a:fillRect/>
          </a:stretch>
        </p:blipFill>
        <p:spPr>
          <a:xfrm>
            <a:off x="15480175" y="12680900"/>
            <a:ext cx="12900738" cy="4102536"/>
          </a:xfrm>
          <a:prstGeom prst="rect">
            <a:avLst/>
          </a:prstGeom>
          <a:noFill/>
          <a:ln>
            <a:noFill/>
          </a:ln>
        </p:spPr>
      </p:pic>
      <p:sp>
        <p:nvSpPr>
          <p:cNvPr id="66" name="Google Shape;66;g1e00fa11d13_1_13"/>
          <p:cNvSpPr txBox="1"/>
          <p:nvPr/>
        </p:nvSpPr>
        <p:spPr>
          <a:xfrm>
            <a:off x="15067200" y="6829475"/>
            <a:ext cx="13756800" cy="3130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000" b="1"/>
          </a:p>
          <a:p>
            <a:pPr marL="0" lvl="0" indent="0" algn="ctr" rtl="0">
              <a:spcBef>
                <a:spcPts val="0"/>
              </a:spcBef>
              <a:spcAft>
                <a:spcPts val="0"/>
              </a:spcAft>
              <a:buClr>
                <a:schemeClr val="dk1"/>
              </a:buClr>
              <a:buSzPts val="4800"/>
              <a:buFont typeface="Arial"/>
              <a:buNone/>
            </a:pPr>
            <a:r>
              <a:rPr lang="en-US" sz="5000" b="1">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a:t>
            </a:r>
            <a:r>
              <a:rPr lang="en-US" sz="5000" b="1">
                <a:solidFill>
                  <a:schemeClr val="accent5"/>
                </a:solidFill>
              </a:rPr>
              <a:t>aterial Testing</a:t>
            </a:r>
            <a:endParaRPr sz="5000" b="1">
              <a:solidFill>
                <a:schemeClr val="accent5"/>
              </a:solidFill>
            </a:endParaRPr>
          </a:p>
          <a:p>
            <a:pPr marL="0" lvl="0" indent="0" algn="ctr" rtl="0">
              <a:spcBef>
                <a:spcPts val="0"/>
              </a:spcBef>
              <a:spcAft>
                <a:spcPts val="0"/>
              </a:spcAft>
              <a:buClr>
                <a:schemeClr val="dk1"/>
              </a:buClr>
              <a:buSzPts val="4800"/>
              <a:buFont typeface="Arial"/>
              <a:buNone/>
            </a:pPr>
            <a:endParaRPr sz="1000" b="1">
              <a:solidFill>
                <a:schemeClr val="accent5"/>
              </a:solidFill>
            </a:endParaRPr>
          </a:p>
          <a:p>
            <a:pPr marL="0" lvl="0" indent="0" algn="l" rtl="0">
              <a:spcBef>
                <a:spcPts val="0"/>
              </a:spcBef>
              <a:spcAft>
                <a:spcPts val="0"/>
              </a:spcAft>
              <a:buClr>
                <a:schemeClr val="dk1"/>
              </a:buClr>
              <a:buSzPts val="4800"/>
              <a:buFont typeface="Arial"/>
              <a:buNone/>
            </a:pPr>
            <a:r>
              <a:rPr lang="en-US" sz="4800" b="1" u="sng">
                <a:solidFill>
                  <a:schemeClr val="dk1"/>
                </a:solidFill>
              </a:rPr>
              <a:t>Compression </a:t>
            </a:r>
            <a:endParaRPr b="1">
              <a:solidFill>
                <a:schemeClr val="dk1"/>
              </a:solidFill>
            </a:endParaRPr>
          </a:p>
          <a:p>
            <a:pPr marL="0" lvl="0" indent="0" algn="just" rtl="0">
              <a:spcBef>
                <a:spcPts val="0"/>
              </a:spcBef>
              <a:spcAft>
                <a:spcPts val="0"/>
              </a:spcAft>
              <a:buClr>
                <a:schemeClr val="dk1"/>
              </a:buClr>
              <a:buSzPts val="1100"/>
              <a:buFont typeface="Arial"/>
              <a:buNone/>
            </a:pPr>
            <a:r>
              <a:rPr lang="en-US" sz="4800">
                <a:solidFill>
                  <a:schemeClr val="dk1"/>
                </a:solidFill>
              </a:rPr>
              <a:t>The properties shown in Table 1 were found following ASTM D695. Sculpt Clear with a six minute  UV cure time was chosen to make the R3MORA vehicle due to its high stiffness.</a:t>
            </a:r>
            <a:endParaRPr sz="1800" b="1">
              <a:solidFill>
                <a:schemeClr val="dk1"/>
              </a:solidFill>
            </a:endParaRPr>
          </a:p>
          <a:p>
            <a:pPr marL="0" lvl="0" indent="0" algn="ctr" rtl="0">
              <a:spcBef>
                <a:spcPts val="0"/>
              </a:spcBef>
              <a:spcAft>
                <a:spcPts val="0"/>
              </a:spcAft>
              <a:buClr>
                <a:schemeClr val="dk1"/>
              </a:buClr>
              <a:buSzPts val="1100"/>
              <a:buFont typeface="Arial"/>
              <a:buNone/>
            </a:pPr>
            <a:endParaRPr sz="1800" b="1">
              <a:solidFill>
                <a:schemeClr val="dk1"/>
              </a:solidFill>
            </a:endParaRPr>
          </a:p>
          <a:p>
            <a:pPr marL="0" lvl="0" indent="0" algn="ctr" rtl="0">
              <a:spcBef>
                <a:spcPts val="0"/>
              </a:spcBef>
              <a:spcAft>
                <a:spcPts val="0"/>
              </a:spcAft>
              <a:buNone/>
            </a:pPr>
            <a:r>
              <a:rPr lang="en-US" sz="4000" b="1">
                <a:solidFill>
                  <a:schemeClr val="dk1"/>
                </a:solidFill>
              </a:rPr>
              <a:t>Table 1: Compression Properties for the SLA Resin </a:t>
            </a:r>
            <a:endParaRPr sz="4000" b="1">
              <a:solidFill>
                <a:schemeClr val="dk1"/>
              </a:solidFill>
            </a:endParaRPr>
          </a:p>
          <a:p>
            <a:pPr marL="0" lvl="0" indent="0" algn="ctr" rtl="0">
              <a:spcBef>
                <a:spcPts val="0"/>
              </a:spcBef>
              <a:spcAft>
                <a:spcPts val="0"/>
              </a:spcAft>
              <a:buClr>
                <a:schemeClr val="dk1"/>
              </a:buClr>
              <a:buSzPts val="1100"/>
              <a:buFont typeface="Arial"/>
              <a:buNone/>
            </a:pPr>
            <a:endParaRPr sz="3900" b="1">
              <a:solidFill>
                <a:schemeClr val="dk1"/>
              </a:solidFill>
            </a:endParaRPr>
          </a:p>
          <a:p>
            <a:pPr marL="0" lvl="0" indent="0" algn="ctr" rtl="0">
              <a:spcBef>
                <a:spcPts val="0"/>
              </a:spcBef>
              <a:spcAft>
                <a:spcPts val="0"/>
              </a:spcAft>
              <a:buClr>
                <a:schemeClr val="dk1"/>
              </a:buClr>
              <a:buSzPts val="1100"/>
              <a:buFont typeface="Arial"/>
              <a:buNone/>
            </a:pPr>
            <a:endParaRPr sz="19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4800" b="1">
              <a:solidFill>
                <a:schemeClr val="dk1"/>
              </a:solidFill>
            </a:endParaRPr>
          </a:p>
          <a:p>
            <a:pPr marL="0" lvl="0" indent="0" algn="just" rtl="0">
              <a:spcBef>
                <a:spcPts val="0"/>
              </a:spcBef>
              <a:spcAft>
                <a:spcPts val="0"/>
              </a:spcAft>
              <a:buClr>
                <a:schemeClr val="dk1"/>
              </a:buClr>
              <a:buSzPts val="1100"/>
              <a:buFont typeface="Arial"/>
              <a:buNone/>
            </a:pPr>
            <a:endParaRPr sz="4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4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4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b="1">
              <a:solidFill>
                <a:schemeClr val="dk1"/>
              </a:solidFill>
            </a:endParaRPr>
          </a:p>
          <a:p>
            <a:pPr marL="0" lvl="0" indent="0" algn="just"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4800"/>
              <a:buFont typeface="Arial"/>
              <a:buNone/>
            </a:pPr>
            <a:r>
              <a:rPr lang="en-US" sz="4800" b="1" u="sng">
                <a:solidFill>
                  <a:schemeClr val="dk1"/>
                </a:solidFill>
              </a:rPr>
              <a:t>Pressure Tank</a:t>
            </a:r>
            <a:endParaRPr b="1">
              <a:solidFill>
                <a:schemeClr val="dk1"/>
              </a:solidFill>
            </a:endParaRPr>
          </a:p>
          <a:p>
            <a:pPr marL="0" lvl="0" indent="0" algn="just" rtl="0">
              <a:spcBef>
                <a:spcPts val="0"/>
              </a:spcBef>
              <a:spcAft>
                <a:spcPts val="0"/>
              </a:spcAft>
              <a:buClr>
                <a:schemeClr val="dk1"/>
              </a:buClr>
              <a:buSzPts val="1100"/>
              <a:buFont typeface="Arial"/>
              <a:buNone/>
            </a:pPr>
            <a:r>
              <a:rPr lang="en-US" sz="4800">
                <a:solidFill>
                  <a:schemeClr val="dk1"/>
                </a:solidFill>
              </a:rPr>
              <a:t>Finite Element Analysis (FEA) was performed to simulate real-world conditions.</a:t>
            </a:r>
            <a:endParaRPr sz="4800">
              <a:solidFill>
                <a:schemeClr val="dk1"/>
              </a:solidFill>
            </a:endParaRPr>
          </a:p>
          <a:p>
            <a:pPr marL="0" lvl="0" indent="0" algn="just" rtl="0">
              <a:spcBef>
                <a:spcPts val="0"/>
              </a:spcBef>
              <a:spcAft>
                <a:spcPts val="0"/>
              </a:spcAft>
              <a:buClr>
                <a:schemeClr val="dk1"/>
              </a:buClr>
              <a:buSzPts val="1100"/>
              <a:buFont typeface="Arial"/>
              <a:buNone/>
            </a:pPr>
            <a:endParaRPr sz="4800">
              <a:solidFill>
                <a:schemeClr val="dk1"/>
              </a:solidFill>
            </a:endParaRPr>
          </a:p>
          <a:p>
            <a:pPr marL="0" lvl="0" indent="0" algn="just" rtl="0">
              <a:spcBef>
                <a:spcPts val="0"/>
              </a:spcBef>
              <a:spcAft>
                <a:spcPts val="0"/>
              </a:spcAft>
              <a:buClr>
                <a:schemeClr val="dk1"/>
              </a:buClr>
              <a:buSzPts val="1100"/>
              <a:buFont typeface="Arial"/>
              <a:buNone/>
            </a:pPr>
            <a:endParaRPr sz="4800">
              <a:solidFill>
                <a:schemeClr val="dk1"/>
              </a:solidFill>
            </a:endParaRPr>
          </a:p>
          <a:p>
            <a:pPr marL="0" lvl="0" indent="0" algn="just" rtl="0">
              <a:spcBef>
                <a:spcPts val="0"/>
              </a:spcBef>
              <a:spcAft>
                <a:spcPts val="0"/>
              </a:spcAft>
              <a:buClr>
                <a:schemeClr val="dk1"/>
              </a:buClr>
              <a:buSzPts val="1100"/>
              <a:buFont typeface="Arial"/>
              <a:buNone/>
            </a:pPr>
            <a:endParaRPr sz="4800">
              <a:solidFill>
                <a:schemeClr val="dk1"/>
              </a:solidFill>
            </a:endParaRPr>
          </a:p>
          <a:p>
            <a:pPr marL="457200" lvl="0" indent="0" algn="just" rtl="0">
              <a:spcBef>
                <a:spcPts val="0"/>
              </a:spcBef>
              <a:spcAft>
                <a:spcPts val="0"/>
              </a:spcAft>
              <a:buClr>
                <a:schemeClr val="dk1"/>
              </a:buClr>
              <a:buSzPts val="1100"/>
              <a:buFont typeface="Arial"/>
              <a:buNone/>
            </a:pPr>
            <a:r>
              <a:rPr lang="en-US" sz="4800">
                <a:solidFill>
                  <a:schemeClr val="dk1"/>
                </a:solidFill>
              </a:rPr>
              <a:t>  </a:t>
            </a:r>
            <a:endParaRPr sz="4800">
              <a:solidFill>
                <a:schemeClr val="dk1"/>
              </a:solidFill>
            </a:endParaRPr>
          </a:p>
          <a:p>
            <a:pPr marL="457200" lvl="0" indent="0" algn="just" rtl="0">
              <a:spcBef>
                <a:spcPts val="0"/>
              </a:spcBef>
              <a:spcAft>
                <a:spcPts val="0"/>
              </a:spcAft>
              <a:buClr>
                <a:schemeClr val="dk1"/>
              </a:buClr>
              <a:buSzPts val="1100"/>
              <a:buFont typeface="Arial"/>
              <a:buNone/>
            </a:pPr>
            <a:endParaRPr sz="4800">
              <a:solidFill>
                <a:schemeClr val="dk1"/>
              </a:solidFill>
            </a:endParaRPr>
          </a:p>
          <a:p>
            <a:pPr marL="457200" lvl="0" indent="0" algn="just" rtl="0">
              <a:spcBef>
                <a:spcPts val="0"/>
              </a:spcBef>
              <a:spcAft>
                <a:spcPts val="0"/>
              </a:spcAft>
              <a:buClr>
                <a:schemeClr val="dk1"/>
              </a:buClr>
              <a:buSzPts val="1100"/>
              <a:buFont typeface="Arial"/>
              <a:buNone/>
            </a:pPr>
            <a:endParaRPr sz="4800">
              <a:solidFill>
                <a:schemeClr val="dk1"/>
              </a:solidFill>
            </a:endParaRPr>
          </a:p>
          <a:p>
            <a:pPr marL="0" lvl="0" indent="0" algn="just" rtl="0">
              <a:spcBef>
                <a:spcPts val="0"/>
              </a:spcBef>
              <a:spcAft>
                <a:spcPts val="0"/>
              </a:spcAft>
              <a:buClr>
                <a:schemeClr val="dk1"/>
              </a:buClr>
              <a:buSzPts val="1100"/>
              <a:buFont typeface="Arial"/>
              <a:buNone/>
            </a:pPr>
            <a:endParaRPr sz="4800">
              <a:solidFill>
                <a:schemeClr val="dk1"/>
              </a:solidFill>
            </a:endParaRPr>
          </a:p>
          <a:p>
            <a:pPr marL="0" lvl="0" indent="0" algn="ctr" rtl="0">
              <a:lnSpc>
                <a:spcPct val="115000"/>
              </a:lnSpc>
              <a:spcBef>
                <a:spcPts val="1200"/>
              </a:spcBef>
              <a:spcAft>
                <a:spcPts val="0"/>
              </a:spcAft>
              <a:buClr>
                <a:schemeClr val="dk1"/>
              </a:buClr>
              <a:buSzPts val="1100"/>
              <a:buFont typeface="Arial"/>
              <a:buNone/>
            </a:pPr>
            <a:r>
              <a:rPr lang="en-US" sz="4000" b="1">
                <a:solidFill>
                  <a:schemeClr val="dk1"/>
                </a:solidFill>
              </a:rPr>
              <a:t>Figure 1: Fusion 360 FEA </a:t>
            </a:r>
            <a:endParaRPr sz="4000" b="1">
              <a:solidFill>
                <a:schemeClr val="dk1"/>
              </a:solidFill>
            </a:endParaRPr>
          </a:p>
          <a:p>
            <a:pPr marL="0" lvl="0" indent="0" algn="just" rtl="0">
              <a:spcBef>
                <a:spcPts val="1200"/>
              </a:spcBef>
              <a:spcAft>
                <a:spcPts val="0"/>
              </a:spcAft>
              <a:buClr>
                <a:schemeClr val="dk1"/>
              </a:buClr>
              <a:buSzPts val="1100"/>
              <a:buFont typeface="Arial"/>
              <a:buNone/>
            </a:pPr>
            <a:r>
              <a:rPr lang="en-US" sz="4800">
                <a:solidFill>
                  <a:schemeClr val="dk1"/>
                </a:solidFill>
              </a:rPr>
              <a:t>The FEA results were compared with the results from the pressure tank to evaluate the validity of model. The cylinders imploded at an average of 250-psi, equivalent to about 563-ft, this confirmed  the FEA prediction of 250-psi. </a:t>
            </a:r>
            <a:endParaRPr sz="4800">
              <a:solidFill>
                <a:schemeClr val="dk1"/>
              </a:solidFill>
            </a:endParaRPr>
          </a:p>
          <a:p>
            <a:pPr marL="0" lvl="0" indent="0" algn="just" rtl="0">
              <a:spcBef>
                <a:spcPts val="120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r>
              <a:rPr lang="en-US" sz="4800" b="1" u="sng">
                <a:solidFill>
                  <a:schemeClr val="dk1"/>
                </a:solidFill>
              </a:rPr>
              <a:t>Environmental</a:t>
            </a:r>
            <a:endParaRPr sz="4800" b="1" u="sng">
              <a:solidFill>
                <a:schemeClr val="dk1"/>
              </a:solidFill>
            </a:endParaRPr>
          </a:p>
          <a:p>
            <a:pPr marL="0" lvl="0" indent="0" algn="l" rtl="0">
              <a:spcBef>
                <a:spcPts val="0"/>
              </a:spcBef>
              <a:spcAft>
                <a:spcPts val="0"/>
              </a:spcAft>
              <a:buClr>
                <a:schemeClr val="dk1"/>
              </a:buClr>
              <a:buSzPts val="1100"/>
              <a:buFont typeface="Arial"/>
              <a:buNone/>
            </a:pPr>
            <a:endParaRPr sz="1000" b="1" u="sng">
              <a:solidFill>
                <a:schemeClr val="dk1"/>
              </a:solidFill>
            </a:endParaRPr>
          </a:p>
          <a:p>
            <a:pPr marL="0" lvl="0" indent="0" algn="just" rtl="0">
              <a:spcBef>
                <a:spcPts val="0"/>
              </a:spcBef>
              <a:spcAft>
                <a:spcPts val="0"/>
              </a:spcAft>
              <a:buClr>
                <a:schemeClr val="dk1"/>
              </a:buClr>
              <a:buSzPts val="1100"/>
              <a:buFont typeface="Arial"/>
              <a:buNone/>
            </a:pPr>
            <a:r>
              <a:rPr lang="en-US" sz="4800">
                <a:solidFill>
                  <a:schemeClr val="dk1"/>
                </a:solidFill>
              </a:rPr>
              <a:t>The results from a water exposure experiment determined that each printed object did not absorb water after extended periods in water, but after 7-days, degradation occurred. The results from a sun exposure experiment determined that the resin continued to cure and get brittle, so a protective coating would need to be explored. The water and UV cure tests suggest that the Sculpt Clear cured resin will perform adequately in the marine environment during ROV operations.</a:t>
            </a:r>
            <a:endParaRPr sz="5000" b="1">
              <a:solidFill>
                <a:schemeClr val="accent5"/>
              </a:solidFill>
            </a:endParaRPr>
          </a:p>
        </p:txBody>
      </p:sp>
      <p:sp>
        <p:nvSpPr>
          <p:cNvPr id="67" name="Google Shape;67;g1e00fa11d13_1_13"/>
          <p:cNvSpPr txBox="1"/>
          <p:nvPr/>
        </p:nvSpPr>
        <p:spPr>
          <a:xfrm>
            <a:off x="29065275" y="6829475"/>
            <a:ext cx="13756800" cy="3131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000" b="1" dirty="0"/>
          </a:p>
          <a:p>
            <a:pPr marL="0" lvl="0" indent="0" algn="ctr" rtl="0">
              <a:spcBef>
                <a:spcPts val="0"/>
              </a:spcBef>
              <a:spcAft>
                <a:spcPts val="0"/>
              </a:spcAft>
              <a:buClr>
                <a:schemeClr val="dk1"/>
              </a:buClr>
              <a:buSzPts val="4800"/>
              <a:buFont typeface="Arial"/>
              <a:buNone/>
            </a:pPr>
            <a:r>
              <a:rPr lang="en-US" sz="5000" b="1" dirty="0">
                <a:solidFill>
                  <a:schemeClr val="accent5"/>
                </a:solidFill>
              </a:rPr>
              <a:t>R3MORA</a:t>
            </a:r>
            <a:endParaRPr sz="5000" b="1" dirty="0">
              <a:solidFill>
                <a:schemeClr val="accent5"/>
              </a:solidFill>
            </a:endParaRPr>
          </a:p>
          <a:p>
            <a:pPr marL="0" lvl="0" indent="0" algn="ctr" rtl="0">
              <a:spcBef>
                <a:spcPts val="0"/>
              </a:spcBef>
              <a:spcAft>
                <a:spcPts val="0"/>
              </a:spcAft>
              <a:buClr>
                <a:schemeClr val="dk1"/>
              </a:buClr>
              <a:buSzPts val="4800"/>
              <a:buFont typeface="Arial"/>
              <a:buNone/>
            </a:pPr>
            <a:endParaRPr sz="1000" b="1" dirty="0">
              <a:solidFill>
                <a:schemeClr val="accent5"/>
              </a:solidFill>
            </a:endParaRPr>
          </a:p>
          <a:p>
            <a:pPr marL="0" lvl="0" indent="0" algn="l" rtl="0">
              <a:spcBef>
                <a:spcPts val="0"/>
              </a:spcBef>
              <a:spcAft>
                <a:spcPts val="0"/>
              </a:spcAft>
              <a:buClr>
                <a:schemeClr val="dk1"/>
              </a:buClr>
              <a:buSzPts val="4800"/>
              <a:buFont typeface="Arial"/>
              <a:buNone/>
            </a:pPr>
            <a:r>
              <a:rPr lang="en-US" sz="4800" b="1" u="sng" dirty="0">
                <a:solidFill>
                  <a:schemeClr val="dk1"/>
                </a:solidFill>
              </a:rPr>
              <a:t>Body Structure</a:t>
            </a:r>
            <a:endParaRPr b="1" dirty="0">
              <a:solidFill>
                <a:schemeClr val="dk1"/>
              </a:solidFill>
            </a:endParaRPr>
          </a:p>
          <a:p>
            <a:pPr marL="0" lvl="0" indent="0" algn="just" rtl="0">
              <a:spcBef>
                <a:spcPts val="0"/>
              </a:spcBef>
              <a:spcAft>
                <a:spcPts val="0"/>
              </a:spcAft>
              <a:buClr>
                <a:schemeClr val="dk1"/>
              </a:buClr>
              <a:buSzPts val="4800"/>
              <a:buFont typeface="Arial"/>
              <a:buNone/>
            </a:pPr>
            <a:r>
              <a:rPr lang="en-US" sz="4800" dirty="0">
                <a:solidFill>
                  <a:schemeClr val="dk1"/>
                </a:solidFill>
              </a:rPr>
              <a:t>R3MORA’s design allows for six  degrees of freedom, a pressure rating of up to </a:t>
            </a:r>
            <a:r>
              <a:rPr lang="en-US" sz="48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400</a:t>
            </a:r>
            <a:r>
              <a:rPr lang="en-US" sz="4800" dirty="0">
                <a:solidFill>
                  <a:schemeClr val="dk1"/>
                </a:solidFill>
              </a:rPr>
              <a:t>-ft, a speed of 3-m/s, a camera mount, four extra  ports and a rail system for modularity. </a:t>
            </a:r>
            <a:r>
              <a:rPr lang="en-US" sz="48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 body is split into two compartments</a:t>
            </a:r>
            <a:r>
              <a:rPr lang="en-US" sz="4800" dirty="0">
                <a:solidFill>
                  <a:schemeClr val="dk1"/>
                </a:solidFill>
              </a:rPr>
              <a:t> with one side housing all communication electronics and the other the battery. Thruster connections are located along the body.</a:t>
            </a: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ctr" rtl="0">
              <a:lnSpc>
                <a:spcPct val="115000"/>
              </a:lnSpc>
              <a:spcBef>
                <a:spcPts val="1200"/>
              </a:spcBef>
              <a:spcAft>
                <a:spcPts val="0"/>
              </a:spcAft>
              <a:buClr>
                <a:schemeClr val="dk1"/>
              </a:buClr>
              <a:buSzPts val="1100"/>
              <a:buFont typeface="Arial"/>
              <a:buNone/>
            </a:pPr>
            <a:r>
              <a:rPr lang="en-US" sz="4000" b="1" dirty="0">
                <a:solidFill>
                  <a:schemeClr val="dk1"/>
                </a:solidFill>
              </a:rPr>
              <a:t>Figure 2: R3MORA Fusion 360 Model</a:t>
            </a:r>
            <a:endParaRPr sz="4000" dirty="0">
              <a:solidFill>
                <a:schemeClr val="dk1"/>
              </a:solidFill>
            </a:endParaRPr>
          </a:p>
          <a:p>
            <a:pPr marL="0" lvl="0" indent="0" algn="ctr" rtl="0">
              <a:lnSpc>
                <a:spcPct val="115000"/>
              </a:lnSpc>
              <a:spcBef>
                <a:spcPts val="1200"/>
              </a:spcBef>
              <a:spcAft>
                <a:spcPts val="0"/>
              </a:spcAft>
              <a:buClr>
                <a:schemeClr val="dk1"/>
              </a:buClr>
              <a:buSzPts val="1100"/>
              <a:buFont typeface="Arial"/>
              <a:buNone/>
            </a:pPr>
            <a:endParaRPr sz="1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4800" b="1" u="sng" dirty="0">
                <a:solidFill>
                  <a:schemeClr val="dk1"/>
                </a:solidFill>
              </a:rPr>
              <a:t>Electrical </a:t>
            </a:r>
            <a:endParaRPr sz="4800" b="1" u="sng" dirty="0">
              <a:solidFill>
                <a:schemeClr val="dk1"/>
              </a:solidFill>
            </a:endParaRPr>
          </a:p>
          <a:p>
            <a:pPr marL="0" lvl="0" indent="0" algn="just" rtl="0">
              <a:spcBef>
                <a:spcPts val="0"/>
              </a:spcBef>
              <a:spcAft>
                <a:spcPts val="0"/>
              </a:spcAft>
              <a:buClr>
                <a:schemeClr val="dk1"/>
              </a:buClr>
              <a:buSzPts val="1100"/>
              <a:buFont typeface="Arial"/>
              <a:buNone/>
            </a:pPr>
            <a:r>
              <a:rPr lang="en-US" sz="4800" dirty="0">
                <a:solidFill>
                  <a:schemeClr val="dk1"/>
                </a:solidFill>
              </a:rPr>
              <a:t>For the electronics, off the shelf components were controlled using the open-source software </a:t>
            </a:r>
            <a:r>
              <a:rPr lang="en-US" sz="4800" dirty="0" err="1">
                <a:solidFill>
                  <a:schemeClr val="dk1"/>
                </a:solidFill>
              </a:rPr>
              <a:t>ArduSub</a:t>
            </a:r>
            <a:r>
              <a:rPr lang="en-US" sz="4800" dirty="0">
                <a:solidFill>
                  <a:schemeClr val="dk1"/>
                </a:solidFill>
              </a:rPr>
              <a:t> and </a:t>
            </a:r>
            <a:r>
              <a:rPr lang="en-US" sz="4800" dirty="0" err="1">
                <a:solidFill>
                  <a:schemeClr val="dk1"/>
                </a:solidFill>
              </a:rPr>
              <a:t>QGroundControl</a:t>
            </a:r>
            <a:r>
              <a:rPr lang="en-US" sz="4800" dirty="0">
                <a:solidFill>
                  <a:schemeClr val="dk1"/>
                </a:solidFill>
              </a:rPr>
              <a:t>. R3MORA uses a 1080p  camera, rechargeable battery, and a sensor that measures temperature and depth. </a:t>
            </a:r>
            <a:endParaRPr sz="4800" dirty="0">
              <a:solidFill>
                <a:schemeClr val="dk1"/>
              </a:solidFill>
            </a:endParaRPr>
          </a:p>
          <a:p>
            <a:pPr marL="0" lvl="0" indent="0" algn="just" rtl="0">
              <a:spcBef>
                <a:spcPts val="0"/>
              </a:spcBef>
              <a:spcAft>
                <a:spcPts val="0"/>
              </a:spcAft>
              <a:buClr>
                <a:schemeClr val="dk1"/>
              </a:buClr>
              <a:buSzPts val="1100"/>
              <a:buFont typeface="Arial"/>
              <a:buNone/>
            </a:pPr>
            <a:endParaRPr sz="1000" b="1" dirty="0">
              <a:solidFill>
                <a:schemeClr val="dk1"/>
              </a:solidFill>
            </a:endParaRPr>
          </a:p>
          <a:p>
            <a:pPr marL="0" lvl="0" indent="0" algn="l" rtl="0">
              <a:spcBef>
                <a:spcPts val="0"/>
              </a:spcBef>
              <a:spcAft>
                <a:spcPts val="0"/>
              </a:spcAft>
              <a:buClr>
                <a:schemeClr val="dk1"/>
              </a:buClr>
              <a:buSzPts val="4800"/>
              <a:buFont typeface="Arial"/>
              <a:buNone/>
            </a:pPr>
            <a:endParaRPr sz="1800" u="sng" dirty="0">
              <a:solidFill>
                <a:schemeClr val="dk1"/>
              </a:solidFill>
            </a:endParaRPr>
          </a:p>
          <a:p>
            <a:pPr marL="0" lvl="0" indent="0" algn="l" rtl="0">
              <a:spcBef>
                <a:spcPts val="0"/>
              </a:spcBef>
              <a:spcAft>
                <a:spcPts val="0"/>
              </a:spcAft>
              <a:buClr>
                <a:schemeClr val="dk1"/>
              </a:buClr>
              <a:buSzPts val="4800"/>
              <a:buFont typeface="Arial"/>
              <a:buNone/>
            </a:pPr>
            <a:r>
              <a:rPr lang="en-US" sz="4800" b="1" u="sng" dirty="0">
                <a:solidFill>
                  <a:schemeClr val="dk1"/>
                </a:solidFill>
              </a:rPr>
              <a:t>Scuba Tank Mount</a:t>
            </a:r>
            <a:endParaRPr dirty="0">
              <a:solidFill>
                <a:schemeClr val="dk1"/>
              </a:solidFill>
            </a:endParaRPr>
          </a:p>
          <a:p>
            <a:pPr marL="0" lvl="0" indent="0" algn="just" rtl="0">
              <a:spcBef>
                <a:spcPts val="0"/>
              </a:spcBef>
              <a:spcAft>
                <a:spcPts val="0"/>
              </a:spcAft>
              <a:buClr>
                <a:schemeClr val="dk1"/>
              </a:buClr>
              <a:buSzPts val="4800"/>
              <a:buFont typeface="Arial"/>
              <a:buNone/>
            </a:pPr>
            <a:r>
              <a:rPr lang="en-US" sz="4800" dirty="0">
                <a:solidFill>
                  <a:schemeClr val="dk1"/>
                </a:solidFill>
              </a:rPr>
              <a:t>The mount uses a custom 3d-printed mount, a scuba retractor, a pin, and hose clamps to hold the vehicle on a standard scuba tank.</a:t>
            </a: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20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just" rtl="0">
              <a:spcBef>
                <a:spcPts val="0"/>
              </a:spcBef>
              <a:spcAft>
                <a:spcPts val="0"/>
              </a:spcAft>
              <a:buClr>
                <a:schemeClr val="dk1"/>
              </a:buClr>
              <a:buSzPts val="4800"/>
              <a:buFont typeface="Arial"/>
              <a:buNone/>
            </a:pPr>
            <a:endParaRPr sz="4800" dirty="0">
              <a:solidFill>
                <a:schemeClr val="dk1"/>
              </a:solidFill>
            </a:endParaRPr>
          </a:p>
          <a:p>
            <a:pPr marL="0" lvl="0" indent="0" algn="ctr" rtl="0">
              <a:lnSpc>
                <a:spcPct val="115000"/>
              </a:lnSpc>
              <a:spcBef>
                <a:spcPts val="1200"/>
              </a:spcBef>
              <a:spcAft>
                <a:spcPts val="0"/>
              </a:spcAft>
              <a:buNone/>
            </a:pPr>
            <a:r>
              <a:rPr lang="en-US" sz="4000" b="1" dirty="0">
                <a:solidFill>
                  <a:schemeClr val="dk1"/>
                </a:solidFill>
              </a:rPr>
              <a:t>Figure 3: Scuba Tank Mount Fusion 360 Models</a:t>
            </a:r>
            <a:endParaRPr sz="5000" b="1" dirty="0">
              <a:solidFill>
                <a:schemeClr val="accent5"/>
              </a:solidFill>
            </a:endParaRPr>
          </a:p>
        </p:txBody>
      </p:sp>
      <p:sp>
        <p:nvSpPr>
          <p:cNvPr id="68" name="Google Shape;68;g1e00fa11d13_1_13"/>
          <p:cNvSpPr txBox="1"/>
          <p:nvPr/>
        </p:nvSpPr>
        <p:spPr>
          <a:xfrm>
            <a:off x="939925" y="6829475"/>
            <a:ext cx="13756800" cy="3038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000" b="1"/>
          </a:p>
          <a:p>
            <a:pPr marL="0" marR="0" lvl="0" indent="0" algn="ctr" rtl="0">
              <a:lnSpc>
                <a:spcPct val="100000"/>
              </a:lnSpc>
              <a:spcBef>
                <a:spcPts val="0"/>
              </a:spcBef>
              <a:spcAft>
                <a:spcPts val="0"/>
              </a:spcAft>
              <a:buClr>
                <a:srgbClr val="000000"/>
              </a:buClr>
              <a:buSzPts val="4800"/>
              <a:buFont typeface="Arial"/>
              <a:buNone/>
            </a:pPr>
            <a:r>
              <a:rPr lang="en-US" sz="5000" b="1">
                <a:solidFill>
                  <a:schemeClr val="accent5"/>
                </a:solidFill>
              </a:rPr>
              <a:t>Introduction</a:t>
            </a:r>
            <a:endParaRPr sz="5000" b="1">
              <a:solidFill>
                <a:schemeClr val="accent5"/>
              </a:solidFill>
            </a:endParaRPr>
          </a:p>
          <a:p>
            <a:pPr marL="0" marR="0" lvl="0" indent="0" algn="ctr" rtl="0">
              <a:lnSpc>
                <a:spcPct val="100000"/>
              </a:lnSpc>
              <a:spcBef>
                <a:spcPts val="0"/>
              </a:spcBef>
              <a:spcAft>
                <a:spcPts val="0"/>
              </a:spcAft>
              <a:buClr>
                <a:srgbClr val="000000"/>
              </a:buClr>
              <a:buSzPts val="4800"/>
              <a:buFont typeface="Arial"/>
              <a:buNone/>
            </a:pPr>
            <a:endParaRPr sz="1000" b="1">
              <a:solidFill>
                <a:schemeClr val="accent5"/>
              </a:solidFill>
            </a:endParaRPr>
          </a:p>
          <a:p>
            <a:pPr marL="0" marR="0" lvl="0" indent="0" algn="just" rtl="0">
              <a:lnSpc>
                <a:spcPct val="100000"/>
              </a:lnSpc>
              <a:spcBef>
                <a:spcPts val="0"/>
              </a:spcBef>
              <a:spcAft>
                <a:spcPts val="0"/>
              </a:spcAft>
              <a:buClr>
                <a:srgbClr val="000000"/>
              </a:buClr>
              <a:buSzPts val="4800"/>
              <a:buFont typeface="Arial"/>
              <a:buNone/>
            </a:pPr>
            <a:r>
              <a:rPr lang="en-US" sz="4800"/>
              <a:t>Currently, remotely operated vehicles (ROVs) utilize standard pressure enclosures made from clear acrylic tubing, and thus are large and lack modularity. With the invention of resin 3D printers, pressure enclosures can now be customized to fit any vehicle’s needs. Project R3MORA is              a multi-stage project that developed</a:t>
            </a:r>
            <a:r>
              <a:rPr lang="en-US" sz="4800">
                <a:solidFill>
                  <a:schemeClr val="dk1"/>
                </a:solidFill>
              </a:rPr>
              <a:t> a diver-deployable ROV called R3MORA </a:t>
            </a:r>
            <a:r>
              <a:rPr lang="en-US" sz="4800"/>
              <a:t>using the material properties gathered for Siraya Tech Stereolithography (SLA) 3D printed resin .</a:t>
            </a:r>
            <a:endParaRPr sz="4800"/>
          </a:p>
          <a:p>
            <a:pPr marL="0" marR="0" lvl="0" indent="0" algn="l" rtl="0">
              <a:lnSpc>
                <a:spcPct val="100000"/>
              </a:lnSpc>
              <a:spcBef>
                <a:spcPts val="0"/>
              </a:spcBef>
              <a:spcAft>
                <a:spcPts val="0"/>
              </a:spcAft>
              <a:buClr>
                <a:srgbClr val="000000"/>
              </a:buClr>
              <a:buSzPts val="1800"/>
              <a:buFont typeface="Arial"/>
              <a:buNone/>
            </a:pPr>
            <a:r>
              <a:rPr lang="en-US" sz="1800" b="1"/>
              <a:t>  </a:t>
            </a: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5000" b="1" i="0" u="none" strike="noStrike" cap="none">
                <a:solidFill>
                  <a:schemeClr val="accent5"/>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Objectives</a:t>
            </a:r>
            <a:r>
              <a:rPr lang="en-US" sz="5000" b="0" i="0" u="sng" strike="noStrike" cap="none">
                <a:solidFill>
                  <a:schemeClr val="accent5"/>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endParaRPr sz="5000" b="0" i="0" u="sng"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1000" u="sng">
              <a:solidFill>
                <a:schemeClr val="accent5"/>
              </a:solidFill>
            </a:endParaRPr>
          </a:p>
          <a:p>
            <a:pPr marL="914400" marR="0" lvl="0" indent="-533400" algn="just" rtl="0">
              <a:lnSpc>
                <a:spcPct val="100000"/>
              </a:lnSpc>
              <a:spcBef>
                <a:spcPts val="0"/>
              </a:spcBef>
              <a:spcAft>
                <a:spcPts val="0"/>
              </a:spcAft>
              <a:buClr>
                <a:srgbClr val="000000"/>
              </a:buClr>
              <a:buSzPts val="4800"/>
              <a:buFont typeface="Arial"/>
              <a:buAutoNum type="arabicPeriod"/>
            </a:pPr>
            <a:r>
              <a:rPr lang="en-US" sz="4800"/>
              <a:t>Develop a set of material properties for Siraya Tech SLA 3D printed resins.</a:t>
            </a:r>
            <a:endParaRPr sz="4800"/>
          </a:p>
          <a:p>
            <a:pPr marL="857250" marR="0" lvl="0" indent="-476250" algn="just" rtl="0">
              <a:lnSpc>
                <a:spcPct val="100000"/>
              </a:lnSpc>
              <a:spcBef>
                <a:spcPts val="0"/>
              </a:spcBef>
              <a:spcAft>
                <a:spcPts val="0"/>
              </a:spcAft>
              <a:buSzPts val="4800"/>
              <a:buAutoNum type="arabicPeriod"/>
            </a:pPr>
            <a:r>
              <a:rPr lang="en-US" sz="4800"/>
              <a:t>Design a 3D printed pressure enclosure for a small, diver-deployable ROV.</a:t>
            </a:r>
            <a:endParaRPr sz="4800"/>
          </a:p>
          <a:p>
            <a:pPr marL="0" marR="0" lvl="0" indent="0" algn="just" rtl="0">
              <a:lnSpc>
                <a:spcPct val="100000"/>
              </a:lnSpc>
              <a:spcBef>
                <a:spcPts val="0"/>
              </a:spcBef>
              <a:spcAft>
                <a:spcPts val="0"/>
              </a:spcAft>
              <a:buNone/>
            </a:pPr>
            <a:endParaRPr sz="1000"/>
          </a:p>
          <a:p>
            <a:pPr marL="0" lvl="0" indent="0" algn="ctr" rtl="0">
              <a:spcBef>
                <a:spcPts val="0"/>
              </a:spcBef>
              <a:spcAft>
                <a:spcPts val="0"/>
              </a:spcAft>
              <a:buClr>
                <a:schemeClr val="dk1"/>
              </a:buClr>
              <a:buSzPts val="1100"/>
              <a:buFont typeface="Arial"/>
              <a:buNone/>
            </a:pPr>
            <a:r>
              <a:rPr lang="en-US" sz="5000" b="1">
                <a:solidFill>
                  <a:schemeClr val="accent5"/>
                </a:solidFill>
              </a:rPr>
              <a:t>Impact</a:t>
            </a:r>
            <a:endParaRPr sz="5000" b="1">
              <a:solidFill>
                <a:schemeClr val="accent5"/>
              </a:solidFill>
            </a:endParaRPr>
          </a:p>
          <a:p>
            <a:pPr marL="0" lvl="0" indent="0" algn="ctr" rtl="0">
              <a:spcBef>
                <a:spcPts val="0"/>
              </a:spcBef>
              <a:spcAft>
                <a:spcPts val="0"/>
              </a:spcAft>
              <a:buClr>
                <a:schemeClr val="dk1"/>
              </a:buClr>
              <a:buSzPts val="1100"/>
              <a:buFont typeface="Arial"/>
              <a:buNone/>
            </a:pPr>
            <a:endParaRPr sz="1000" b="1">
              <a:solidFill>
                <a:schemeClr val="accent5"/>
              </a:solidFill>
            </a:endParaRPr>
          </a:p>
          <a:p>
            <a:pPr marL="0" lvl="0" indent="0" algn="just" rtl="0">
              <a:spcBef>
                <a:spcPts val="0"/>
              </a:spcBef>
              <a:spcAft>
                <a:spcPts val="0"/>
              </a:spcAft>
              <a:buNone/>
            </a:pPr>
            <a:r>
              <a:rPr lang="en-US" sz="4800">
                <a:solidFill>
                  <a:schemeClr val="dk1"/>
                </a:solidFill>
              </a:rPr>
              <a:t>The publishing of the material properties opens the door for rapid prototyping of low cost pressure enclosures made out of SLA resin. It also increases the accessibility of pressure enclosures for academic ROV competitions such as MATE and SeaPerch because 3D printing is a low cost manufacturing method. This is relevant to both industry and student projects as SLA 3D printing becomes more common. The R3MORA vehicle increases diver safety and awareness by allowing them to investigate dangerous situations remotely. The vehicle also helps the diver by broadening their exploration area where certifications and risk limit accessibility. </a:t>
            </a:r>
            <a:endParaRPr sz="4800">
              <a:solidFill>
                <a:schemeClr val="dk1"/>
              </a:solidFill>
            </a:endParaRPr>
          </a:p>
          <a:p>
            <a:pPr marL="0" lvl="0" indent="0" algn="just" rtl="0">
              <a:spcBef>
                <a:spcPts val="0"/>
              </a:spcBef>
              <a:spcAft>
                <a:spcPts val="0"/>
              </a:spcAft>
              <a:buNone/>
            </a:pPr>
            <a:endParaRPr sz="1000">
              <a:solidFill>
                <a:schemeClr val="dk1"/>
              </a:solidFill>
            </a:endParaRPr>
          </a:p>
          <a:p>
            <a:pPr marL="0" lvl="0" indent="0" algn="ctr" rtl="0">
              <a:spcBef>
                <a:spcPts val="0"/>
              </a:spcBef>
              <a:spcAft>
                <a:spcPts val="0"/>
              </a:spcAft>
              <a:buNone/>
            </a:pPr>
            <a:r>
              <a:rPr lang="en-US" sz="5000" b="1">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Acknowledgements </a:t>
            </a:r>
            <a:endParaRPr sz="5000" b="1">
              <a:solidFill>
                <a:schemeClr val="accent5"/>
              </a:solidFill>
            </a:endParaRPr>
          </a:p>
          <a:p>
            <a:pPr marL="0" lvl="0" indent="0" algn="ctr" rtl="0">
              <a:spcBef>
                <a:spcPts val="0"/>
              </a:spcBef>
              <a:spcAft>
                <a:spcPts val="0"/>
              </a:spcAft>
              <a:buNone/>
            </a:pPr>
            <a:endParaRPr sz="1000" b="1">
              <a:solidFill>
                <a:schemeClr val="accent5"/>
              </a:solidFill>
            </a:endParaRPr>
          </a:p>
          <a:p>
            <a:pPr marL="0" lvl="0" indent="0" algn="just" rtl="0">
              <a:spcBef>
                <a:spcPts val="0"/>
              </a:spcBef>
              <a:spcAft>
                <a:spcPts val="0"/>
              </a:spcAft>
              <a:buNone/>
            </a:pPr>
            <a:r>
              <a:rPr lang="en-US" sz="4800">
                <a:solidFill>
                  <a:schemeClr val="dk1"/>
                </a:solidFill>
              </a:rPr>
              <a:t>We would like to thank all those involved in the Underwater Technology Lab, Structural Composites, Inc. and the Center for Corrosion and Biofouling Control for continuously lending their knowledge and support. Without any of the parties listed above R3MORA would not have been possible. </a:t>
            </a:r>
            <a:endParaRPr sz="4800"/>
          </a:p>
        </p:txBody>
      </p:sp>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649</Words>
  <Application>Microsoft Office PowerPoint</Application>
  <PresentationFormat>Custom</PresentationFormat>
  <Paragraphs>85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Parker Baillon</cp:lastModifiedBy>
  <cp:revision>1</cp:revision>
  <dcterms:created xsi:type="dcterms:W3CDTF">2007-04-04T14:17:42Z</dcterms:created>
  <dcterms:modified xsi:type="dcterms:W3CDTF">2023-04-05T21:27:03Z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