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5" autoAdjust="0"/>
  </p:normalViewPr>
  <p:slideViewPr>
    <p:cSldViewPr snapToGrid="0">
      <p:cViewPr>
        <p:scale>
          <a:sx n="33" d="100"/>
          <a:sy n="33" d="100"/>
        </p:scale>
        <p:origin x="-396" y="-876"/>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5.jpg"/><Relationship Id="rId3" Type="http://schemas.openxmlformats.org/officeDocument/2006/relationships/image" Target="../media/image2.png"/><Relationship Id="rId21" Type="http://schemas.openxmlformats.org/officeDocument/2006/relationships/image" Target="../media/image18.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4.jpg"/><Relationship Id="rId2" Type="http://schemas.openxmlformats.org/officeDocument/2006/relationships/notesSlide" Target="../notesSlides/notesSlide1.xml"/><Relationship Id="rId16" Type="http://schemas.openxmlformats.org/officeDocument/2006/relationships/image" Target="../media/image13.jp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jpg"/><Relationship Id="rId23" Type="http://schemas.openxmlformats.org/officeDocument/2006/relationships/image" Target="../media/image20.jpg"/><Relationship Id="rId10" Type="http://schemas.openxmlformats.org/officeDocument/2006/relationships/image" Target="../media/image9.png"/><Relationship Id="rId19"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7981893" y="759886"/>
            <a:ext cx="32781460" cy="5168839"/>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Electrostatic Dust Lofting: A Possible Cause for Beam Losses at CERN’s LHC</a:t>
            </a:r>
          </a:p>
          <a:p>
            <a:pPr marL="0" marR="0" lvl="0" indent="0" algn="ctr" rtl="0">
              <a:spcBef>
                <a:spcPts val="0"/>
              </a:spcBef>
              <a:spcAft>
                <a:spcPts val="0"/>
              </a:spcAft>
              <a:buNone/>
            </a:pPr>
            <a:r>
              <a:rPr lang="en-US" sz="8800" b="1" i="0" u="none" strike="noStrike" cap="none" dirty="0">
                <a:solidFill>
                  <a:schemeClr val="bg2"/>
                </a:solidFill>
                <a:latin typeface="Calibri"/>
                <a:ea typeface="Calibri"/>
                <a:cs typeface="Calibri"/>
                <a:sym typeface="Calibri"/>
              </a:rPr>
              <a:t>Amanda Elliott</a:t>
            </a:r>
            <a:endParaRPr lang="en-US" sz="2000" dirty="0">
              <a:solidFill>
                <a:schemeClr val="bg2"/>
              </a:solidFill>
            </a:endParaRPr>
          </a:p>
          <a:p>
            <a:pPr lvl="0" algn="ctr"/>
            <a:r>
              <a:rPr lang="en-US" sz="5400" b="1" dirty="0">
                <a:solidFill>
                  <a:schemeClr val="dk1"/>
                </a:solidFill>
                <a:latin typeface="Calibri"/>
                <a:ea typeface="Calibri"/>
                <a:cs typeface="Calibri"/>
                <a:sym typeface="Calibri"/>
              </a:rPr>
              <a:t>             Faculty </a:t>
            </a:r>
            <a:r>
              <a:rPr lang="en-US" sz="5400" b="1" i="0" u="none" strike="noStrike" cap="none" dirty="0">
                <a:solidFill>
                  <a:schemeClr val="dk1"/>
                </a:solidFill>
                <a:latin typeface="Calibri"/>
                <a:ea typeface="Calibri"/>
                <a:cs typeface="Calibri"/>
                <a:sym typeface="Calibri"/>
              </a:rPr>
              <a:t>Advisors: Dr. Paul Martin</a:t>
            </a:r>
            <a:r>
              <a:rPr lang="en-US" sz="5400" b="1" dirty="0">
                <a:solidFill>
                  <a:schemeClr val="dk1"/>
                </a:solidFill>
                <a:latin typeface="Calibri"/>
                <a:ea typeface="Calibri"/>
                <a:cs typeface="Calibri"/>
                <a:sym typeface="Calibri"/>
              </a:rPr>
              <a:t> (</a:t>
            </a:r>
            <a:r>
              <a:rPr lang="en-US" sz="5400" b="1" i="0" u="none" strike="noStrike" cap="none" dirty="0">
                <a:solidFill>
                  <a:schemeClr val="dk1"/>
                </a:solidFill>
                <a:latin typeface="Calibri"/>
                <a:ea typeface="Calibri"/>
                <a:cs typeface="Calibri"/>
                <a:sym typeface="Calibri"/>
              </a:rPr>
              <a:t>APSS, Florida Tech), Dr. Xu Wang &amp; </a:t>
            </a:r>
            <a:r>
              <a:rPr lang="en-US" sz="5400" b="1" dirty="0" err="1">
                <a:latin typeface="Calibri"/>
                <a:ea typeface="Calibri"/>
                <a:cs typeface="Calibri"/>
                <a:sym typeface="Calibri"/>
              </a:rPr>
              <a:t>Mihály</a:t>
            </a:r>
            <a:r>
              <a:rPr lang="en-US" sz="5400" b="1" dirty="0">
                <a:latin typeface="Calibri"/>
                <a:ea typeface="Calibri"/>
                <a:cs typeface="Calibri"/>
                <a:sym typeface="Calibri"/>
              </a:rPr>
              <a:t> </a:t>
            </a:r>
            <a:r>
              <a:rPr lang="en-US" sz="5400" b="1" dirty="0" err="1">
                <a:latin typeface="Calibri"/>
                <a:ea typeface="Calibri"/>
                <a:cs typeface="Calibri"/>
                <a:sym typeface="Calibri"/>
              </a:rPr>
              <a:t>Horányi</a:t>
            </a:r>
            <a:r>
              <a:rPr lang="en-US" sz="5400" b="1" dirty="0">
                <a:latin typeface="Calibri"/>
                <a:ea typeface="Calibri"/>
                <a:cs typeface="Calibri"/>
                <a:sym typeface="Calibri"/>
              </a:rPr>
              <a:t> (Univ. of  Colorado, Boulder), </a:t>
            </a:r>
            <a:r>
              <a:rPr lang="de-DE" sz="5400" b="1" dirty="0">
                <a:latin typeface="Calibri"/>
                <a:ea typeface="Calibri"/>
                <a:cs typeface="Calibri"/>
                <a:sym typeface="Calibri"/>
              </a:rPr>
              <a:t>Rudiger Schmidt, Daniel Wollmann, Christoph Wiesner, Philippe Belanger (CERN)</a:t>
            </a:r>
            <a:br>
              <a:rPr lang="en-US" sz="5400" b="1" i="0" u="none" strike="noStrike" cap="none" dirty="0">
                <a:solidFill>
                  <a:schemeClr val="dk1"/>
                </a:solidFill>
                <a:latin typeface="Calibri"/>
                <a:ea typeface="Calibri"/>
                <a:cs typeface="Calibri"/>
                <a:sym typeface="Calibri"/>
              </a:rPr>
            </a:br>
            <a:r>
              <a:rPr lang="en-US" sz="5400" b="1" i="0" u="none" strike="noStrike" cap="none" dirty="0">
                <a:solidFill>
                  <a:schemeClr val="bg2"/>
                </a:solidFill>
                <a:latin typeface="Calibri"/>
                <a:ea typeface="Calibri"/>
                <a:cs typeface="Calibri"/>
                <a:sym typeface="Calibri"/>
              </a:rPr>
              <a:t>Faculty Observer: Dr. Hamid K. Rassoul</a:t>
            </a:r>
            <a:r>
              <a:rPr lang="en-US" sz="5400" b="1" dirty="0">
                <a:solidFill>
                  <a:schemeClr val="bg2"/>
                </a:solidFill>
                <a:latin typeface="Calibri"/>
                <a:ea typeface="Calibri"/>
                <a:cs typeface="Calibri"/>
                <a:sym typeface="Calibri"/>
              </a:rPr>
              <a:t> (APSS, </a:t>
            </a:r>
            <a:r>
              <a:rPr lang="en-US" sz="5400" b="1" i="0" u="none" strike="noStrike" cap="none" dirty="0">
                <a:solidFill>
                  <a:schemeClr val="bg2"/>
                </a:solidFill>
                <a:latin typeface="Calibri"/>
                <a:ea typeface="Calibri"/>
                <a:cs typeface="Calibri"/>
                <a:sym typeface="Calibri"/>
              </a:rPr>
              <a:t>Florida Tech)</a:t>
            </a:r>
            <a:endParaRPr sz="4800" b="1" i="0" u="none" strike="noStrike" cap="none" dirty="0">
              <a:solidFill>
                <a:schemeClr val="bg2"/>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2" name="Google Shape;77;p2" descr="Image result for electron silhouette">
            <a:extLst>
              <a:ext uri="{FF2B5EF4-FFF2-40B4-BE49-F238E27FC236}">
                <a16:creationId xmlns:a16="http://schemas.microsoft.com/office/drawing/2014/main" id="{940E259F-BA7E-D288-8C91-09A973CEE0B3}"/>
              </a:ext>
            </a:extLst>
          </p:cNvPr>
          <p:cNvPicPr preferRelativeResize="0"/>
          <p:nvPr/>
        </p:nvPicPr>
        <p:blipFill rotWithShape="1">
          <a:blip r:embed="rId3">
            <a:alphaModFix/>
          </a:blip>
          <a:srcRect/>
          <a:stretch/>
        </p:blipFill>
        <p:spPr>
          <a:xfrm>
            <a:off x="41339851" y="1410215"/>
            <a:ext cx="1828800" cy="1828800"/>
          </a:xfrm>
          <a:prstGeom prst="rect">
            <a:avLst/>
          </a:prstGeom>
          <a:noFill/>
          <a:ln>
            <a:noFill/>
          </a:ln>
        </p:spPr>
      </p:pic>
      <p:pic>
        <p:nvPicPr>
          <p:cNvPr id="17" name="Picture 16" descr="Chart, histogram&#10;&#10;Description automatically generated">
            <a:extLst>
              <a:ext uri="{FF2B5EF4-FFF2-40B4-BE49-F238E27FC236}">
                <a16:creationId xmlns:a16="http://schemas.microsoft.com/office/drawing/2014/main" id="{78E39516-9845-277D-3B34-E776E7479323}"/>
              </a:ext>
            </a:extLst>
          </p:cNvPr>
          <p:cNvPicPr>
            <a:picLocks noChangeAspect="1"/>
          </p:cNvPicPr>
          <p:nvPr/>
        </p:nvPicPr>
        <p:blipFill rotWithShape="1">
          <a:blip r:embed="rId4"/>
          <a:srcRect l="6727" t="6428" r="7552" b="3899"/>
          <a:stretch/>
        </p:blipFill>
        <p:spPr>
          <a:xfrm>
            <a:off x="24766054" y="11803261"/>
            <a:ext cx="5168562" cy="4055157"/>
          </a:xfrm>
          <a:prstGeom prst="rect">
            <a:avLst/>
          </a:prstGeom>
        </p:spPr>
      </p:pic>
      <p:pic>
        <p:nvPicPr>
          <p:cNvPr id="160" name="Picture 159" descr="Chart&#10;&#10;Description automatically generated">
            <a:extLst>
              <a:ext uri="{FF2B5EF4-FFF2-40B4-BE49-F238E27FC236}">
                <a16:creationId xmlns:a16="http://schemas.microsoft.com/office/drawing/2014/main" id="{75694A3E-74A2-518A-61E5-8C02B1DE6F76}"/>
              </a:ext>
            </a:extLst>
          </p:cNvPr>
          <p:cNvPicPr>
            <a:picLocks noChangeAspect="1"/>
          </p:cNvPicPr>
          <p:nvPr/>
        </p:nvPicPr>
        <p:blipFill>
          <a:blip r:embed="rId5"/>
          <a:stretch>
            <a:fillRect/>
          </a:stretch>
        </p:blipFill>
        <p:spPr>
          <a:xfrm>
            <a:off x="37053249" y="18695737"/>
            <a:ext cx="5024611" cy="3549413"/>
          </a:xfrm>
          <a:prstGeom prst="rect">
            <a:avLst/>
          </a:prstGeom>
        </p:spPr>
      </p:pic>
      <p:pic>
        <p:nvPicPr>
          <p:cNvPr id="161" name="Picture 160" descr="Chart&#10;&#10;Description automatically generated">
            <a:extLst>
              <a:ext uri="{FF2B5EF4-FFF2-40B4-BE49-F238E27FC236}">
                <a16:creationId xmlns:a16="http://schemas.microsoft.com/office/drawing/2014/main" id="{52386A0A-92F7-D021-C6A7-A472DC086ADE}"/>
              </a:ext>
            </a:extLst>
          </p:cNvPr>
          <p:cNvPicPr>
            <a:picLocks noChangeAspect="1"/>
          </p:cNvPicPr>
          <p:nvPr/>
        </p:nvPicPr>
        <p:blipFill>
          <a:blip r:embed="rId6"/>
          <a:stretch>
            <a:fillRect/>
          </a:stretch>
        </p:blipFill>
        <p:spPr>
          <a:xfrm>
            <a:off x="31613867" y="18463814"/>
            <a:ext cx="4980907" cy="3735680"/>
          </a:xfrm>
          <a:prstGeom prst="rect">
            <a:avLst/>
          </a:prstGeom>
        </p:spPr>
      </p:pic>
      <p:pic>
        <p:nvPicPr>
          <p:cNvPr id="162" name="Picture 161" descr="Diagram&#10;&#10;Description automatically generated">
            <a:extLst>
              <a:ext uri="{FF2B5EF4-FFF2-40B4-BE49-F238E27FC236}">
                <a16:creationId xmlns:a16="http://schemas.microsoft.com/office/drawing/2014/main" id="{439CDF32-8DAC-F3F8-1F72-1E0FC814E2A4}"/>
              </a:ext>
            </a:extLst>
          </p:cNvPr>
          <p:cNvPicPr>
            <a:picLocks noChangeAspect="1"/>
          </p:cNvPicPr>
          <p:nvPr/>
        </p:nvPicPr>
        <p:blipFill>
          <a:blip r:embed="rId7"/>
          <a:stretch>
            <a:fillRect/>
          </a:stretch>
        </p:blipFill>
        <p:spPr>
          <a:xfrm>
            <a:off x="34388572" y="27209580"/>
            <a:ext cx="8419705" cy="5764163"/>
          </a:xfrm>
          <a:prstGeom prst="rect">
            <a:avLst/>
          </a:prstGeom>
        </p:spPr>
      </p:pic>
      <p:pic>
        <p:nvPicPr>
          <p:cNvPr id="7" name="Google Shape;78;p2" descr="screen, Laptop, education, symbols, Computer, science, signs, tool Icon">
            <a:extLst>
              <a:ext uri="{FF2B5EF4-FFF2-40B4-BE49-F238E27FC236}">
                <a16:creationId xmlns:a16="http://schemas.microsoft.com/office/drawing/2014/main" id="{8DA13C01-8E6A-24BF-C662-99A1AD72F980}"/>
              </a:ext>
            </a:extLst>
          </p:cNvPr>
          <p:cNvPicPr preferRelativeResize="0"/>
          <p:nvPr/>
        </p:nvPicPr>
        <p:blipFill rotWithShape="1">
          <a:blip r:embed="rId8">
            <a:alphaModFix/>
          </a:blip>
          <a:srcRect/>
          <a:stretch/>
        </p:blipFill>
        <p:spPr>
          <a:xfrm>
            <a:off x="41339851" y="3518893"/>
            <a:ext cx="1828800" cy="1828800"/>
          </a:xfrm>
          <a:prstGeom prst="rect">
            <a:avLst/>
          </a:prstGeom>
          <a:noFill/>
          <a:ln>
            <a:noFill/>
          </a:ln>
        </p:spPr>
      </p:pic>
      <p:sp>
        <p:nvSpPr>
          <p:cNvPr id="22" name="TextBox 21">
            <a:extLst>
              <a:ext uri="{FF2B5EF4-FFF2-40B4-BE49-F238E27FC236}">
                <a16:creationId xmlns:a16="http://schemas.microsoft.com/office/drawing/2014/main" id="{BD0CD56C-B9D2-B77A-11DB-5AECD89ED91F}"/>
              </a:ext>
            </a:extLst>
          </p:cNvPr>
          <p:cNvSpPr txBox="1"/>
          <p:nvPr/>
        </p:nvSpPr>
        <p:spPr>
          <a:xfrm>
            <a:off x="30190347" y="9661363"/>
            <a:ext cx="12978304" cy="7478970"/>
          </a:xfrm>
          <a:prstGeom prst="rect">
            <a:avLst/>
          </a:prstGeom>
          <a:noFill/>
          <a:ln>
            <a:noFill/>
          </a:ln>
        </p:spPr>
        <p:txBody>
          <a:bodyPr wrap="square" rtlCol="0">
            <a:spAutoFit/>
          </a:bodyPr>
          <a:lstStyle/>
          <a:p>
            <a:pPr algn="ctr">
              <a:defRPr/>
            </a:pPr>
            <a:r>
              <a:rPr lang="en-US" sz="4800" b="1" i="0" u="sng" strike="noStrike" cap="none" dirty="0">
                <a:solidFill>
                  <a:srgbClr val="760000"/>
                </a:solidFill>
                <a:latin typeface="Calibri"/>
                <a:ea typeface="Calibri"/>
                <a:cs typeface="Calibri"/>
                <a:sym typeface="Calibri"/>
              </a:rPr>
              <a:t>Particle Tracking Scripts</a:t>
            </a:r>
            <a:endPar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Common Algorithms</a:t>
            </a:r>
          </a:p>
          <a:p>
            <a:pPr marL="685800" marR="0" lvl="0" indent="-685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Lofted particle detection </a:t>
            </a:r>
          </a:p>
          <a:p>
            <a:pPr marL="685800" marR="0" lvl="0" indent="-685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Multiple particle tracking</a:t>
            </a:r>
          </a:p>
          <a:p>
            <a:pPr marL="685800" marR="0" lvl="0" indent="-685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Size calculation using a Flood Fill algorithm (left)</a:t>
            </a:r>
          </a:p>
          <a:p>
            <a:pPr marL="685800" marR="0" lvl="0" indent="-685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Particle velocity and acceleration calculations</a:t>
            </a:r>
          </a:p>
          <a:p>
            <a:pPr marL="685800" marR="0" lvl="0" indent="-685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Camera angle correction</a:t>
            </a:r>
            <a:endParaRPr lang="en-US" sz="48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4800" dirty="0"/>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5" name="TextBox 24">
            <a:extLst>
              <a:ext uri="{FF2B5EF4-FFF2-40B4-BE49-F238E27FC236}">
                <a16:creationId xmlns:a16="http://schemas.microsoft.com/office/drawing/2014/main" id="{18274211-8EEB-CDB1-E2DD-44E76E273DCE}"/>
              </a:ext>
            </a:extLst>
          </p:cNvPr>
          <p:cNvSpPr txBox="1"/>
          <p:nvPr/>
        </p:nvSpPr>
        <p:spPr>
          <a:xfrm>
            <a:off x="25596579" y="6903097"/>
            <a:ext cx="17304255" cy="4893647"/>
          </a:xfrm>
          <a:prstGeom prst="rect">
            <a:avLst/>
          </a:prstGeom>
          <a:noFill/>
        </p:spPr>
        <p:txBody>
          <a:bodyPr wrap="square" rtlCol="0">
            <a:spAutoFit/>
          </a:bodyPr>
          <a:lstStyle/>
          <a:p>
            <a:pPr algn="ctr"/>
            <a:r>
              <a:rPr lang="en-US" sz="7200" b="1" i="0" u="sng" strike="noStrike" cap="none" dirty="0">
                <a:solidFill>
                  <a:srgbClr val="760000"/>
                </a:solidFill>
                <a:latin typeface="Calibri"/>
                <a:ea typeface="Calibri"/>
                <a:cs typeface="Calibri"/>
                <a:sym typeface="Calibri"/>
              </a:rPr>
              <a:t>Data Analysis</a:t>
            </a:r>
            <a:endParaRPr lang="en-US" sz="7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r>
              <a:rPr lang="en-US" sz="48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properties of dust charging and levitation are characterized from recorded high-speed videos. Scripts were developed to process these videos. </a:t>
            </a:r>
            <a:b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b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FF9D244-0CCA-B81E-E6A7-F87C41856F5A}"/>
              </a:ext>
            </a:extLst>
          </p:cNvPr>
          <p:cNvSpPr txBox="1"/>
          <p:nvPr/>
        </p:nvSpPr>
        <p:spPr>
          <a:xfrm>
            <a:off x="17024881" y="25768194"/>
            <a:ext cx="25493710" cy="1200329"/>
          </a:xfrm>
          <a:prstGeom prst="rect">
            <a:avLst/>
          </a:prstGeom>
          <a:noFill/>
        </p:spPr>
        <p:txBody>
          <a:bodyPr wrap="square" rtlCol="0">
            <a:spAutoFit/>
          </a:bodyPr>
          <a:lstStyle/>
          <a:p>
            <a:pPr algn="ctr"/>
            <a:r>
              <a:rPr lang="en-US" sz="7200" b="1" u="sng" dirty="0">
                <a:solidFill>
                  <a:srgbClr val="760000"/>
                </a:solidFill>
                <a:latin typeface="Calibri"/>
                <a:ea typeface="Calibri"/>
                <a:cs typeface="Calibri"/>
                <a:sym typeface="Calibri"/>
              </a:rPr>
              <a:t>Conclusions</a:t>
            </a:r>
            <a:endParaRPr lang="en-US" sz="7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1" name="Rectangle 30">
            <a:extLst>
              <a:ext uri="{FF2B5EF4-FFF2-40B4-BE49-F238E27FC236}">
                <a16:creationId xmlns:a16="http://schemas.microsoft.com/office/drawing/2014/main" id="{4A978E22-1B98-228C-0AE8-3894696A6F8C}"/>
              </a:ext>
            </a:extLst>
          </p:cNvPr>
          <p:cNvSpPr/>
          <p:nvPr/>
        </p:nvSpPr>
        <p:spPr>
          <a:xfrm>
            <a:off x="1119335" y="7837865"/>
            <a:ext cx="23749953" cy="4634796"/>
          </a:xfrm>
          <a:prstGeom prst="rect">
            <a:avLst/>
          </a:prstGeom>
          <a:noFill/>
          <a:ln>
            <a:solidFill>
              <a:srgbClr val="8F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Chart&#10;&#10;Description automatically generated">
            <a:extLst>
              <a:ext uri="{FF2B5EF4-FFF2-40B4-BE49-F238E27FC236}">
                <a16:creationId xmlns:a16="http://schemas.microsoft.com/office/drawing/2014/main" id="{7D864339-450A-96F5-A8C3-2942821361BD}"/>
              </a:ext>
            </a:extLst>
          </p:cNvPr>
          <p:cNvPicPr>
            <a:picLocks noChangeAspect="1"/>
          </p:cNvPicPr>
          <p:nvPr/>
        </p:nvPicPr>
        <p:blipFill rotWithShape="1">
          <a:blip r:embed="rId9"/>
          <a:srcRect l="7553" r="9180"/>
          <a:stretch/>
        </p:blipFill>
        <p:spPr>
          <a:xfrm>
            <a:off x="19626152" y="11519038"/>
            <a:ext cx="5020693" cy="4522176"/>
          </a:xfrm>
          <a:prstGeom prst="rect">
            <a:avLst/>
          </a:prstGeom>
        </p:spPr>
      </p:pic>
      <p:sp>
        <p:nvSpPr>
          <p:cNvPr id="33" name="TextBox 32">
            <a:extLst>
              <a:ext uri="{FF2B5EF4-FFF2-40B4-BE49-F238E27FC236}">
                <a16:creationId xmlns:a16="http://schemas.microsoft.com/office/drawing/2014/main" id="{EEC6ACD4-4534-F088-B7FB-F037960EB84C}"/>
              </a:ext>
            </a:extLst>
          </p:cNvPr>
          <p:cNvSpPr txBox="1"/>
          <p:nvPr/>
        </p:nvSpPr>
        <p:spPr>
          <a:xfrm>
            <a:off x="1295354" y="6831474"/>
            <a:ext cx="23362190" cy="5632311"/>
          </a:xfrm>
          <a:prstGeom prst="rect">
            <a:avLst/>
          </a:prstGeom>
          <a:noFill/>
        </p:spPr>
        <p:txBody>
          <a:bodyPr wrap="square" rtlCol="0">
            <a:spAutoFit/>
          </a:bodyPr>
          <a:lstStyle/>
          <a:p>
            <a:pPr algn="ctr"/>
            <a:r>
              <a:rPr lang="en-US" sz="7200" b="1" i="0" u="sng" strike="noStrike" cap="none" dirty="0">
                <a:solidFill>
                  <a:srgbClr val="760000"/>
                </a:solidFill>
                <a:latin typeface="Calibri"/>
                <a:ea typeface="Calibri"/>
                <a:cs typeface="Calibri"/>
                <a:sym typeface="Calibri"/>
              </a:rPr>
              <a:t>Introduction</a:t>
            </a:r>
            <a:endParaRPr lang="en-US" sz="7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gn="just"/>
            <a: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Dust particles interacting with the proton beams have caused thousands of beam-loss events at CERN’s Large Hadron Collider (LHC), some of which led to premature beam dumps and even magnet quenches, frequently resulting in day-long shutdowns. It has been hypothesized that dust particles on the vacuum chamber wall of the LHC </a:t>
            </a:r>
            <a:r>
              <a:rPr lang="en-US" sz="4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become</a:t>
            </a:r>
            <a: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negatively charged due to electron clouds and can detach from the chamber wall by the electric field of the beam</a:t>
            </a:r>
            <a:r>
              <a:rPr lang="en-US" sz="4800" b="1" i="0" u="none" strike="noStrike" cap="none" dirty="0">
                <a:solidFill>
                  <a:schemeClr val="bg2"/>
                </a:solidFill>
                <a:latin typeface="Calibri" panose="020F0502020204030204" pitchFamily="34" charset="0"/>
                <a:ea typeface="Calibri" panose="020F0502020204030204" pitchFamily="34" charset="0"/>
                <a:cs typeface="Calibri" panose="020F0502020204030204" pitchFamily="34" charset="0"/>
                <a:sym typeface="Calibri"/>
              </a:rPr>
              <a:t>. This project investigates such possibility. </a:t>
            </a:r>
            <a:endParaRPr lang="en-US" sz="48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Google Shape;55;p1">
            <a:extLst>
              <a:ext uri="{FF2B5EF4-FFF2-40B4-BE49-F238E27FC236}">
                <a16:creationId xmlns:a16="http://schemas.microsoft.com/office/drawing/2014/main" id="{2E535B54-D5FD-EE90-EE18-DC043B2C8254}"/>
              </a:ext>
            </a:extLst>
          </p:cNvPr>
          <p:cNvSpPr txBox="1"/>
          <p:nvPr/>
        </p:nvSpPr>
        <p:spPr>
          <a:xfrm>
            <a:off x="17370515" y="33533499"/>
            <a:ext cx="25474019" cy="43703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i="0" u="none" strike="noStrike" cap="none" dirty="0">
                <a:solidFill>
                  <a:srgbClr val="760000"/>
                </a:solidFill>
                <a:latin typeface="Calibri"/>
                <a:ea typeface="Calibri"/>
                <a:cs typeface="Calibri"/>
                <a:sym typeface="Calibri"/>
              </a:rPr>
              <a:t>	</a:t>
            </a:r>
            <a:r>
              <a:rPr lang="en-US" sz="7200" b="1" i="0" u="sng" strike="noStrike" cap="none" dirty="0">
                <a:solidFill>
                  <a:srgbClr val="760000"/>
                </a:solidFill>
                <a:latin typeface="Calibri"/>
                <a:ea typeface="Calibri"/>
                <a:cs typeface="Calibri"/>
                <a:sym typeface="Calibri"/>
              </a:rPr>
              <a:t>References</a:t>
            </a:r>
          </a:p>
          <a:p>
            <a: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 </a:t>
            </a:r>
            <a:r>
              <a:rPr lang="en-US" sz="48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 Carroll et all., Laboratory measurements of initial launch velocities of electrostatically lofted dust on airless planetary bodies, Icarus 352 (2020).</a:t>
            </a:r>
            <a:br>
              <a:rPr lang="en-US" sz="48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 </a:t>
            </a:r>
            <a:r>
              <a:rPr lang="en-US" sz="48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X. Wang et all., Plasma potential in the sheaths of electron-emitting surfaces in space, Geophysical Research Letters 43, 525 (2016), Publishing Ltd 525.</a:t>
            </a:r>
            <a:endParaRPr lang="de-DE" sz="4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4800"/>
            </a:pPr>
            <a:endParaRPr lang="en-US" dirty="0"/>
          </a:p>
        </p:txBody>
      </p:sp>
      <p:sp>
        <p:nvSpPr>
          <p:cNvPr id="35" name="Google Shape;55;p1">
            <a:extLst>
              <a:ext uri="{FF2B5EF4-FFF2-40B4-BE49-F238E27FC236}">
                <a16:creationId xmlns:a16="http://schemas.microsoft.com/office/drawing/2014/main" id="{E0086B5D-9D63-785E-68F2-D94C4D977EF3}"/>
              </a:ext>
            </a:extLst>
          </p:cNvPr>
          <p:cNvSpPr txBox="1"/>
          <p:nvPr/>
        </p:nvSpPr>
        <p:spPr>
          <a:xfrm>
            <a:off x="1220210" y="32284802"/>
            <a:ext cx="15499884" cy="563227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lang="en-US" sz="7000" b="1" i="0" u="none" strike="noStrike" cap="none" dirty="0">
                <a:solidFill>
                  <a:srgbClr val="760000"/>
                </a:solidFill>
                <a:latin typeface="Calibri"/>
                <a:ea typeface="Calibri"/>
                <a:cs typeface="Calibri"/>
                <a:sym typeface="Calibri"/>
              </a:rPr>
              <a:t>	</a:t>
            </a:r>
            <a:r>
              <a:rPr lang="en-US" sz="7200" b="1" i="0" u="sng" strike="noStrike" cap="none" dirty="0">
                <a:solidFill>
                  <a:srgbClr val="760000"/>
                </a:solidFill>
                <a:latin typeface="Calibri"/>
                <a:ea typeface="Calibri"/>
                <a:cs typeface="Calibri"/>
                <a:sym typeface="Calibri"/>
              </a:rPr>
              <a:t>Acknowledgements &amp; Next Steps</a:t>
            </a:r>
          </a:p>
          <a:p>
            <a:pPr marL="0" marR="0" lvl="0" indent="0" algn="just"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4800" b="0" i="0" u="none" strike="noStrike" kern="0" cap="none" spc="0" normalizeH="0" baseline="0" noProof="0" dirty="0">
                <a:ln>
                  <a:noFill/>
                </a:ln>
                <a:solidFill>
                  <a:schemeClr val="bg2"/>
                </a:solidFill>
                <a:effectLst/>
                <a:uLnTx/>
                <a:uFillTx/>
                <a:latin typeface="Calibri"/>
                <a:ea typeface="Calibri"/>
                <a:cs typeface="Calibri"/>
                <a:sym typeface="Calibri"/>
              </a:rPr>
              <a:t>This research was funded by NSF’s </a:t>
            </a:r>
            <a:r>
              <a:rPr lang="en-US" sz="4800" dirty="0">
                <a:solidFill>
                  <a:schemeClr val="bg2"/>
                </a:solidFill>
                <a:latin typeface="Calibri"/>
                <a:ea typeface="Calibri"/>
                <a:cs typeface="Calibri"/>
                <a:sym typeface="Calibri"/>
              </a:rPr>
              <a:t>physics </a:t>
            </a:r>
            <a:r>
              <a:rPr kumimoji="0" lang="en-US" sz="4800" b="0" i="0" u="none" strike="noStrike" kern="0" cap="none" spc="0" normalizeH="0" baseline="0" noProof="0" dirty="0">
                <a:ln>
                  <a:noFill/>
                </a:ln>
                <a:solidFill>
                  <a:schemeClr val="bg2"/>
                </a:solidFill>
                <a:effectLst/>
                <a:uLnTx/>
                <a:uFillTx/>
                <a:latin typeface="Calibri"/>
                <a:ea typeface="Calibri"/>
                <a:cs typeface="Calibri"/>
                <a:sym typeface="Calibri"/>
              </a:rPr>
              <a:t>Research Experience for Undergraduates (REU) program.  Experiments are ongoing, with the goal of  better replicating LHC conditions using sudden impulse charging and high voltage application. Additional applications of dust mitigation research include space exploration and manufacturing.</a:t>
            </a:r>
            <a:endParaRPr lang="en-US" sz="7200" b="1" i="0" u="sng" strike="noStrike" cap="none" dirty="0">
              <a:solidFill>
                <a:schemeClr val="bg2"/>
              </a:solidFill>
              <a:latin typeface="Calibri"/>
              <a:ea typeface="Calibri"/>
              <a:cs typeface="Calibri"/>
              <a:sym typeface="Calibri"/>
            </a:endParaRPr>
          </a:p>
        </p:txBody>
      </p:sp>
      <p:sp>
        <p:nvSpPr>
          <p:cNvPr id="36" name="Rectangle 35">
            <a:extLst>
              <a:ext uri="{FF2B5EF4-FFF2-40B4-BE49-F238E27FC236}">
                <a16:creationId xmlns:a16="http://schemas.microsoft.com/office/drawing/2014/main" id="{14A4E7C6-E825-C4E5-86BC-022E24EBCF9D}"/>
              </a:ext>
            </a:extLst>
          </p:cNvPr>
          <p:cNvSpPr/>
          <p:nvPr/>
        </p:nvSpPr>
        <p:spPr>
          <a:xfrm>
            <a:off x="1117350" y="33308333"/>
            <a:ext cx="15622396" cy="4595553"/>
          </a:xfrm>
          <a:prstGeom prst="rect">
            <a:avLst/>
          </a:prstGeom>
          <a:noFill/>
          <a:ln>
            <a:solidFill>
              <a:srgbClr val="8F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510B4E-7A38-D8F4-58D1-D05B8013F48C}"/>
              </a:ext>
            </a:extLst>
          </p:cNvPr>
          <p:cNvSpPr/>
          <p:nvPr/>
        </p:nvSpPr>
        <p:spPr>
          <a:xfrm>
            <a:off x="17024880" y="34543151"/>
            <a:ext cx="25755951" cy="3144719"/>
          </a:xfrm>
          <a:prstGeom prst="rect">
            <a:avLst/>
          </a:prstGeom>
          <a:noFill/>
          <a:ln>
            <a:solidFill>
              <a:srgbClr val="8F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2994DA02-8806-1016-CCD7-469A7DBF0C3F}"/>
              </a:ext>
            </a:extLst>
          </p:cNvPr>
          <p:cNvPicPr>
            <a:picLocks noChangeAspect="1"/>
          </p:cNvPicPr>
          <p:nvPr/>
        </p:nvPicPr>
        <p:blipFill>
          <a:blip r:embed="rId10"/>
          <a:stretch>
            <a:fillRect/>
          </a:stretch>
        </p:blipFill>
        <p:spPr>
          <a:xfrm>
            <a:off x="752860" y="15845524"/>
            <a:ext cx="10836118" cy="8402117"/>
          </a:xfrm>
          <a:prstGeom prst="rect">
            <a:avLst/>
          </a:prstGeom>
        </p:spPr>
      </p:pic>
      <p:sp>
        <p:nvSpPr>
          <p:cNvPr id="39" name="Rectangle 38">
            <a:extLst>
              <a:ext uri="{FF2B5EF4-FFF2-40B4-BE49-F238E27FC236}">
                <a16:creationId xmlns:a16="http://schemas.microsoft.com/office/drawing/2014/main" id="{0ED0544C-6BF7-0321-FC2D-6011A7F03D6B}"/>
              </a:ext>
            </a:extLst>
          </p:cNvPr>
          <p:cNvSpPr/>
          <p:nvPr/>
        </p:nvSpPr>
        <p:spPr>
          <a:xfrm>
            <a:off x="1117350" y="13496193"/>
            <a:ext cx="15679813" cy="18924368"/>
          </a:xfrm>
          <a:prstGeom prst="rect">
            <a:avLst/>
          </a:prstGeom>
          <a:noFill/>
          <a:ln>
            <a:solidFill>
              <a:srgbClr val="8F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picture containing text&#10;&#10;Description automatically generated">
            <a:extLst>
              <a:ext uri="{FF2B5EF4-FFF2-40B4-BE49-F238E27FC236}">
                <a16:creationId xmlns:a16="http://schemas.microsoft.com/office/drawing/2014/main" id="{4428AD94-1531-0E40-B0BE-93FAAD20ADE5}"/>
              </a:ext>
            </a:extLst>
          </p:cNvPr>
          <p:cNvPicPr>
            <a:picLocks noChangeAspect="1"/>
          </p:cNvPicPr>
          <p:nvPr/>
        </p:nvPicPr>
        <p:blipFill rotWithShape="1">
          <a:blip r:embed="rId11"/>
          <a:srcRect t="36735"/>
          <a:stretch/>
        </p:blipFill>
        <p:spPr>
          <a:xfrm>
            <a:off x="11988642" y="22396156"/>
            <a:ext cx="4224727" cy="1420180"/>
          </a:xfrm>
          <a:prstGeom prst="rect">
            <a:avLst/>
          </a:prstGeom>
        </p:spPr>
      </p:pic>
      <p:pic>
        <p:nvPicPr>
          <p:cNvPr id="41" name="Picture 40" descr="A picture containing indoor&#10;&#10;Description automatically generated">
            <a:extLst>
              <a:ext uri="{FF2B5EF4-FFF2-40B4-BE49-F238E27FC236}">
                <a16:creationId xmlns:a16="http://schemas.microsoft.com/office/drawing/2014/main" id="{42128971-AE15-B2D3-A1AA-377E9C12F4C5}"/>
              </a:ext>
            </a:extLst>
          </p:cNvPr>
          <p:cNvPicPr>
            <a:picLocks noChangeAspect="1"/>
          </p:cNvPicPr>
          <p:nvPr/>
        </p:nvPicPr>
        <p:blipFill rotWithShape="1">
          <a:blip r:embed="rId12"/>
          <a:srcRect l="39724" t="30724" r="6854" b="13018"/>
          <a:stretch/>
        </p:blipFill>
        <p:spPr>
          <a:xfrm rot="10800000">
            <a:off x="11600219" y="18282841"/>
            <a:ext cx="4884993" cy="3858141"/>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C68EB26-03A0-22F2-37D1-E4CE157CD8BE}"/>
                  </a:ext>
                </a:extLst>
              </p:cNvPr>
              <p:cNvSpPr txBox="1"/>
              <p:nvPr/>
            </p:nvSpPr>
            <p:spPr>
              <a:xfrm>
                <a:off x="17370515" y="15980745"/>
                <a:ext cx="12641129" cy="51097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High Voltage Lofting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dirty="0">
                    <a:latin typeface="Calibri" panose="020F0502020204030204" pitchFamily="34" charset="0"/>
                    <a:ea typeface="Calibri" panose="020F0502020204030204" pitchFamily="34" charset="0"/>
                    <a:cs typeface="Calibri" panose="020F0502020204030204" pitchFamily="34" charset="0"/>
                  </a:rPr>
                  <a:t>Dust grains travel in vertical </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trajectories.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Charge is calculated from the equation of motion:</a:t>
                </a:r>
                <a:r>
                  <a:rPr kumimoji="0" lang="en-US" sz="4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14:m>
                  <m:oMath xmlns:m="http://schemas.openxmlformats.org/officeDocument/2006/math">
                    <m:sSub>
                      <m:sSub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ctrlPr>
                      </m:sSubPr>
                      <m:e>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𝐹</m:t>
                        </m:r>
                      </m:e>
                      <m: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𝑦</m:t>
                        </m:r>
                      </m:sub>
                    </m:s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𝑚</m:t>
                    </m:r>
                    <m:sSub>
                      <m:sSub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ctrlPr>
                      </m:sSubPr>
                      <m:e>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𝑎</m:t>
                        </m:r>
                      </m:e>
                      <m: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𝑦</m:t>
                        </m:r>
                      </m:sub>
                    </m:s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𝑚</m:t>
                    </m:r>
                    <m:f>
                      <m:f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ctrlPr>
                      </m:fPr>
                      <m:num>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𝑑</m:t>
                        </m:r>
                        <m:sSub>
                          <m:sSub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ctrlPr>
                          </m:sSubPr>
                          <m:e>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𝑣</m:t>
                            </m:r>
                          </m:e>
                          <m: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𝑦</m:t>
                            </m:r>
                          </m:sub>
                        </m:sSub>
                      </m:num>
                      <m:den>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𝑑𝑡</m:t>
                        </m:r>
                      </m:den>
                    </m:f>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𝑞𝐸</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𝑚𝑔</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 </m:t>
                    </m:r>
                  </m:oMath>
                </a14:m>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and electric field</a:t>
                </a:r>
                <a:b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14:m>
                  <m:oMath xmlns:m="http://schemas.openxmlformats.org/officeDocument/2006/math">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𝐸</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m:t>
                    </m:r>
                    <m:f>
                      <m:fPr>
                        <m:type m:val="lin"/>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ctrlPr>
                      </m:fPr>
                      <m:num>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𝑉</m:t>
                        </m:r>
                      </m:num>
                      <m:den>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𝑑</m:t>
                        </m:r>
                      </m:den>
                    </m:f>
                  </m:oMath>
                </a14:m>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Surface potential: </a:t>
                </a:r>
                <a14:m>
                  <m:oMath xmlns:m="http://schemas.openxmlformats.org/officeDocument/2006/math">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𝜑</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𝑞</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/(4</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𝜋</m:t>
                    </m:r>
                    <m:sSub>
                      <m:sSub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ctrlPr>
                      </m:sSubPr>
                      <m:e>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𝜀</m:t>
                        </m:r>
                      </m:e>
                      <m: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0</m:t>
                        </m:r>
                      </m:sub>
                    </m:s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𝑅</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m:t>
                    </m:r>
                  </m:oMath>
                </a14:m>
                <a:endParaRPr kumimoji="0" lang="en-US" sz="4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dirty="0"/>
              </a:p>
            </p:txBody>
          </p:sp>
        </mc:Choice>
        <mc:Fallback xmlns="">
          <p:sp>
            <p:nvSpPr>
              <p:cNvPr id="42" name="TextBox 41">
                <a:extLst>
                  <a:ext uri="{FF2B5EF4-FFF2-40B4-BE49-F238E27FC236}">
                    <a16:creationId xmlns:a16="http://schemas.microsoft.com/office/drawing/2014/main" id="{8C68EB26-03A0-22F2-37D1-E4CE157CD8BE}"/>
                  </a:ext>
                </a:extLst>
              </p:cNvPr>
              <p:cNvSpPr txBox="1">
                <a:spLocks noRot="1" noChangeAspect="1" noMove="1" noResize="1" noEditPoints="1" noAdjustHandles="1" noChangeArrowheads="1" noChangeShapeType="1" noTextEdit="1"/>
              </p:cNvSpPr>
              <p:nvPr/>
            </p:nvSpPr>
            <p:spPr>
              <a:xfrm>
                <a:off x="17370515" y="15980745"/>
                <a:ext cx="12641129" cy="5109732"/>
              </a:xfrm>
              <a:prstGeom prst="rect">
                <a:avLst/>
              </a:prstGeom>
              <a:blipFill>
                <a:blip r:embed="rId13"/>
                <a:stretch>
                  <a:fillRect l="-2170" t="-2625" r="-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CA59A16-3DBE-0C4F-3E80-97CD9901362F}"/>
                  </a:ext>
                </a:extLst>
              </p:cNvPr>
              <p:cNvSpPr txBox="1"/>
              <p:nvPr/>
            </p:nvSpPr>
            <p:spPr>
              <a:xfrm>
                <a:off x="30528324" y="15039264"/>
                <a:ext cx="12470321" cy="8428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Charging Lofting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Dust trajectory is parabolic. </a:t>
                </a:r>
                <a:b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Previous results (right) [1], new results (left).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Surface potential [1]: </a:t>
                </a:r>
                <a14:m>
                  <m:oMath xmlns:m="http://schemas.openxmlformats.org/officeDocument/2006/math">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𝜑</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m:t>
                    </m:r>
                    <m:f>
                      <m:f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ctrlPr>
                      </m:fPr>
                      <m:num>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𝑣𝑅</m:t>
                        </m:r>
                      </m:num>
                      <m:den>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𝛾</m:t>
                        </m:r>
                      </m:den>
                    </m:f>
                    <m:rad>
                      <m:radPr>
                        <m:degHide m:val="on"/>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ctrlPr>
                      </m:radPr>
                      <m:deg/>
                      <m:e>
                        <m:f>
                          <m:f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ctrlPr>
                          </m:fPr>
                          <m:num>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𝜌</m:t>
                            </m:r>
                          </m:num>
                          <m:den>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3</m:t>
                            </m:r>
                            <m:sSub>
                              <m:sSub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ctrlPr>
                              </m:sSubPr>
                              <m:e>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𝜀</m:t>
                                </m:r>
                              </m:e>
                              <m:sub>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0</m:t>
                                </m:r>
                              </m:sub>
                            </m:sSub>
                          </m:den>
                        </m:f>
                      </m:e>
                    </m:rad>
                  </m:oMath>
                </a14:m>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Lofted angle calculation using QR-Factorization.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mc:Choice>
        <mc:Fallback xmlns="">
          <p:sp>
            <p:nvSpPr>
              <p:cNvPr id="43" name="TextBox 42">
                <a:extLst>
                  <a:ext uri="{FF2B5EF4-FFF2-40B4-BE49-F238E27FC236}">
                    <a16:creationId xmlns:a16="http://schemas.microsoft.com/office/drawing/2014/main" id="{CCA59A16-3DBE-0C4F-3E80-97CD9901362F}"/>
                  </a:ext>
                </a:extLst>
              </p:cNvPr>
              <p:cNvSpPr txBox="1">
                <a:spLocks noRot="1" noChangeAspect="1" noMove="1" noResize="1" noEditPoints="1" noAdjustHandles="1" noChangeArrowheads="1" noChangeShapeType="1" noTextEdit="1"/>
              </p:cNvSpPr>
              <p:nvPr/>
            </p:nvSpPr>
            <p:spPr>
              <a:xfrm>
                <a:off x="30528324" y="15039264"/>
                <a:ext cx="12470321" cy="8428076"/>
              </a:xfrm>
              <a:prstGeom prst="rect">
                <a:avLst/>
              </a:prstGeom>
              <a:blipFill>
                <a:blip r:embed="rId14"/>
                <a:stretch>
                  <a:fillRect l="-2248" t="-1591"/>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20A7D8D0-2B5A-7E16-23F3-264F20FE5ADB}"/>
              </a:ext>
            </a:extLst>
          </p:cNvPr>
          <p:cNvSpPr/>
          <p:nvPr/>
        </p:nvSpPr>
        <p:spPr>
          <a:xfrm>
            <a:off x="17031230" y="26765490"/>
            <a:ext cx="25755951" cy="6738511"/>
          </a:xfrm>
          <a:prstGeom prst="rect">
            <a:avLst/>
          </a:prstGeom>
          <a:noFill/>
          <a:ln>
            <a:solidFill>
              <a:srgbClr val="8F3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6134BD3-03AC-1043-0392-909BCCCDF4FF}"/>
              </a:ext>
            </a:extLst>
          </p:cNvPr>
          <p:cNvSpPr txBox="1"/>
          <p:nvPr/>
        </p:nvSpPr>
        <p:spPr>
          <a:xfrm>
            <a:off x="17351464" y="26758973"/>
            <a:ext cx="17159761" cy="769441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We observed that dust particles are lofted both during electron beam charging and during the application of the external electric field. </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Our results provide experimental evidence that dust particles can be detached from a conducting surface and help to understand the mechanism of how dust particles can enter the LHC beam. </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There is consistently high activity when charging at 80 eV and low currents. </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We theorize the presence of a space-charge limited (SCL) plasma sheath [2] between the plate and the mesh, which would explain why the 80 eV charging potential is preferred. </a:t>
            </a:r>
            <a:b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b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algn="just"/>
            <a:endParaRPr lang="en-US" dirty="0"/>
          </a:p>
        </p:txBody>
      </p:sp>
      <p:sp>
        <p:nvSpPr>
          <p:cNvPr id="46" name="Rectangle 45">
            <a:extLst>
              <a:ext uri="{FF2B5EF4-FFF2-40B4-BE49-F238E27FC236}">
                <a16:creationId xmlns:a16="http://schemas.microsoft.com/office/drawing/2014/main" id="{96106A23-E09F-D369-B045-D81ED76A5D4A}"/>
              </a:ext>
            </a:extLst>
          </p:cNvPr>
          <p:cNvSpPr/>
          <p:nvPr/>
        </p:nvSpPr>
        <p:spPr>
          <a:xfrm>
            <a:off x="17022485" y="16648545"/>
            <a:ext cx="13048653" cy="9090069"/>
          </a:xfrm>
          <a:prstGeom prst="rect">
            <a:avLst/>
          </a:prstGeom>
          <a:noFill/>
          <a:ln>
            <a:solidFill>
              <a:srgbClr val="8F31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24FD161-8DF7-000C-1DB2-927FAD8509F5}"/>
              </a:ext>
            </a:extLst>
          </p:cNvPr>
          <p:cNvSpPr/>
          <p:nvPr/>
        </p:nvSpPr>
        <p:spPr>
          <a:xfrm>
            <a:off x="30065504" y="15725542"/>
            <a:ext cx="13052907" cy="10004552"/>
          </a:xfrm>
          <a:prstGeom prst="rect">
            <a:avLst/>
          </a:prstGeom>
          <a:noFill/>
          <a:ln>
            <a:solidFill>
              <a:srgbClr val="8F31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509F4AE9-9F4D-5AD7-F262-F6A8DA2E74B7}"/>
              </a:ext>
            </a:extLst>
          </p:cNvPr>
          <p:cNvPicPr>
            <a:picLocks noChangeAspect="1"/>
          </p:cNvPicPr>
          <p:nvPr/>
        </p:nvPicPr>
        <p:blipFill rotWithShape="1">
          <a:blip r:embed="rId15"/>
          <a:srcRect l="8289" t="37048" r="74688" b="46854"/>
          <a:stretch/>
        </p:blipFill>
        <p:spPr>
          <a:xfrm>
            <a:off x="35481104" y="23283544"/>
            <a:ext cx="4287732" cy="2280807"/>
          </a:xfrm>
          <a:prstGeom prst="rect">
            <a:avLst/>
          </a:prstGeom>
        </p:spPr>
      </p:pic>
      <p:pic>
        <p:nvPicPr>
          <p:cNvPr id="56" name="Picture 55" descr="A picture containing outdoor&#10;&#10;Description automatically generated">
            <a:extLst>
              <a:ext uri="{FF2B5EF4-FFF2-40B4-BE49-F238E27FC236}">
                <a16:creationId xmlns:a16="http://schemas.microsoft.com/office/drawing/2014/main" id="{4153F988-8C11-2B1B-507B-1361DE0972A9}"/>
              </a:ext>
            </a:extLst>
          </p:cNvPr>
          <p:cNvPicPr>
            <a:picLocks noChangeAspect="1"/>
          </p:cNvPicPr>
          <p:nvPr/>
        </p:nvPicPr>
        <p:blipFill rotWithShape="1">
          <a:blip r:embed="rId16"/>
          <a:srcRect l="28949" t="33876" r="46942" b="44070"/>
          <a:stretch/>
        </p:blipFill>
        <p:spPr>
          <a:xfrm>
            <a:off x="30806282" y="23283544"/>
            <a:ext cx="4409350" cy="2268634"/>
          </a:xfrm>
          <a:prstGeom prst="rect">
            <a:avLst/>
          </a:prstGeom>
        </p:spPr>
      </p:pic>
      <p:pic>
        <p:nvPicPr>
          <p:cNvPr id="58" name="Picture 57" descr="A picture containing outdoor, night, night sky&#10;&#10;Description automatically generated">
            <a:extLst>
              <a:ext uri="{FF2B5EF4-FFF2-40B4-BE49-F238E27FC236}">
                <a16:creationId xmlns:a16="http://schemas.microsoft.com/office/drawing/2014/main" id="{FF29A1FD-0FB2-9AAC-05FF-54A00703BE0E}"/>
              </a:ext>
            </a:extLst>
          </p:cNvPr>
          <p:cNvPicPr>
            <a:picLocks noChangeAspect="1"/>
          </p:cNvPicPr>
          <p:nvPr/>
        </p:nvPicPr>
        <p:blipFill rotWithShape="1">
          <a:blip r:embed="rId17"/>
          <a:srcRect l="34943" t="65787" r="53100" b="15770"/>
          <a:stretch/>
        </p:blipFill>
        <p:spPr>
          <a:xfrm>
            <a:off x="39962716" y="23277515"/>
            <a:ext cx="2614941" cy="2268634"/>
          </a:xfrm>
          <a:prstGeom prst="rect">
            <a:avLst/>
          </a:prstGeom>
        </p:spPr>
      </p:pic>
      <p:pic>
        <p:nvPicPr>
          <p:cNvPr id="60" name="Picture 59" descr="A picture containing night sky&#10;&#10;Description automatically generated">
            <a:extLst>
              <a:ext uri="{FF2B5EF4-FFF2-40B4-BE49-F238E27FC236}">
                <a16:creationId xmlns:a16="http://schemas.microsoft.com/office/drawing/2014/main" id="{60354564-FC93-91C6-C60A-D03711916BEA}"/>
              </a:ext>
            </a:extLst>
          </p:cNvPr>
          <p:cNvPicPr>
            <a:picLocks noChangeAspect="1"/>
          </p:cNvPicPr>
          <p:nvPr/>
        </p:nvPicPr>
        <p:blipFill rotWithShape="1">
          <a:blip r:embed="rId18"/>
          <a:srcRect l="11936" r="39729"/>
          <a:stretch/>
        </p:blipFill>
        <p:spPr>
          <a:xfrm>
            <a:off x="17564939" y="21184815"/>
            <a:ext cx="1841569" cy="2857500"/>
          </a:xfrm>
          <a:prstGeom prst="rect">
            <a:avLst/>
          </a:prstGeom>
        </p:spPr>
      </p:pic>
      <p:pic>
        <p:nvPicPr>
          <p:cNvPr id="62" name="Picture 61" descr="A picture containing night sky&#10;&#10;Description automatically generated">
            <a:extLst>
              <a:ext uri="{FF2B5EF4-FFF2-40B4-BE49-F238E27FC236}">
                <a16:creationId xmlns:a16="http://schemas.microsoft.com/office/drawing/2014/main" id="{A8ADCA25-E8A6-A920-14D1-10259352397F}"/>
              </a:ext>
            </a:extLst>
          </p:cNvPr>
          <p:cNvPicPr>
            <a:picLocks noChangeAspect="1"/>
          </p:cNvPicPr>
          <p:nvPr/>
        </p:nvPicPr>
        <p:blipFill rotWithShape="1">
          <a:blip r:embed="rId19"/>
          <a:srcRect l="10052" r="39729"/>
          <a:stretch/>
        </p:blipFill>
        <p:spPr>
          <a:xfrm>
            <a:off x="19631830" y="21189635"/>
            <a:ext cx="1913384" cy="2857500"/>
          </a:xfrm>
          <a:prstGeom prst="rect">
            <a:avLst/>
          </a:prstGeom>
        </p:spPr>
      </p:pic>
      <p:pic>
        <p:nvPicPr>
          <p:cNvPr id="128" name="Picture 127" descr="A planet in space&#10;&#10;Description automatically generated with low confidence">
            <a:extLst>
              <a:ext uri="{FF2B5EF4-FFF2-40B4-BE49-F238E27FC236}">
                <a16:creationId xmlns:a16="http://schemas.microsoft.com/office/drawing/2014/main" id="{64AD79F7-30A5-2BAF-1E14-7EF1BC71643F}"/>
              </a:ext>
            </a:extLst>
          </p:cNvPr>
          <p:cNvPicPr>
            <a:picLocks noChangeAspect="1"/>
          </p:cNvPicPr>
          <p:nvPr/>
        </p:nvPicPr>
        <p:blipFill rotWithShape="1">
          <a:blip r:embed="rId20"/>
          <a:srcRect l="10928" r="40460"/>
          <a:stretch/>
        </p:blipFill>
        <p:spPr>
          <a:xfrm>
            <a:off x="21770536" y="21177558"/>
            <a:ext cx="1852116" cy="2857500"/>
          </a:xfrm>
          <a:prstGeom prst="rect">
            <a:avLst/>
          </a:prstGeom>
        </p:spPr>
      </p:pic>
      <p:pic>
        <p:nvPicPr>
          <p:cNvPr id="130" name="Picture 129">
            <a:extLst>
              <a:ext uri="{FF2B5EF4-FFF2-40B4-BE49-F238E27FC236}">
                <a16:creationId xmlns:a16="http://schemas.microsoft.com/office/drawing/2014/main" id="{FE5C9A07-648F-EB8F-B1E0-199EDF5150F6}"/>
              </a:ext>
            </a:extLst>
          </p:cNvPr>
          <p:cNvPicPr>
            <a:picLocks noChangeAspect="1"/>
          </p:cNvPicPr>
          <p:nvPr/>
        </p:nvPicPr>
        <p:blipFill rotWithShape="1">
          <a:blip r:embed="rId21"/>
          <a:srcRect l="1647" t="-1" r="21371" b="51540"/>
          <a:stretch/>
        </p:blipFill>
        <p:spPr>
          <a:xfrm>
            <a:off x="11167444" y="15446846"/>
            <a:ext cx="5504876" cy="2598999"/>
          </a:xfrm>
          <a:prstGeom prst="rect">
            <a:avLst/>
          </a:prstGeom>
        </p:spPr>
      </p:pic>
      <mc:AlternateContent xmlns:mc="http://schemas.openxmlformats.org/markup-compatibility/2006">
        <mc:Choice xmlns:a14="http://schemas.microsoft.com/office/drawing/2010/main" Requires="a14">
          <p:sp>
            <p:nvSpPr>
              <p:cNvPr id="132" name="TextBox 131">
                <a:extLst>
                  <a:ext uri="{FF2B5EF4-FFF2-40B4-BE49-F238E27FC236}">
                    <a16:creationId xmlns:a16="http://schemas.microsoft.com/office/drawing/2014/main" id="{0A90994D-7B0F-3A67-D62E-3E75C2E40AC4}"/>
                  </a:ext>
                </a:extLst>
              </p:cNvPr>
              <p:cNvSpPr txBox="1"/>
              <p:nvPr/>
            </p:nvSpPr>
            <p:spPr>
              <a:xfrm>
                <a:off x="1195832" y="12534121"/>
                <a:ext cx="15596983" cy="21882914"/>
              </a:xfrm>
              <a:prstGeom prst="rect">
                <a:avLst/>
              </a:prstGeom>
              <a:noFill/>
            </p:spPr>
            <p:txBody>
              <a:bodyPr wrap="square" rtlCol="0">
                <a:spAutoFit/>
              </a:bodyPr>
              <a:lstStyle/>
              <a:p>
                <a:pPr algn="ctr"/>
                <a:r>
                  <a:rPr lang="en-US" sz="7200" b="1" i="0" u="sng" strike="noStrike" cap="none" dirty="0">
                    <a:solidFill>
                      <a:srgbClr val="760000"/>
                    </a:solidFill>
                    <a:latin typeface="Calibri"/>
                    <a:ea typeface="Calibri"/>
                    <a:cs typeface="Calibri"/>
                    <a:sym typeface="Calibri"/>
                  </a:rPr>
                  <a:t>Experimental Setup</a:t>
                </a:r>
                <a:endParaRPr lang="en-US" sz="7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gn="just"/>
                <a:r>
                  <a:rPr lang="en-US"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To test this hypothesis, we performed experiments in a vacuum chamber to study the electrostatic lofting of dust particles from a conducting surface.  </a:t>
                </a: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a:p>
                <a:endParaRPr lang="en-US" sz="4800" dirty="0">
                  <a:latin typeface="Calibri" panose="020F0502020204030204" pitchFamily="34" charset="0"/>
                  <a:ea typeface="Calibri" panose="020F0502020204030204" pitchFamily="34" charset="0"/>
                  <a:cs typeface="Calibri" panose="020F0502020204030204" pitchFamily="34" charset="0"/>
                </a:endParaRPr>
              </a:p>
              <a:p>
                <a:pPr marL="914400" indent="-914400">
                  <a:buFont typeface="+mj-lt"/>
                  <a:buAutoNum type="arabicPeriod"/>
                </a:pPr>
                <a:r>
                  <a:rPr lang="en-US" sz="4800" dirty="0">
                    <a:latin typeface="Calibri" panose="020F0502020204030204" pitchFamily="34" charset="0"/>
                    <a:ea typeface="Calibri" panose="020F0502020204030204" pitchFamily="34" charset="0"/>
                    <a:cs typeface="Calibri" panose="020F0502020204030204" pitchFamily="34" charset="0"/>
                  </a:rPr>
                  <a:t>Deposit a monolayer of silica dust, </a:t>
                </a:r>
                <a14:m>
                  <m:oMath xmlns:m="http://schemas.openxmlformats.org/officeDocument/2006/math">
                    <m:sSub>
                      <m:sSubPr>
                        <m:ctrlPr>
                          <a:rPr lang="en-US" sz="4800" i="1" smtClean="0">
                            <a:latin typeface="Cambria Math" panose="02040503050406030204" pitchFamily="18" charset="0"/>
                            <a:ea typeface="Calibri" panose="020F0502020204030204" pitchFamily="34" charset="0"/>
                            <a:cs typeface="Calibri" panose="020F0502020204030204" pitchFamily="34" charset="0"/>
                          </a:rPr>
                        </m:ctrlPr>
                      </m:sSubPr>
                      <m:e>
                        <m:r>
                          <a:rPr lang="en-US" sz="4800" b="0" i="1" smtClean="0">
                            <a:latin typeface="Cambria Math" panose="02040503050406030204" pitchFamily="18" charset="0"/>
                            <a:ea typeface="Calibri" panose="020F0502020204030204" pitchFamily="34" charset="0"/>
                            <a:cs typeface="Calibri" panose="020F0502020204030204" pitchFamily="34" charset="0"/>
                          </a:rPr>
                          <m:t>𝑆𝑖𝑂</m:t>
                        </m:r>
                      </m:e>
                      <m:sub>
                        <m:r>
                          <a:rPr lang="en-US" sz="4800" b="0" i="1" smtClean="0">
                            <a:latin typeface="Cambria Math" panose="02040503050406030204" pitchFamily="18" charset="0"/>
                            <a:ea typeface="Calibri" panose="020F0502020204030204" pitchFamily="34" charset="0"/>
                            <a:cs typeface="Calibri" panose="020F0502020204030204" pitchFamily="34" charset="0"/>
                          </a:rPr>
                          <m:t>2</m:t>
                        </m:r>
                      </m:sub>
                    </m:sSub>
                  </m:oMath>
                </a14:m>
                <a:r>
                  <a:rPr lang="en-US" sz="4800" dirty="0">
                    <a:latin typeface="Calibri" panose="020F0502020204030204" pitchFamily="34" charset="0"/>
                    <a:ea typeface="Calibri" panose="020F0502020204030204" pitchFamily="34" charset="0"/>
                    <a:cs typeface="Calibri" panose="020F0502020204030204" pitchFamily="34" charset="0"/>
                  </a:rPr>
                  <a:t>, &lt; 46 </a:t>
                </a:r>
                <a:r>
                  <a:rPr lang="en-US" sz="4800" dirty="0" err="1">
                    <a:latin typeface="Calibri" panose="020F0502020204030204" pitchFamily="34" charset="0"/>
                    <a:ea typeface="Calibri" panose="020F0502020204030204" pitchFamily="34" charset="0"/>
                    <a:cs typeface="Calibri" panose="020F0502020204030204" pitchFamily="34" charset="0"/>
                  </a:rPr>
                  <a:t>μm</a:t>
                </a:r>
                <a:r>
                  <a:rPr lang="en-US" sz="4800" dirty="0">
                    <a:latin typeface="Calibri" panose="020F0502020204030204" pitchFamily="34" charset="0"/>
                    <a:ea typeface="Calibri" panose="020F0502020204030204" pitchFamily="34" charset="0"/>
                    <a:cs typeface="Calibri" panose="020F0502020204030204" pitchFamily="34" charset="0"/>
                  </a:rPr>
                  <a:t> in diameter, on a conductor and onto the grounded plate, under the mesh. The mesh is  0.5 – 1 cm from the plate.</a:t>
                </a:r>
              </a:p>
              <a:p>
                <a:pPr marL="914400" indent="-914400">
                  <a:buFont typeface="+mj-lt"/>
                  <a:buAutoNum type="arabicPeriod"/>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Pump chamber down to less than </a:t>
                </a:r>
                <a14:m>
                  <m:oMath xmlns:m="http://schemas.openxmlformats.org/officeDocument/2006/math">
                    <m:r>
                      <a:rPr kumimoji="0" lang="en-US" sz="4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5</m:t>
                    </m:r>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sym typeface="Arial"/>
                      </a:rPr>
                      <m:t>∙</m:t>
                    </m:r>
                    <m:sSup>
                      <m:sSupPr>
                        <m:ctrlP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ctrlPr>
                      </m:sSupPr>
                      <m:e>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10</m:t>
                        </m:r>
                      </m:e>
                      <m:sup>
                        <m:r>
                          <a:rPr kumimoji="0" lang="en-US" sz="4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Calibri" panose="020F0502020204030204" pitchFamily="34" charset="0"/>
                            <a:sym typeface="Arial"/>
                          </a:rPr>
                          <m:t>−6</m:t>
                        </m:r>
                      </m:sup>
                    </m:sSup>
                  </m:oMath>
                </a14:m>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Torr.</a:t>
                </a:r>
              </a:p>
              <a:p>
                <a:pPr marL="914400" marR="0" lvl="0" indent="-914400" defTabSz="914400" rtl="0" eaLnBrk="1" fontAlgn="auto" latinLnBrk="0" hangingPunct="1">
                  <a:lnSpc>
                    <a:spcPct val="100000"/>
                  </a:lnSpc>
                  <a:spcBef>
                    <a:spcPts val="0"/>
                  </a:spcBef>
                  <a:spcAft>
                    <a:spcPts val="0"/>
                  </a:spcAft>
                  <a:buClr>
                    <a:srgbClr val="000000"/>
                  </a:buClr>
                  <a:buSzTx/>
                  <a:buFont typeface="+mj-lt"/>
                  <a:buAutoNum type="arabicPeriod" startAt="3"/>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Ground the mesh above the plate. Charge the dust by a </a:t>
                </a:r>
                <a:b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60 - 120 eV </a:t>
                </a:r>
                <a:r>
                  <a:rPr lang="en-US" sz="4800" dirty="0">
                    <a:latin typeface="Calibri" panose="020F0502020204030204" pitchFamily="34" charset="0"/>
                    <a:ea typeface="Calibri" panose="020F0502020204030204" pitchFamily="34" charset="0"/>
                    <a:cs typeface="Calibri" panose="020F0502020204030204" pitchFamily="34" charset="0"/>
                  </a:rPr>
                  <a:t>energy </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electron beam from a tungsten filament that has a current of up to 180 mA.</a:t>
                </a:r>
              </a:p>
              <a:p>
                <a:pPr marL="914400" marR="0" lvl="0" indent="-914400" defTabSz="914400" rtl="0" eaLnBrk="1" fontAlgn="auto" latinLnBrk="0" hangingPunct="1">
                  <a:lnSpc>
                    <a:spcPct val="100000"/>
                  </a:lnSpc>
                  <a:spcBef>
                    <a:spcPts val="0"/>
                  </a:spcBef>
                  <a:spcAft>
                    <a:spcPts val="0"/>
                  </a:spcAft>
                  <a:buClr>
                    <a:srgbClr val="000000"/>
                  </a:buClr>
                  <a:buSzTx/>
                  <a:buFont typeface="+mj-lt"/>
                  <a:buAutoNum type="arabicPeriod" startAt="3"/>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Turn off charging. Apply a bias voltage to the mesh up to </a:t>
                </a:r>
                <a:b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3 kV that generates an electric field of ~3 kV/cm.</a:t>
                </a:r>
              </a:p>
              <a:p>
                <a:pPr marL="914400" marR="0" lvl="0" indent="-914400" defTabSz="914400" rtl="0" eaLnBrk="1" fontAlgn="auto" latinLnBrk="0" hangingPunct="1">
                  <a:lnSpc>
                    <a:spcPct val="100000"/>
                  </a:lnSpc>
                  <a:spcBef>
                    <a:spcPts val="0"/>
                  </a:spcBef>
                  <a:spcAft>
                    <a:spcPts val="0"/>
                  </a:spcAft>
                  <a:buClr>
                    <a:srgbClr val="000000"/>
                  </a:buClr>
                  <a:buSzTx/>
                  <a:buFont typeface="+mj-lt"/>
                  <a:buAutoNum type="arabicPeriod" startAt="3"/>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Record dust movement during charging and high voltage (Steps 3-4) with a high-speed camera at 900-1500 fps. </a:t>
                </a:r>
              </a:p>
              <a:p>
                <a:pPr marL="914400" indent="-914400" algn="just">
                  <a:buFont typeface="+mj-lt"/>
                  <a:buAutoNum type="arabicPeriod"/>
                </a:pP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914400" indent="-914400">
                  <a:buFont typeface="+mj-lt"/>
                  <a:buAutoNum type="arabicPeriod"/>
                </a:pPr>
                <a:endParaRPr lang="en-US" sz="48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132" name="TextBox 131">
                <a:extLst>
                  <a:ext uri="{FF2B5EF4-FFF2-40B4-BE49-F238E27FC236}">
                    <a16:creationId xmlns:a16="http://schemas.microsoft.com/office/drawing/2014/main" id="{0A90994D-7B0F-3A67-D62E-3E75C2E40AC4}"/>
                  </a:ext>
                </a:extLst>
              </p:cNvPr>
              <p:cNvSpPr txBox="1">
                <a:spLocks noRot="1" noChangeAspect="1" noMove="1" noResize="1" noEditPoints="1" noAdjustHandles="1" noChangeArrowheads="1" noChangeShapeType="1" noTextEdit="1"/>
              </p:cNvSpPr>
              <p:nvPr/>
            </p:nvSpPr>
            <p:spPr>
              <a:xfrm>
                <a:off x="1195832" y="12534121"/>
                <a:ext cx="15596983" cy="21882914"/>
              </a:xfrm>
              <a:prstGeom prst="rect">
                <a:avLst/>
              </a:prstGeom>
              <a:blipFill>
                <a:blip r:embed="rId22"/>
                <a:stretch>
                  <a:fillRect l="-1798" t="-1086" r="-1758"/>
                </a:stretch>
              </a:blipFill>
            </p:spPr>
            <p:txBody>
              <a:bodyPr/>
              <a:lstStyle/>
              <a:p>
                <a:r>
                  <a:rPr lang="en-US">
                    <a:noFill/>
                  </a:rPr>
                  <a:t> </a:t>
                </a:r>
              </a:p>
            </p:txBody>
          </p:sp>
        </mc:Fallback>
      </mc:AlternateContent>
      <p:pic>
        <p:nvPicPr>
          <p:cNvPr id="20" name="Picture 19" descr="Chart, scatter chart&#10;&#10;Description automatically generated">
            <a:extLst>
              <a:ext uri="{FF2B5EF4-FFF2-40B4-BE49-F238E27FC236}">
                <a16:creationId xmlns:a16="http://schemas.microsoft.com/office/drawing/2014/main" id="{092AD4D7-10E6-7D3B-8D53-0DBF2CB48763}"/>
              </a:ext>
            </a:extLst>
          </p:cNvPr>
          <p:cNvPicPr>
            <a:picLocks noChangeAspect="1"/>
          </p:cNvPicPr>
          <p:nvPr/>
        </p:nvPicPr>
        <p:blipFill>
          <a:blip r:embed="rId23"/>
          <a:stretch>
            <a:fillRect/>
          </a:stretch>
        </p:blipFill>
        <p:spPr>
          <a:xfrm>
            <a:off x="24405884" y="20822300"/>
            <a:ext cx="5019675" cy="371475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683</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Amanda</cp:lastModifiedBy>
  <cp:revision>67</cp:revision>
  <dcterms:created xsi:type="dcterms:W3CDTF">2007-04-04T14:17:42Z</dcterms:created>
  <dcterms:modified xsi:type="dcterms:W3CDTF">2023-04-11T21:37:37Z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