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 uri="http://customooxmlschemas.google.com/">
      <go:slidesCustomData xmlns:go="http://customooxmlschemas.google.com/" r:id="rId9" roundtripDataSignature="AMtx7misVHxtkRFMuTSi41YskTurqKKV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1pPr>
            <a:lvl2pPr indent="-228600" lvl="1" marL="9144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2pPr>
            <a:lvl3pPr indent="-228600" lvl="2" marL="13716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3pPr>
            <a:lvl4pPr indent="-228600" lvl="3" marL="18288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4pPr>
            <a:lvl5pPr indent="-228600" lvl="4" marL="22860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15f9fa9ddc_0_7:notes"/>
          <p:cNvSpPr txBox="1"/>
          <p:nvPr>
            <p:ph idx="12" type="sldNum"/>
          </p:nvPr>
        </p:nvSpPr>
        <p:spPr>
          <a:xfrm>
            <a:off x="3884614" y="8829675"/>
            <a:ext cx="2971800" cy="465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g215f9fa9ddc_0_7:notes"/>
          <p:cNvSpPr/>
          <p:nvPr>
            <p:ph idx="2" type="sldImg"/>
          </p:nvPr>
        </p:nvSpPr>
        <p:spPr>
          <a:xfrm>
            <a:off x="1438275" y="696913"/>
            <a:ext cx="39816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g215f9fa9ddc_0_7:notes"/>
          <p:cNvSpPr txBox="1"/>
          <p:nvPr>
            <p:ph idx="1" type="body"/>
          </p:nvPr>
        </p:nvSpPr>
        <p:spPr>
          <a:xfrm>
            <a:off x="685800" y="4414838"/>
            <a:ext cx="5486400" cy="418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0" name="Google Shape;80;p1:notes"/>
          <p:cNvSpPr/>
          <p:nvPr>
            <p:ph idx="2"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1:notes"/>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728"/>
              </a:spcBef>
              <a:spcAft>
                <a:spcPts val="0"/>
              </a:spcAft>
              <a:buSzPts val="1400"/>
              <a:buNone/>
            </a:pPr>
            <a:r>
              <a:t/>
            </a:r>
            <a:endParaRPr/>
          </a:p>
        </p:txBody>
      </p:sp>
      <p:sp>
        <p:nvSpPr>
          <p:cNvPr id="91" name="Google Shape;91;p2:notes"/>
          <p:cNvSpPr/>
          <p:nvPr>
            <p:ph idx="2"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3"/>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43" name="Google Shape;43;p13"/>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19" name="Google Shape;19;p6"/>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3" name="Google Shape;23;p8"/>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8"/>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9"/>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7" name="Google Shape;27;p9"/>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9"/>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9"/>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9"/>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10"/>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1"/>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5" name="Google Shape;35;p11"/>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11"/>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2"/>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9" name="Google Shape;39;p12"/>
          <p:cNvSpPr/>
          <p:nvPr>
            <p:ph idx="2" type="pic"/>
          </p:nvPr>
        </p:nvSpPr>
        <p:spPr>
          <a:xfrm>
            <a:off x="8604251" y="3431325"/>
            <a:ext cx="26333450" cy="23043529"/>
          </a:xfrm>
          <a:prstGeom prst="rect">
            <a:avLst/>
          </a:prstGeom>
          <a:noFill/>
          <a:ln>
            <a:noFill/>
          </a:ln>
        </p:spPr>
      </p:sp>
      <p:sp>
        <p:nvSpPr>
          <p:cNvPr id="40" name="Google Shape;40;p12"/>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pic>
        <p:nvPicPr>
          <p:cNvPr id="12" name="Google Shape;12;p3"/>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cap="flat" cmpd="sng" w="317500">
            <a:solidFill>
              <a:srgbClr val="B5AF67"/>
            </a:solidFill>
            <a:prstDash val="solid"/>
            <a:round/>
            <a:headEnd len="sm" w="sm" type="none"/>
            <a:tailEnd len="sm" w="sm" type="none"/>
          </a:ln>
        </p:spPr>
      </p:cxnSp>
      <p:cxnSp>
        <p:nvCxnSpPr>
          <p:cNvPr id="14" name="Google Shape;14;p3"/>
          <p:cNvCxnSpPr/>
          <p:nvPr/>
        </p:nvCxnSpPr>
        <p:spPr>
          <a:xfrm>
            <a:off x="-48126" y="38351831"/>
            <a:ext cx="43946946" cy="52968"/>
          </a:xfrm>
          <a:prstGeom prst="straightConnector1">
            <a:avLst/>
          </a:prstGeom>
          <a:noFill/>
          <a:ln cap="flat" cmpd="sng" w="381000">
            <a:solidFill>
              <a:srgbClr val="B5AF6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5.jpg"/><Relationship Id="rId5" Type="http://schemas.openxmlformats.org/officeDocument/2006/relationships/image" Target="../media/image8.jp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20" Type="http://schemas.openxmlformats.org/officeDocument/2006/relationships/image" Target="../media/image22.png"/><Relationship Id="rId22" Type="http://schemas.openxmlformats.org/officeDocument/2006/relationships/image" Target="../media/image18.png"/><Relationship Id="rId21" Type="http://schemas.openxmlformats.org/officeDocument/2006/relationships/image" Target="../media/image27.png"/><Relationship Id="rId24" Type="http://schemas.openxmlformats.org/officeDocument/2006/relationships/image" Target="../media/image30.png"/><Relationship Id="rId23"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5.jpg"/><Relationship Id="rId26" Type="http://schemas.openxmlformats.org/officeDocument/2006/relationships/image" Target="../media/image31.png"/><Relationship Id="rId25" Type="http://schemas.openxmlformats.org/officeDocument/2006/relationships/image" Target="../media/image37.png"/><Relationship Id="rId28" Type="http://schemas.openxmlformats.org/officeDocument/2006/relationships/image" Target="../media/image33.png"/><Relationship Id="rId27" Type="http://schemas.openxmlformats.org/officeDocument/2006/relationships/image" Target="../media/image32.png"/><Relationship Id="rId5" Type="http://schemas.openxmlformats.org/officeDocument/2006/relationships/image" Target="../media/image25.png"/><Relationship Id="rId6" Type="http://schemas.openxmlformats.org/officeDocument/2006/relationships/image" Target="../media/image3.png"/><Relationship Id="rId29" Type="http://schemas.openxmlformats.org/officeDocument/2006/relationships/image" Target="../media/image2.png"/><Relationship Id="rId7" Type="http://schemas.openxmlformats.org/officeDocument/2006/relationships/image" Target="../media/image16.png"/><Relationship Id="rId8" Type="http://schemas.openxmlformats.org/officeDocument/2006/relationships/image" Target="../media/image14.png"/><Relationship Id="rId31" Type="http://schemas.openxmlformats.org/officeDocument/2006/relationships/image" Target="../media/image34.jpg"/><Relationship Id="rId30" Type="http://schemas.openxmlformats.org/officeDocument/2006/relationships/image" Target="../media/image35.png"/><Relationship Id="rId11" Type="http://schemas.openxmlformats.org/officeDocument/2006/relationships/image" Target="../media/image21.png"/><Relationship Id="rId10" Type="http://schemas.openxmlformats.org/officeDocument/2006/relationships/image" Target="../media/image19.jpg"/><Relationship Id="rId32" Type="http://schemas.openxmlformats.org/officeDocument/2006/relationships/image" Target="../media/image36.png"/><Relationship Id="rId13" Type="http://schemas.openxmlformats.org/officeDocument/2006/relationships/image" Target="../media/image23.png"/><Relationship Id="rId12" Type="http://schemas.openxmlformats.org/officeDocument/2006/relationships/image" Target="../media/image13.png"/><Relationship Id="rId15" Type="http://schemas.openxmlformats.org/officeDocument/2006/relationships/image" Target="../media/image28.png"/><Relationship Id="rId14" Type="http://schemas.openxmlformats.org/officeDocument/2006/relationships/image" Target="../media/image20.png"/><Relationship Id="rId17" Type="http://schemas.openxmlformats.org/officeDocument/2006/relationships/image" Target="../media/image26.png"/><Relationship Id="rId16" Type="http://schemas.openxmlformats.org/officeDocument/2006/relationships/image" Target="../media/image24.png"/><Relationship Id="rId19" Type="http://schemas.openxmlformats.org/officeDocument/2006/relationships/image" Target="../media/image17.png"/><Relationship Id="rId18"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id="50" name="Google Shape;50;g215f9fa9ddc_0_7"/>
          <p:cNvPicPr preferRelativeResize="0"/>
          <p:nvPr/>
        </p:nvPicPr>
        <p:blipFill>
          <a:blip r:embed="rId3">
            <a:alphaModFix/>
          </a:blip>
          <a:stretch>
            <a:fillRect/>
          </a:stretch>
        </p:blipFill>
        <p:spPr>
          <a:xfrm>
            <a:off x="23794713" y="28088688"/>
            <a:ext cx="11169998" cy="4674530"/>
          </a:xfrm>
          <a:prstGeom prst="rect">
            <a:avLst/>
          </a:prstGeom>
          <a:noFill/>
          <a:ln>
            <a:noFill/>
          </a:ln>
        </p:spPr>
      </p:pic>
      <p:pic>
        <p:nvPicPr>
          <p:cNvPr id="51" name="Google Shape;51;g215f9fa9ddc_0_7"/>
          <p:cNvPicPr preferRelativeResize="0"/>
          <p:nvPr/>
        </p:nvPicPr>
        <p:blipFill>
          <a:blip r:embed="rId4">
            <a:alphaModFix/>
          </a:blip>
          <a:stretch>
            <a:fillRect/>
          </a:stretch>
        </p:blipFill>
        <p:spPr>
          <a:xfrm>
            <a:off x="14861188" y="8523045"/>
            <a:ext cx="15418874" cy="6958250"/>
          </a:xfrm>
          <a:prstGeom prst="rect">
            <a:avLst/>
          </a:prstGeom>
          <a:noFill/>
          <a:ln>
            <a:noFill/>
          </a:ln>
        </p:spPr>
      </p:pic>
      <p:pic>
        <p:nvPicPr>
          <p:cNvPr id="52" name="Google Shape;52;g215f9fa9ddc_0_7"/>
          <p:cNvPicPr preferRelativeResize="0"/>
          <p:nvPr/>
        </p:nvPicPr>
        <p:blipFill>
          <a:blip r:embed="rId5">
            <a:alphaModFix/>
          </a:blip>
          <a:stretch>
            <a:fillRect/>
          </a:stretch>
        </p:blipFill>
        <p:spPr>
          <a:xfrm>
            <a:off x="11930774" y="16362751"/>
            <a:ext cx="21122379" cy="10764100"/>
          </a:xfrm>
          <a:prstGeom prst="rect">
            <a:avLst/>
          </a:prstGeom>
          <a:noFill/>
          <a:ln>
            <a:noFill/>
          </a:ln>
        </p:spPr>
      </p:pic>
      <p:sp>
        <p:nvSpPr>
          <p:cNvPr id="53" name="Google Shape;53;g215f9fa9ddc_0_7"/>
          <p:cNvSpPr txBox="1"/>
          <p:nvPr/>
        </p:nvSpPr>
        <p:spPr>
          <a:xfrm>
            <a:off x="9296400" y="1410538"/>
            <a:ext cx="27352200" cy="4185000"/>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lang="en-US" sz="8000">
                <a:solidFill>
                  <a:schemeClr val="dk1"/>
                </a:solidFill>
                <a:latin typeface="Calibri"/>
                <a:ea typeface="Calibri"/>
                <a:cs typeface="Calibri"/>
                <a:sym typeface="Calibri"/>
              </a:rPr>
              <a:t>Sustainable Community by </a:t>
            </a:r>
            <a:r>
              <a:rPr b="1" lang="en-US" sz="8000">
                <a:solidFill>
                  <a:schemeClr val="dk1"/>
                </a:solidFill>
                <a:latin typeface="Calibri"/>
                <a:ea typeface="Calibri"/>
                <a:cs typeface="Calibri"/>
                <a:sym typeface="Calibri"/>
              </a:rPr>
              <a:t>A-Team Design &amp; Build LLC</a:t>
            </a:r>
            <a:endParaRPr b="1" sz="80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000"/>
              <a:buFont typeface="Arial"/>
              <a:buNone/>
            </a:pPr>
            <a:r>
              <a:rPr b="1" lang="en-US" sz="6600">
                <a:solidFill>
                  <a:schemeClr val="dk1"/>
                </a:solidFill>
                <a:latin typeface="Calibri"/>
                <a:ea typeface="Calibri"/>
                <a:cs typeface="Calibri"/>
                <a:sym typeface="Calibri"/>
              </a:rPr>
              <a:t>Alexis Hensley, Austyn Rueter, Christian Perez, Gavin Olson, Nathan Davis, Nick Cannetti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Faculty Advisor(s): </a:t>
            </a:r>
            <a:r>
              <a:rPr b="1" lang="en-US" sz="5400">
                <a:solidFill>
                  <a:schemeClr val="dk1"/>
                </a:solidFill>
                <a:latin typeface="Calibri"/>
                <a:ea typeface="Calibri"/>
                <a:cs typeface="Calibri"/>
                <a:sym typeface="Calibri"/>
              </a:rPr>
              <a:t>Dr. Troy Nguyen</a:t>
            </a:r>
            <a:r>
              <a:rPr b="1" i="0" lang="en-US" sz="5400" u="none" cap="none" strike="noStrike">
                <a:solidFill>
                  <a:schemeClr val="dk1"/>
                </a:solidFill>
                <a:latin typeface="Calibri"/>
                <a:ea typeface="Calibri"/>
                <a:cs typeface="Calibri"/>
                <a:sym typeface="Calibri"/>
              </a:rPr>
              <a:t>, Dept. of </a:t>
            </a:r>
            <a:r>
              <a:rPr b="1" lang="en-US" sz="5400">
                <a:solidFill>
                  <a:schemeClr val="dk1"/>
                </a:solidFill>
                <a:latin typeface="Calibri"/>
                <a:ea typeface="Calibri"/>
                <a:cs typeface="Calibri"/>
                <a:sym typeface="Calibri"/>
              </a:rPr>
              <a:t>Civil Engineering</a:t>
            </a:r>
            <a:r>
              <a:rPr b="1" i="0" lang="en-US" sz="5400" u="none" cap="none" strike="noStrike">
                <a:solidFill>
                  <a:schemeClr val="dk1"/>
                </a:solidFill>
                <a:latin typeface="Calibri"/>
                <a:ea typeface="Calibri"/>
                <a:cs typeface="Calibri"/>
                <a:sym typeface="Calibri"/>
              </a:rPr>
              <a:t>, Florida Institute of Technology</a:t>
            </a:r>
            <a:endParaRPr b="1" i="0" sz="4800" u="none" cap="none" strike="noStrike">
              <a:solidFill>
                <a:schemeClr val="dk1"/>
              </a:solidFill>
              <a:latin typeface="Calibri"/>
              <a:ea typeface="Calibri"/>
              <a:cs typeface="Calibri"/>
              <a:sym typeface="Calibri"/>
            </a:endParaRPr>
          </a:p>
        </p:txBody>
      </p:sp>
      <p:sp>
        <p:nvSpPr>
          <p:cNvPr id="54" name="Google Shape;54;g215f9fa9ddc_0_7"/>
          <p:cNvSpPr txBox="1"/>
          <p:nvPr/>
        </p:nvSpPr>
        <p:spPr>
          <a:xfrm>
            <a:off x="8086727" y="7273927"/>
            <a:ext cx="184800" cy="169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pic>
        <p:nvPicPr>
          <p:cNvPr descr="Image result for brooklyn bridge silhouette" id="55" name="Google Shape;55;g215f9fa9ddc_0_7"/>
          <p:cNvPicPr preferRelativeResize="0"/>
          <p:nvPr/>
        </p:nvPicPr>
        <p:blipFill rotWithShape="1">
          <a:blip r:embed="rId6">
            <a:alphaModFix/>
          </a:blip>
          <a:srcRect b="27552" l="0" r="0" t="29530"/>
          <a:stretch/>
        </p:blipFill>
        <p:spPr>
          <a:xfrm>
            <a:off x="34773900" y="496159"/>
            <a:ext cx="4277543" cy="1828800"/>
          </a:xfrm>
          <a:prstGeom prst="rect">
            <a:avLst/>
          </a:prstGeom>
          <a:noFill/>
          <a:ln>
            <a:noFill/>
          </a:ln>
        </p:spPr>
      </p:pic>
      <p:pic>
        <p:nvPicPr>
          <p:cNvPr id="56" name="Google Shape;56;g215f9fa9ddc_0_7"/>
          <p:cNvPicPr preferRelativeResize="0"/>
          <p:nvPr/>
        </p:nvPicPr>
        <p:blipFill rotWithShape="1">
          <a:blip r:embed="rId7">
            <a:alphaModFix/>
          </a:blip>
          <a:srcRect b="0" l="0" r="0" t="0"/>
          <a:stretch/>
        </p:blipFill>
        <p:spPr>
          <a:xfrm>
            <a:off x="39341284" y="496152"/>
            <a:ext cx="1828800" cy="1828800"/>
          </a:xfrm>
          <a:prstGeom prst="rect">
            <a:avLst/>
          </a:prstGeom>
          <a:noFill/>
          <a:ln>
            <a:noFill/>
          </a:ln>
        </p:spPr>
      </p:pic>
      <p:pic>
        <p:nvPicPr>
          <p:cNvPr id="57" name="Google Shape;57;g215f9fa9ddc_0_7"/>
          <p:cNvPicPr preferRelativeResize="0"/>
          <p:nvPr/>
        </p:nvPicPr>
        <p:blipFill rotWithShape="1">
          <a:blip r:embed="rId8">
            <a:alphaModFix/>
          </a:blip>
          <a:srcRect b="0" l="0" r="0" t="0"/>
          <a:stretch/>
        </p:blipFill>
        <p:spPr>
          <a:xfrm>
            <a:off x="41459903" y="496156"/>
            <a:ext cx="1846219" cy="1828800"/>
          </a:xfrm>
          <a:prstGeom prst="rect">
            <a:avLst/>
          </a:prstGeom>
          <a:noFill/>
          <a:ln>
            <a:noFill/>
          </a:ln>
        </p:spPr>
      </p:pic>
      <p:sp>
        <p:nvSpPr>
          <p:cNvPr id="58" name="Google Shape;58;g215f9fa9ddc_0_7"/>
          <p:cNvSpPr txBox="1"/>
          <p:nvPr/>
        </p:nvSpPr>
        <p:spPr>
          <a:xfrm>
            <a:off x="858975" y="6996550"/>
            <a:ext cx="12058800" cy="39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u="sng">
                <a:latin typeface="Calibri"/>
                <a:ea typeface="Calibri"/>
                <a:cs typeface="Calibri"/>
                <a:sym typeface="Calibri"/>
              </a:rPr>
              <a:t>MISSION STATEMENT</a:t>
            </a:r>
            <a:endParaRPr b="1" sz="4800" u="sng">
              <a:latin typeface="Calibri"/>
              <a:ea typeface="Calibri"/>
              <a:cs typeface="Calibri"/>
              <a:sym typeface="Calibri"/>
            </a:endParaRPr>
          </a:p>
          <a:p>
            <a:pPr indent="0" lvl="0" marL="57150" rtl="0" algn="ctr">
              <a:spcBef>
                <a:spcPts val="0"/>
              </a:spcBef>
              <a:spcAft>
                <a:spcPts val="0"/>
              </a:spcAft>
              <a:buNone/>
            </a:pPr>
            <a:r>
              <a:rPr lang="en-US" sz="4800">
                <a:latin typeface="Calibri"/>
                <a:ea typeface="Calibri"/>
                <a:cs typeface="Calibri"/>
                <a:sym typeface="Calibri"/>
              </a:rPr>
              <a:t>“The central mission of this project is to design and construct a tiny home community that helps bridge the gap for affordable housing. The houses will utilize solar panels to </a:t>
            </a:r>
            <a:r>
              <a:rPr lang="en-US" sz="4800">
                <a:latin typeface="Calibri"/>
                <a:ea typeface="Calibri"/>
                <a:cs typeface="Calibri"/>
                <a:sym typeface="Calibri"/>
              </a:rPr>
              <a:t>supplement</a:t>
            </a:r>
            <a:r>
              <a:rPr lang="en-US" sz="4800">
                <a:latin typeface="Calibri"/>
                <a:ea typeface="Calibri"/>
                <a:cs typeface="Calibri"/>
                <a:sym typeface="Calibri"/>
              </a:rPr>
              <a:t> power requirements.”</a:t>
            </a:r>
            <a:endParaRPr sz="4800">
              <a:latin typeface="Calibri"/>
              <a:ea typeface="Calibri"/>
              <a:cs typeface="Calibri"/>
              <a:sym typeface="Calibri"/>
            </a:endParaRPr>
          </a:p>
        </p:txBody>
      </p:sp>
      <p:sp>
        <p:nvSpPr>
          <p:cNvPr id="59" name="Google Shape;59;g215f9fa9ddc_0_7"/>
          <p:cNvSpPr txBox="1"/>
          <p:nvPr/>
        </p:nvSpPr>
        <p:spPr>
          <a:xfrm>
            <a:off x="785850" y="11676425"/>
            <a:ext cx="12132000" cy="604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u="sng">
                <a:latin typeface="Calibri"/>
                <a:ea typeface="Calibri"/>
                <a:cs typeface="Calibri"/>
                <a:sym typeface="Calibri"/>
              </a:rPr>
              <a:t>PROJECT FEATURES</a:t>
            </a:r>
            <a:endParaRPr b="1" sz="4800" u="sng">
              <a:latin typeface="Calibri"/>
              <a:ea typeface="Calibri"/>
              <a:cs typeface="Calibri"/>
              <a:sym typeface="Calibri"/>
            </a:endParaRPr>
          </a:p>
          <a:p>
            <a:pPr indent="-533400" lvl="0" marL="457200" rtl="0" algn="l">
              <a:lnSpc>
                <a:spcPct val="115000"/>
              </a:lnSpc>
              <a:spcBef>
                <a:spcPts val="1200"/>
              </a:spcBef>
              <a:spcAft>
                <a:spcPts val="0"/>
              </a:spcAft>
              <a:buSzPts val="4800"/>
              <a:buFont typeface="Calibri"/>
              <a:buChar char="●"/>
            </a:pPr>
            <a:r>
              <a:rPr lang="en-US" sz="4800">
                <a:latin typeface="Calibri"/>
                <a:ea typeface="Calibri"/>
                <a:cs typeface="Calibri"/>
                <a:sym typeface="Calibri"/>
              </a:rPr>
              <a:t>Site is located in Mims, Florida off of Pine Ave.</a:t>
            </a:r>
            <a:endParaRPr sz="4800">
              <a:latin typeface="Calibri"/>
              <a:ea typeface="Calibri"/>
              <a:cs typeface="Calibri"/>
              <a:sym typeface="Calibri"/>
            </a:endParaRPr>
          </a:p>
          <a:p>
            <a:pPr indent="-533400" lvl="0" marL="457200" rtl="0" algn="l">
              <a:lnSpc>
                <a:spcPct val="115000"/>
              </a:lnSpc>
              <a:spcBef>
                <a:spcPts val="0"/>
              </a:spcBef>
              <a:spcAft>
                <a:spcPts val="0"/>
              </a:spcAft>
              <a:buSzPts val="4800"/>
              <a:buFont typeface="Calibri"/>
              <a:buChar char="●"/>
            </a:pPr>
            <a:r>
              <a:rPr lang="en-US" sz="4800">
                <a:latin typeface="Calibri"/>
                <a:ea typeface="Calibri"/>
                <a:cs typeface="Calibri"/>
                <a:sym typeface="Calibri"/>
              </a:rPr>
              <a:t> Plan shows 120 tiny homes with roadways and sidewalks in the community </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Subdivision includes 57 single family homes, 57 multi-family homes and 6 ADA homes</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Stormwater Pond located on the east side</a:t>
            </a:r>
            <a:endParaRPr sz="4800">
              <a:latin typeface="Calibri"/>
              <a:ea typeface="Calibri"/>
              <a:cs typeface="Calibri"/>
              <a:sym typeface="Calibri"/>
            </a:endParaRPr>
          </a:p>
          <a:p>
            <a:pPr indent="0" lvl="0" marL="457200" rtl="0" algn="l">
              <a:spcBef>
                <a:spcPts val="0"/>
              </a:spcBef>
              <a:spcAft>
                <a:spcPts val="0"/>
              </a:spcAft>
              <a:buNone/>
            </a:pPr>
            <a:r>
              <a:t/>
            </a:r>
            <a:endParaRPr sz="4800">
              <a:latin typeface="Calibri"/>
              <a:ea typeface="Calibri"/>
              <a:cs typeface="Calibri"/>
              <a:sym typeface="Calibri"/>
            </a:endParaRPr>
          </a:p>
          <a:p>
            <a:pPr indent="0" lvl="0" marL="457200" rtl="0" algn="l">
              <a:spcBef>
                <a:spcPts val="0"/>
              </a:spcBef>
              <a:spcAft>
                <a:spcPts val="0"/>
              </a:spcAft>
              <a:buNone/>
            </a:pPr>
            <a:r>
              <a:t/>
            </a:r>
            <a:endParaRPr sz="4800">
              <a:latin typeface="Calibri"/>
              <a:ea typeface="Calibri"/>
              <a:cs typeface="Calibri"/>
              <a:sym typeface="Calibri"/>
            </a:endParaRPr>
          </a:p>
        </p:txBody>
      </p:sp>
      <p:pic>
        <p:nvPicPr>
          <p:cNvPr id="60" name="Google Shape;60;g215f9fa9ddc_0_7"/>
          <p:cNvPicPr preferRelativeResize="0"/>
          <p:nvPr/>
        </p:nvPicPr>
        <p:blipFill rotWithShape="1">
          <a:blip r:embed="rId9">
            <a:alphaModFix/>
          </a:blip>
          <a:srcRect b="17401" l="16376" r="17669" t="16809"/>
          <a:stretch/>
        </p:blipFill>
        <p:spPr>
          <a:xfrm>
            <a:off x="12557013" y="24987512"/>
            <a:ext cx="11237701" cy="7814997"/>
          </a:xfrm>
          <a:prstGeom prst="rect">
            <a:avLst/>
          </a:prstGeom>
          <a:noFill/>
          <a:ln>
            <a:noFill/>
          </a:ln>
        </p:spPr>
      </p:pic>
      <p:sp>
        <p:nvSpPr>
          <p:cNvPr id="61" name="Google Shape;61;g215f9fa9ddc_0_7"/>
          <p:cNvSpPr txBox="1"/>
          <p:nvPr/>
        </p:nvSpPr>
        <p:spPr>
          <a:xfrm>
            <a:off x="785850" y="17716925"/>
            <a:ext cx="12132000" cy="965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u="sng">
                <a:latin typeface="Calibri"/>
                <a:ea typeface="Calibri"/>
                <a:cs typeface="Calibri"/>
                <a:sym typeface="Calibri"/>
              </a:rPr>
              <a:t>CONSTRUCTION BUDGET</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Cost for H1 (single-bedroom home)</a:t>
            </a:r>
            <a:endParaRPr sz="4800">
              <a:latin typeface="Calibri"/>
              <a:ea typeface="Calibri"/>
              <a:cs typeface="Calibri"/>
              <a:sym typeface="Calibri"/>
            </a:endParaRPr>
          </a:p>
          <a:p>
            <a:pPr indent="-533400" lvl="1" marL="914400" rtl="0" algn="l">
              <a:spcBef>
                <a:spcPts val="0"/>
              </a:spcBef>
              <a:spcAft>
                <a:spcPts val="0"/>
              </a:spcAft>
              <a:buSzPts val="4800"/>
              <a:buFont typeface="Calibri"/>
              <a:buChar char="○"/>
            </a:pPr>
            <a:r>
              <a:rPr lang="en-US" sz="4800">
                <a:latin typeface="Calibri"/>
                <a:ea typeface="Calibri"/>
                <a:cs typeface="Calibri"/>
                <a:sym typeface="Calibri"/>
              </a:rPr>
              <a:t>$110,259.12</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solidFill>
                  <a:schemeClr val="dk1"/>
                </a:solidFill>
                <a:latin typeface="Calibri"/>
                <a:ea typeface="Calibri"/>
                <a:cs typeface="Calibri"/>
                <a:sym typeface="Calibri"/>
              </a:rPr>
              <a:t>Cost for H2 (two-bedroom home)</a:t>
            </a:r>
            <a:endParaRPr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$115,085.08</a:t>
            </a:r>
            <a:endParaRPr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Cost for H3 (ADA home)</a:t>
            </a:r>
            <a:endParaRPr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$122,672.52</a:t>
            </a:r>
            <a:endParaRPr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An additional 20% will be added to these values for overhead and profit. </a:t>
            </a:r>
            <a:endParaRPr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Total projected cost:</a:t>
            </a:r>
            <a:endParaRPr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$13,580,654.63</a:t>
            </a:r>
            <a:endParaRPr sz="4800">
              <a:solidFill>
                <a:schemeClr val="dk1"/>
              </a:solidFill>
              <a:latin typeface="Calibri"/>
              <a:ea typeface="Calibri"/>
              <a:cs typeface="Calibri"/>
              <a:sym typeface="Calibri"/>
            </a:endParaRPr>
          </a:p>
          <a:p>
            <a:pPr indent="-533400" lvl="0" marL="45720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Total projected profit:</a:t>
            </a:r>
            <a:endParaRPr sz="4800">
              <a:solidFill>
                <a:schemeClr val="dk1"/>
              </a:solidFill>
              <a:latin typeface="Calibri"/>
              <a:ea typeface="Calibri"/>
              <a:cs typeface="Calibri"/>
              <a:sym typeface="Calibri"/>
            </a:endParaRPr>
          </a:p>
          <a:p>
            <a:pPr indent="-533400" lvl="1" marL="91440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$2,716,130.93</a:t>
            </a:r>
            <a:endParaRPr sz="4800">
              <a:solidFill>
                <a:schemeClr val="dk1"/>
              </a:solidFill>
              <a:latin typeface="Calibri"/>
              <a:ea typeface="Calibri"/>
              <a:cs typeface="Calibri"/>
              <a:sym typeface="Calibri"/>
            </a:endParaRPr>
          </a:p>
          <a:p>
            <a:pPr indent="0" lvl="0" marL="0" rtl="0" algn="l">
              <a:spcBef>
                <a:spcPts val="0"/>
              </a:spcBef>
              <a:spcAft>
                <a:spcPts val="0"/>
              </a:spcAft>
              <a:buNone/>
            </a:pPr>
            <a:r>
              <a:t/>
            </a:r>
            <a:endParaRPr sz="4800">
              <a:solidFill>
                <a:schemeClr val="dk1"/>
              </a:solidFill>
              <a:latin typeface="Calibri"/>
              <a:ea typeface="Calibri"/>
              <a:cs typeface="Calibri"/>
              <a:sym typeface="Calibri"/>
            </a:endParaRPr>
          </a:p>
          <a:p>
            <a:pPr indent="0" lvl="0" marL="0" rtl="0" algn="l">
              <a:spcBef>
                <a:spcPts val="0"/>
              </a:spcBef>
              <a:spcAft>
                <a:spcPts val="0"/>
              </a:spcAft>
              <a:buNone/>
            </a:pPr>
            <a:r>
              <a:t/>
            </a:r>
            <a:endParaRPr sz="4800">
              <a:latin typeface="Calibri"/>
              <a:ea typeface="Calibri"/>
              <a:cs typeface="Calibri"/>
              <a:sym typeface="Calibri"/>
            </a:endParaRPr>
          </a:p>
        </p:txBody>
      </p:sp>
      <p:sp>
        <p:nvSpPr>
          <p:cNvPr id="62" name="Google Shape;62;g215f9fa9ddc_0_7"/>
          <p:cNvSpPr txBox="1"/>
          <p:nvPr/>
        </p:nvSpPr>
        <p:spPr>
          <a:xfrm>
            <a:off x="13204675" y="15481300"/>
            <a:ext cx="44946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u="sng">
                <a:latin typeface="Calibri"/>
                <a:ea typeface="Calibri"/>
                <a:cs typeface="Calibri"/>
                <a:sym typeface="Calibri"/>
              </a:rPr>
              <a:t>SITE PLAN</a:t>
            </a:r>
            <a:endParaRPr b="1" sz="4800" u="sng">
              <a:latin typeface="Calibri"/>
              <a:ea typeface="Calibri"/>
              <a:cs typeface="Calibri"/>
              <a:sym typeface="Calibri"/>
            </a:endParaRPr>
          </a:p>
        </p:txBody>
      </p:sp>
      <p:sp>
        <p:nvSpPr>
          <p:cNvPr id="63" name="Google Shape;63;g215f9fa9ddc_0_7"/>
          <p:cNvSpPr txBox="1"/>
          <p:nvPr/>
        </p:nvSpPr>
        <p:spPr>
          <a:xfrm>
            <a:off x="31501100" y="6996550"/>
            <a:ext cx="116385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u="sng">
                <a:latin typeface="Calibri"/>
                <a:ea typeface="Calibri"/>
                <a:cs typeface="Calibri"/>
                <a:sym typeface="Calibri"/>
              </a:rPr>
              <a:t>PROPOSED SITE LOCATION:</a:t>
            </a:r>
            <a:endParaRPr sz="4800">
              <a:latin typeface="Calibri"/>
              <a:ea typeface="Calibri"/>
              <a:cs typeface="Calibri"/>
              <a:sym typeface="Calibri"/>
            </a:endParaRPr>
          </a:p>
        </p:txBody>
      </p:sp>
      <p:sp>
        <p:nvSpPr>
          <p:cNvPr id="64" name="Google Shape;64;g215f9fa9ddc_0_7"/>
          <p:cNvSpPr txBox="1"/>
          <p:nvPr/>
        </p:nvSpPr>
        <p:spPr>
          <a:xfrm>
            <a:off x="33544575" y="15148900"/>
            <a:ext cx="9508200" cy="1342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u="sng">
                <a:latin typeface="Calibri"/>
                <a:ea typeface="Calibri"/>
                <a:cs typeface="Calibri"/>
                <a:sym typeface="Calibri"/>
              </a:rPr>
              <a:t>DESIGN FEATURES</a:t>
            </a:r>
            <a:endParaRPr sz="4800" u="sng">
              <a:latin typeface="Calibri"/>
              <a:ea typeface="Calibri"/>
              <a:cs typeface="Calibri"/>
              <a:sym typeface="Calibri"/>
            </a:endParaRPr>
          </a:p>
          <a:p>
            <a:pPr indent="0" lvl="0" marL="0" rtl="0" algn="l">
              <a:spcBef>
                <a:spcPts val="0"/>
              </a:spcBef>
              <a:spcAft>
                <a:spcPts val="0"/>
              </a:spcAft>
              <a:buNone/>
            </a:pPr>
            <a:r>
              <a:rPr lang="en-US" sz="4800" u="sng">
                <a:latin typeface="Calibri"/>
                <a:ea typeface="Calibri"/>
                <a:cs typeface="Calibri"/>
                <a:sym typeface="Calibri"/>
              </a:rPr>
              <a:t>Transportation:</a:t>
            </a:r>
            <a:endParaRPr sz="4800" u="sng">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Design of all new roads and sidewalks in community.</a:t>
            </a:r>
            <a:endParaRPr sz="4800">
              <a:latin typeface="Calibri"/>
              <a:ea typeface="Calibri"/>
              <a:cs typeface="Calibri"/>
              <a:sym typeface="Calibri"/>
            </a:endParaRPr>
          </a:p>
          <a:p>
            <a:pPr indent="0" lvl="0" marL="0" rtl="0" algn="l">
              <a:spcBef>
                <a:spcPts val="0"/>
              </a:spcBef>
              <a:spcAft>
                <a:spcPts val="0"/>
              </a:spcAft>
              <a:buNone/>
            </a:pPr>
            <a:r>
              <a:rPr lang="en-US" sz="4800" u="sng">
                <a:latin typeface="Calibri"/>
                <a:ea typeface="Calibri"/>
                <a:cs typeface="Calibri"/>
                <a:sym typeface="Calibri"/>
              </a:rPr>
              <a:t>Architectural:</a:t>
            </a:r>
            <a:endParaRPr sz="4800" u="sng">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Conceptual design of all three home floor </a:t>
            </a:r>
            <a:endParaRPr sz="4800">
              <a:latin typeface="Calibri"/>
              <a:ea typeface="Calibri"/>
              <a:cs typeface="Calibri"/>
              <a:sym typeface="Calibri"/>
            </a:endParaRPr>
          </a:p>
          <a:p>
            <a:pPr indent="0" lvl="0" marL="457200" rtl="0" algn="l">
              <a:spcBef>
                <a:spcPts val="0"/>
              </a:spcBef>
              <a:spcAft>
                <a:spcPts val="0"/>
              </a:spcAft>
              <a:buNone/>
            </a:pPr>
            <a:r>
              <a:rPr lang="en-US" sz="4800">
                <a:latin typeface="Calibri"/>
                <a:ea typeface="Calibri"/>
                <a:cs typeface="Calibri"/>
                <a:sym typeface="Calibri"/>
              </a:rPr>
              <a:t>layouts.</a:t>
            </a:r>
            <a:endParaRPr sz="4800">
              <a:latin typeface="Calibri"/>
              <a:ea typeface="Calibri"/>
              <a:cs typeface="Calibri"/>
              <a:sym typeface="Calibri"/>
            </a:endParaRPr>
          </a:p>
          <a:p>
            <a:pPr indent="0" lvl="0" marL="0" rtl="0" algn="l">
              <a:spcBef>
                <a:spcPts val="0"/>
              </a:spcBef>
              <a:spcAft>
                <a:spcPts val="0"/>
              </a:spcAft>
              <a:buNone/>
            </a:pPr>
            <a:r>
              <a:rPr lang="en-US" sz="4800" u="sng">
                <a:latin typeface="Calibri"/>
                <a:ea typeface="Calibri"/>
                <a:cs typeface="Calibri"/>
                <a:sym typeface="Calibri"/>
              </a:rPr>
              <a:t>Water Resources:</a:t>
            </a:r>
            <a:endParaRPr sz="4800" u="sng">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Design of Water systems, Sanitary systems, and Stormwater systems.</a:t>
            </a:r>
            <a:endParaRPr sz="4800">
              <a:latin typeface="Calibri"/>
              <a:ea typeface="Calibri"/>
              <a:cs typeface="Calibri"/>
              <a:sym typeface="Calibri"/>
            </a:endParaRPr>
          </a:p>
          <a:p>
            <a:pPr indent="0" lvl="0" marL="0" rtl="0" algn="l">
              <a:spcBef>
                <a:spcPts val="0"/>
              </a:spcBef>
              <a:spcAft>
                <a:spcPts val="0"/>
              </a:spcAft>
              <a:buNone/>
            </a:pPr>
            <a:r>
              <a:rPr lang="en-US" sz="4800" u="sng">
                <a:latin typeface="Calibri"/>
                <a:ea typeface="Calibri"/>
                <a:cs typeface="Calibri"/>
                <a:sym typeface="Calibri"/>
              </a:rPr>
              <a:t>Geotechnical:</a:t>
            </a:r>
            <a:endParaRPr sz="4800" u="sng">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Design of foundations for homes and roads based on existing soils</a:t>
            </a:r>
            <a:endParaRPr sz="4800">
              <a:latin typeface="Calibri"/>
              <a:ea typeface="Calibri"/>
              <a:cs typeface="Calibri"/>
              <a:sym typeface="Calibri"/>
            </a:endParaRPr>
          </a:p>
        </p:txBody>
      </p:sp>
      <p:pic>
        <p:nvPicPr>
          <p:cNvPr id="65" name="Google Shape;65;g215f9fa9ddc_0_7"/>
          <p:cNvPicPr preferRelativeResize="0"/>
          <p:nvPr/>
        </p:nvPicPr>
        <p:blipFill>
          <a:blip r:embed="rId10">
            <a:alphaModFix/>
          </a:blip>
          <a:stretch>
            <a:fillRect/>
          </a:stretch>
        </p:blipFill>
        <p:spPr>
          <a:xfrm>
            <a:off x="31587963" y="8025250"/>
            <a:ext cx="11464775" cy="6598225"/>
          </a:xfrm>
          <a:prstGeom prst="rect">
            <a:avLst/>
          </a:prstGeom>
          <a:noFill/>
          <a:ln>
            <a:noFill/>
          </a:ln>
        </p:spPr>
      </p:pic>
      <p:sp>
        <p:nvSpPr>
          <p:cNvPr id="66" name="Google Shape;66;g215f9fa9ddc_0_7"/>
          <p:cNvSpPr txBox="1"/>
          <p:nvPr/>
        </p:nvSpPr>
        <p:spPr>
          <a:xfrm>
            <a:off x="35319300" y="25711700"/>
            <a:ext cx="7733400" cy="77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u="sng">
                <a:latin typeface="Calibri"/>
                <a:ea typeface="Calibri"/>
                <a:cs typeface="Calibri"/>
                <a:sym typeface="Calibri"/>
              </a:rPr>
              <a:t>CONSTRUCTION FEATURES</a:t>
            </a:r>
            <a:endParaRPr sz="4800" u="sng">
              <a:latin typeface="Calibri"/>
              <a:ea typeface="Calibri"/>
              <a:cs typeface="Calibri"/>
              <a:sym typeface="Calibri"/>
            </a:endParaRPr>
          </a:p>
          <a:p>
            <a:pPr indent="0" lvl="0" marL="0" rtl="0" algn="l">
              <a:spcBef>
                <a:spcPts val="0"/>
              </a:spcBef>
              <a:spcAft>
                <a:spcPts val="0"/>
              </a:spcAft>
              <a:buNone/>
            </a:pPr>
            <a:r>
              <a:rPr lang="en-US" sz="4800" u="sng">
                <a:latin typeface="Calibri"/>
                <a:ea typeface="Calibri"/>
                <a:cs typeface="Calibri"/>
                <a:sym typeface="Calibri"/>
              </a:rPr>
              <a:t>Materials:</a:t>
            </a:r>
            <a:endParaRPr sz="4800" u="sng">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Innova Panel MGO SIP for walls and roofs.</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Local RCA for subgrade.</a:t>
            </a:r>
            <a:endParaRPr sz="4800">
              <a:latin typeface="Calibri"/>
              <a:ea typeface="Calibri"/>
              <a:cs typeface="Calibri"/>
              <a:sym typeface="Calibri"/>
            </a:endParaRPr>
          </a:p>
          <a:p>
            <a:pPr indent="0" lvl="0" marL="0" rtl="0" algn="l">
              <a:spcBef>
                <a:spcPts val="0"/>
              </a:spcBef>
              <a:spcAft>
                <a:spcPts val="0"/>
              </a:spcAft>
              <a:buNone/>
            </a:pPr>
            <a:r>
              <a:rPr lang="en-US" sz="4800" u="sng">
                <a:latin typeface="Calibri"/>
                <a:ea typeface="Calibri"/>
                <a:cs typeface="Calibri"/>
                <a:sym typeface="Calibri"/>
              </a:rPr>
              <a:t>Sustainability:</a:t>
            </a:r>
            <a:endParaRPr sz="4800" u="sng">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15kWh solar panels</a:t>
            </a:r>
            <a:endParaRPr sz="4800">
              <a:latin typeface="Calibri"/>
              <a:ea typeface="Calibri"/>
              <a:cs typeface="Calibri"/>
              <a:sym typeface="Calibri"/>
            </a:endParaRPr>
          </a:p>
          <a:p>
            <a:pPr indent="-533400" lvl="1" marL="914400" rtl="0" algn="l">
              <a:spcBef>
                <a:spcPts val="0"/>
              </a:spcBef>
              <a:spcAft>
                <a:spcPts val="0"/>
              </a:spcAft>
              <a:buSzPts val="4800"/>
              <a:buFont typeface="Calibri"/>
              <a:buChar char="○"/>
            </a:pPr>
            <a:r>
              <a:rPr lang="en-US" sz="4800">
                <a:latin typeface="Calibri"/>
                <a:ea typeface="Calibri"/>
                <a:cs typeface="Calibri"/>
                <a:sym typeface="Calibri"/>
              </a:rPr>
              <a:t>9 per Single and Multi-family homes</a:t>
            </a:r>
            <a:endParaRPr sz="4800">
              <a:latin typeface="Calibri"/>
              <a:ea typeface="Calibri"/>
              <a:cs typeface="Calibri"/>
              <a:sym typeface="Calibri"/>
            </a:endParaRPr>
          </a:p>
          <a:p>
            <a:pPr indent="-533400" lvl="1" marL="914400" rtl="0" algn="l">
              <a:spcBef>
                <a:spcPts val="0"/>
              </a:spcBef>
              <a:spcAft>
                <a:spcPts val="0"/>
              </a:spcAft>
              <a:buSzPts val="4800"/>
              <a:buFont typeface="Calibri"/>
              <a:buChar char="○"/>
            </a:pPr>
            <a:r>
              <a:rPr lang="en-US" sz="4800">
                <a:latin typeface="Calibri"/>
                <a:ea typeface="Calibri"/>
                <a:cs typeface="Calibri"/>
                <a:sym typeface="Calibri"/>
              </a:rPr>
              <a:t>16 per ADA homes</a:t>
            </a:r>
            <a:endParaRPr sz="4800">
              <a:latin typeface="Calibri"/>
              <a:ea typeface="Calibri"/>
              <a:cs typeface="Calibri"/>
              <a:sym typeface="Calibri"/>
            </a:endParaRPr>
          </a:p>
        </p:txBody>
      </p:sp>
      <p:sp>
        <p:nvSpPr>
          <p:cNvPr id="67" name="Google Shape;67;g215f9fa9ddc_0_7"/>
          <p:cNvSpPr txBox="1"/>
          <p:nvPr/>
        </p:nvSpPr>
        <p:spPr>
          <a:xfrm>
            <a:off x="16250300" y="24149900"/>
            <a:ext cx="3645900" cy="1293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3600"/>
              <a:t>15</a:t>
            </a:r>
            <a:r>
              <a:rPr lang="en-US" sz="3600"/>
              <a:t>kWh Solar Panels</a:t>
            </a:r>
            <a:endParaRPr sz="3600"/>
          </a:p>
        </p:txBody>
      </p:sp>
      <p:cxnSp>
        <p:nvCxnSpPr>
          <p:cNvPr id="68" name="Google Shape;68;g215f9fa9ddc_0_7"/>
          <p:cNvCxnSpPr>
            <a:stCxn id="69" idx="2"/>
          </p:cNvCxnSpPr>
          <p:nvPr/>
        </p:nvCxnSpPr>
        <p:spPr>
          <a:xfrm flipH="1">
            <a:off x="21356400" y="25165850"/>
            <a:ext cx="1815900" cy="1764900"/>
          </a:xfrm>
          <a:prstGeom prst="straightConnector1">
            <a:avLst/>
          </a:prstGeom>
          <a:noFill/>
          <a:ln cap="flat" cmpd="sng" w="76200">
            <a:solidFill>
              <a:schemeClr val="dk2"/>
            </a:solidFill>
            <a:prstDash val="solid"/>
            <a:round/>
            <a:headEnd len="med" w="med" type="none"/>
            <a:tailEnd len="med" w="med" type="triangle"/>
          </a:ln>
        </p:spPr>
      </p:cxnSp>
      <p:sp>
        <p:nvSpPr>
          <p:cNvPr id="69" name="Google Shape;69;g215f9fa9ddc_0_7"/>
          <p:cNvSpPr txBox="1"/>
          <p:nvPr/>
        </p:nvSpPr>
        <p:spPr>
          <a:xfrm>
            <a:off x="20676900" y="24426950"/>
            <a:ext cx="4990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600">
                <a:solidFill>
                  <a:schemeClr val="dk1"/>
                </a:solidFill>
              </a:rPr>
              <a:t>MGO SIP Panels</a:t>
            </a:r>
            <a:endParaRPr sz="3600">
              <a:solidFill>
                <a:schemeClr val="dk1"/>
              </a:solidFill>
            </a:endParaRPr>
          </a:p>
        </p:txBody>
      </p:sp>
      <p:sp>
        <p:nvSpPr>
          <p:cNvPr id="70" name="Google Shape;70;g215f9fa9ddc_0_7"/>
          <p:cNvSpPr txBox="1"/>
          <p:nvPr/>
        </p:nvSpPr>
        <p:spPr>
          <a:xfrm>
            <a:off x="23463400" y="27126838"/>
            <a:ext cx="44946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latin typeface="Calibri"/>
                <a:ea typeface="Calibri"/>
                <a:cs typeface="Calibri"/>
                <a:sym typeface="Calibri"/>
              </a:rPr>
              <a:t>ADA:</a:t>
            </a:r>
            <a:endParaRPr b="1" sz="4800">
              <a:latin typeface="Calibri"/>
              <a:ea typeface="Calibri"/>
              <a:cs typeface="Calibri"/>
              <a:sym typeface="Calibri"/>
            </a:endParaRPr>
          </a:p>
        </p:txBody>
      </p:sp>
      <p:sp>
        <p:nvSpPr>
          <p:cNvPr id="71" name="Google Shape;71;g215f9fa9ddc_0_7"/>
          <p:cNvSpPr txBox="1"/>
          <p:nvPr/>
        </p:nvSpPr>
        <p:spPr>
          <a:xfrm>
            <a:off x="12175475" y="23301263"/>
            <a:ext cx="44946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latin typeface="Calibri"/>
                <a:ea typeface="Calibri"/>
                <a:cs typeface="Calibri"/>
                <a:sym typeface="Calibri"/>
              </a:rPr>
              <a:t>H1 &amp; H2:</a:t>
            </a:r>
            <a:endParaRPr b="1" sz="4800">
              <a:latin typeface="Calibri"/>
              <a:ea typeface="Calibri"/>
              <a:cs typeface="Calibri"/>
              <a:sym typeface="Calibri"/>
            </a:endParaRPr>
          </a:p>
        </p:txBody>
      </p:sp>
      <p:sp>
        <p:nvSpPr>
          <p:cNvPr id="72" name="Google Shape;72;g215f9fa9ddc_0_7"/>
          <p:cNvSpPr txBox="1"/>
          <p:nvPr/>
        </p:nvSpPr>
        <p:spPr>
          <a:xfrm>
            <a:off x="20676900" y="33197375"/>
            <a:ext cx="13557300" cy="450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u="sng">
                <a:latin typeface="Calibri"/>
                <a:ea typeface="Calibri"/>
                <a:cs typeface="Calibri"/>
                <a:sym typeface="Calibri"/>
              </a:rPr>
              <a:t>PROJECT IMPACT</a:t>
            </a:r>
            <a:endParaRPr b="1" sz="4800" u="sng">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Affordable housing compared to conventional apartment rentals in the area</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Sustainability by using SIPs and solar panels</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Using SIPs to reduce cost and schedule of project</a:t>
            </a:r>
            <a:endParaRPr sz="4800">
              <a:latin typeface="Calibri"/>
              <a:ea typeface="Calibri"/>
              <a:cs typeface="Calibri"/>
              <a:sym typeface="Calibri"/>
            </a:endParaRPr>
          </a:p>
        </p:txBody>
      </p:sp>
      <p:sp>
        <p:nvSpPr>
          <p:cNvPr id="73" name="Google Shape;73;g215f9fa9ddc_0_7"/>
          <p:cNvSpPr txBox="1"/>
          <p:nvPr/>
        </p:nvSpPr>
        <p:spPr>
          <a:xfrm>
            <a:off x="785925" y="27513300"/>
            <a:ext cx="11771100" cy="65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u="sng">
                <a:latin typeface="Calibri"/>
                <a:ea typeface="Calibri"/>
                <a:cs typeface="Calibri"/>
                <a:sym typeface="Calibri"/>
              </a:rPr>
              <a:t>TYPICAL MORTGAGE PAYMENTS</a:t>
            </a:r>
            <a:endParaRPr b="1" sz="4800" u="sng">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In Brevard County, the average rent is $1,860.</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Over a 30-year mortgage, the monthly payment for the two-bedroom home, assuming an interest rate of 7% with a </a:t>
            </a:r>
            <a:r>
              <a:rPr lang="en-US" sz="4800">
                <a:latin typeface="Calibri"/>
                <a:ea typeface="Calibri"/>
                <a:cs typeface="Calibri"/>
                <a:sym typeface="Calibri"/>
              </a:rPr>
              <a:t>minimum</a:t>
            </a:r>
            <a:r>
              <a:rPr lang="en-US" sz="4800">
                <a:latin typeface="Calibri"/>
                <a:ea typeface="Calibri"/>
                <a:cs typeface="Calibri"/>
                <a:sym typeface="Calibri"/>
              </a:rPr>
              <a:t> down payment of 3.5%, would be $1,043.</a:t>
            </a:r>
            <a:endParaRPr sz="4800">
              <a:latin typeface="Calibri"/>
              <a:ea typeface="Calibri"/>
              <a:cs typeface="Calibri"/>
              <a:sym typeface="Calibri"/>
            </a:endParaRPr>
          </a:p>
          <a:p>
            <a:pPr indent="0" lvl="0" marL="914400" rtl="0" algn="l">
              <a:spcBef>
                <a:spcPts val="0"/>
              </a:spcBef>
              <a:spcAft>
                <a:spcPts val="0"/>
              </a:spcAft>
              <a:buNone/>
            </a:pPr>
            <a:r>
              <a:t/>
            </a:r>
            <a:endParaRPr sz="4800">
              <a:latin typeface="Calibri"/>
              <a:ea typeface="Calibri"/>
              <a:cs typeface="Calibri"/>
              <a:sym typeface="Calibri"/>
            </a:endParaRPr>
          </a:p>
        </p:txBody>
      </p:sp>
      <p:sp>
        <p:nvSpPr>
          <p:cNvPr id="74" name="Google Shape;74;g215f9fa9ddc_0_7"/>
          <p:cNvSpPr txBox="1"/>
          <p:nvPr/>
        </p:nvSpPr>
        <p:spPr>
          <a:xfrm>
            <a:off x="858975" y="34111500"/>
            <a:ext cx="19112100" cy="39762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en-US" sz="4800" u="sng">
                <a:latin typeface="Calibri"/>
                <a:ea typeface="Calibri"/>
                <a:cs typeface="Calibri"/>
                <a:sym typeface="Calibri"/>
              </a:rPr>
              <a:t>CONSTRUCTION SCHEDULE</a:t>
            </a:r>
            <a:endParaRPr b="1" sz="4800" u="sng">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Estimated Construction Schedule 2 years from start to finish</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Schedule based on RS Means, that uses real world data</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Using Innova Panels we are able to expedite the build time significantly </a:t>
            </a:r>
            <a:endParaRPr sz="4800">
              <a:latin typeface="Calibri"/>
              <a:ea typeface="Calibri"/>
              <a:cs typeface="Calibri"/>
              <a:sym typeface="Calibri"/>
            </a:endParaRPr>
          </a:p>
          <a:p>
            <a:pPr indent="-533400" lvl="0" marL="457200" rtl="0" algn="l">
              <a:spcBef>
                <a:spcPts val="0"/>
              </a:spcBef>
              <a:spcAft>
                <a:spcPts val="0"/>
              </a:spcAft>
              <a:buSzPts val="4800"/>
              <a:buFont typeface="Calibri"/>
              <a:buChar char="●"/>
            </a:pPr>
            <a:r>
              <a:rPr lang="en-US" sz="4800">
                <a:latin typeface="Calibri"/>
                <a:ea typeface="Calibri"/>
                <a:cs typeface="Calibri"/>
                <a:sym typeface="Calibri"/>
              </a:rPr>
              <a:t>Multiple units will be built simultaneously with no conflict</a:t>
            </a:r>
            <a:endParaRPr sz="4800">
              <a:latin typeface="Calibri"/>
              <a:ea typeface="Calibri"/>
              <a:cs typeface="Calibri"/>
              <a:sym typeface="Calibri"/>
            </a:endParaRPr>
          </a:p>
        </p:txBody>
      </p:sp>
      <p:sp>
        <p:nvSpPr>
          <p:cNvPr id="75" name="Google Shape;75;g215f9fa9ddc_0_7"/>
          <p:cNvSpPr txBox="1"/>
          <p:nvPr/>
        </p:nvSpPr>
        <p:spPr>
          <a:xfrm>
            <a:off x="32223400" y="8928675"/>
            <a:ext cx="1815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rgbClr val="FFFFFF"/>
                </a:solidFill>
              </a:rPr>
              <a:t>I-95</a:t>
            </a:r>
            <a:endParaRPr sz="4800">
              <a:solidFill>
                <a:srgbClr val="FFFFFF"/>
              </a:solidFill>
            </a:endParaRPr>
          </a:p>
        </p:txBody>
      </p:sp>
      <p:sp>
        <p:nvSpPr>
          <p:cNvPr id="76" name="Google Shape;76;g215f9fa9ddc_0_7"/>
          <p:cNvSpPr txBox="1"/>
          <p:nvPr/>
        </p:nvSpPr>
        <p:spPr>
          <a:xfrm>
            <a:off x="35181500" y="13097500"/>
            <a:ext cx="4277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rgbClr val="FFFFFF"/>
                </a:solidFill>
              </a:rPr>
              <a:t>W. Main St</a:t>
            </a:r>
            <a:endParaRPr sz="4800">
              <a:solidFill>
                <a:srgbClr val="FFFFFF"/>
              </a:solidFill>
            </a:endParaRPr>
          </a:p>
        </p:txBody>
      </p:sp>
      <p:pic>
        <p:nvPicPr>
          <p:cNvPr id="77" name="Google Shape;77;g215f9fa9ddc_0_7"/>
          <p:cNvPicPr preferRelativeResize="0"/>
          <p:nvPr/>
        </p:nvPicPr>
        <p:blipFill rotWithShape="1">
          <a:blip r:embed="rId11">
            <a:alphaModFix/>
          </a:blip>
          <a:srcRect b="0" l="0" r="0" t="0"/>
          <a:stretch/>
        </p:blipFill>
        <p:spPr>
          <a:xfrm>
            <a:off x="34940025" y="34162363"/>
            <a:ext cx="6856099" cy="32738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nvSpPr>
        <p:spPr>
          <a:xfrm>
            <a:off x="9296400" y="1410538"/>
            <a:ext cx="27352200" cy="3168900"/>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lang="en-US" sz="8000">
                <a:solidFill>
                  <a:schemeClr val="dk1"/>
                </a:solidFill>
                <a:latin typeface="Calibri"/>
                <a:ea typeface="Calibri"/>
                <a:cs typeface="Calibri"/>
                <a:sym typeface="Calibri"/>
              </a:rPr>
              <a:t>A-Team Design &amp; Build LLC</a:t>
            </a:r>
            <a:endParaRPr b="1" sz="80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000"/>
              <a:buFont typeface="Arial"/>
              <a:buNone/>
            </a:pPr>
            <a:r>
              <a:rPr b="1" lang="en-US" sz="6600">
                <a:solidFill>
                  <a:schemeClr val="dk1"/>
                </a:solidFill>
                <a:latin typeface="Calibri"/>
                <a:ea typeface="Calibri"/>
                <a:cs typeface="Calibri"/>
                <a:sym typeface="Calibri"/>
              </a:rPr>
              <a:t>Alexis Hensley, Christian Perez, Gavin Olson, Nathan Davis, Nick Cannetti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Faculty Advisor(s): </a:t>
            </a:r>
            <a:r>
              <a:rPr b="1" lang="en-US" sz="5400">
                <a:solidFill>
                  <a:schemeClr val="dk1"/>
                </a:solidFill>
                <a:latin typeface="Calibri"/>
                <a:ea typeface="Calibri"/>
                <a:cs typeface="Calibri"/>
                <a:sym typeface="Calibri"/>
              </a:rPr>
              <a:t>Dr. Nguyen</a:t>
            </a:r>
            <a:r>
              <a:rPr b="1" i="0" lang="en-US" sz="5400" u="none" cap="none" strike="noStrike">
                <a:solidFill>
                  <a:schemeClr val="dk1"/>
                </a:solidFill>
                <a:latin typeface="Calibri"/>
                <a:ea typeface="Calibri"/>
                <a:cs typeface="Calibri"/>
                <a:sym typeface="Calibri"/>
              </a:rPr>
              <a:t>, Dept. of </a:t>
            </a:r>
            <a:r>
              <a:rPr b="1" lang="en-US" sz="5400">
                <a:solidFill>
                  <a:schemeClr val="dk1"/>
                </a:solidFill>
                <a:latin typeface="Calibri"/>
                <a:ea typeface="Calibri"/>
                <a:cs typeface="Calibri"/>
                <a:sym typeface="Calibri"/>
              </a:rPr>
              <a:t>Civil Engineering</a:t>
            </a:r>
            <a:r>
              <a:rPr b="1" i="0" lang="en-US" sz="5400" u="none" cap="none" strike="noStrike">
                <a:solidFill>
                  <a:schemeClr val="dk1"/>
                </a:solidFill>
                <a:latin typeface="Calibri"/>
                <a:ea typeface="Calibri"/>
                <a:cs typeface="Calibri"/>
                <a:sym typeface="Calibri"/>
              </a:rPr>
              <a:t>, Florida Institute of Technology</a:t>
            </a:r>
            <a:endParaRPr b="1" i="0" sz="4800" u="none" cap="none" strike="noStrike">
              <a:solidFill>
                <a:schemeClr val="dk1"/>
              </a:solidFill>
              <a:latin typeface="Calibri"/>
              <a:ea typeface="Calibri"/>
              <a:cs typeface="Calibri"/>
              <a:sym typeface="Calibri"/>
            </a:endParaRPr>
          </a:p>
        </p:txBody>
      </p:sp>
      <p:sp>
        <p:nvSpPr>
          <p:cNvPr id="84" name="Google Shape;84;p1"/>
          <p:cNvSpPr txBox="1"/>
          <p:nvPr/>
        </p:nvSpPr>
        <p:spPr>
          <a:xfrm>
            <a:off x="8086727" y="7273927"/>
            <a:ext cx="184731"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Calibri"/>
              <a:ea typeface="Calibri"/>
              <a:cs typeface="Calibri"/>
              <a:sym typeface="Calibri"/>
            </a:endParaRPr>
          </a:p>
        </p:txBody>
      </p:sp>
      <p:sp>
        <p:nvSpPr>
          <p:cNvPr id="85" name="Google Shape;85;p1"/>
          <p:cNvSpPr txBox="1"/>
          <p:nvPr/>
        </p:nvSpPr>
        <p:spPr>
          <a:xfrm>
            <a:off x="731520" y="7299825"/>
            <a:ext cx="42142500" cy="2238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0"/>
              <a:buFont typeface="Arial"/>
              <a:buNone/>
            </a:pPr>
            <a:r>
              <a:rPr b="1" i="0" lang="en-US" sz="7000" u="none" cap="none" strike="noStrike">
                <a:solidFill>
                  <a:srgbClr val="760000"/>
                </a:solidFill>
                <a:latin typeface="Calibri"/>
                <a:ea typeface="Calibri"/>
                <a:cs typeface="Calibri"/>
                <a:sym typeface="Calibri"/>
              </a:rPr>
              <a:t>	</a:t>
            </a:r>
            <a:r>
              <a:rPr b="1" i="0" lang="en-US" sz="7200" u="sng" cap="none" strike="noStrike">
                <a:solidFill>
                  <a:srgbClr val="760000"/>
                </a:solidFill>
                <a:latin typeface="Calibri"/>
                <a:ea typeface="Calibri"/>
                <a:cs typeface="Calibri"/>
                <a:sym typeface="Calibri"/>
              </a:rPr>
              <a:t>INSTRUCTIONS</a:t>
            </a:r>
            <a:endParaRPr b="1" i="0" sz="7000" u="sng" cap="none" strike="noStrike">
              <a:solidFill>
                <a:srgbClr val="760000"/>
              </a:solidFill>
              <a:latin typeface="Calibri"/>
              <a:ea typeface="Calibri"/>
              <a:cs typeface="Calibri"/>
              <a:sym typeface="Calibri"/>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Do not use a color background</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Keep all content within the gold lines and blue and crimson bars (other than title block and icons)</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Do not change the size of the poster</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Please keep the text readable.  The only font allowed is “Calibri”. It is available on all Microsoft products . Minimum font size is 48 pts.</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The size is already set to exactly the print size. Please arrange and size all the images and text properly.</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Ensure that all images are at least 300 dpi</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The name of any faculty should be put in as “Dr. [First Name] [Middle Initial]. [Last Name], Dept. Of [name of department], [name of institution] </a:t>
            </a:r>
            <a:endParaRPr b="0" i="0" sz="1400" u="none" cap="none" strike="noStrike">
              <a:solidFill>
                <a:srgbClr val="000000"/>
              </a:solidFill>
              <a:latin typeface="Arial"/>
              <a:ea typeface="Arial"/>
              <a:cs typeface="Arial"/>
              <a:sym typeface="Arial"/>
            </a:endParaRPr>
          </a:p>
          <a:p>
            <a:pPr indent="-685800" lvl="0" marL="685800" marR="0" rtl="0" algn="l">
              <a:lnSpc>
                <a:spcPct val="100000"/>
              </a:lnSpc>
              <a:spcBef>
                <a:spcPts val="0"/>
              </a:spcBef>
              <a:spcAft>
                <a:spcPts val="0"/>
              </a:spcAft>
              <a:buClr>
                <a:schemeClr val="dk1"/>
              </a:buClr>
              <a:buSzPts val="4800"/>
              <a:buFont typeface="Arial"/>
              <a:buChar char="•"/>
            </a:pPr>
            <a:r>
              <a:rPr b="1" i="0" lang="en-US" sz="4800" u="none" cap="none" strike="noStrike">
                <a:solidFill>
                  <a:schemeClr val="dk1"/>
                </a:solidFill>
                <a:latin typeface="Calibri"/>
                <a:ea typeface="Calibri"/>
                <a:cs typeface="Calibri"/>
                <a:sym typeface="Calibri"/>
              </a:rPr>
              <a:t>Names of any sponsors, mentors, volunteers, helpers, etc. can be put in the acknowledgements section. Put in text only. Do not put in any additional logos in the poster other than the ones already in the template.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t/>
            </a:r>
            <a:endParaRPr b="1" i="1" sz="56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600"/>
              <a:buFont typeface="Arial"/>
              <a:buNone/>
            </a:pPr>
            <a:r>
              <a:rPr b="1" i="1" lang="en-US" sz="5600" u="none" cap="none" strike="noStrike">
                <a:solidFill>
                  <a:schemeClr val="dk1"/>
                </a:solidFill>
                <a:latin typeface="Calibri"/>
                <a:ea typeface="Calibri"/>
                <a:cs typeface="Calibri"/>
                <a:sym typeface="Calibri"/>
              </a:rPr>
              <a:t>	</a:t>
            </a:r>
            <a:r>
              <a:rPr b="1" i="1" lang="en-US" sz="5600" u="sng" cap="none" strike="noStrike">
                <a:solidFill>
                  <a:schemeClr val="dk1"/>
                </a:solidFill>
                <a:latin typeface="Calibri"/>
                <a:ea typeface="Calibri"/>
                <a:cs typeface="Calibri"/>
                <a:sym typeface="Calibri"/>
              </a:rPr>
              <a:t>Your Poster file should be named as follows</a:t>
            </a:r>
            <a:r>
              <a:rPr b="1" i="0" lang="en-US" sz="5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rPr b="1" i="0" lang="en-US" sz="5600" u="none" cap="none" strike="noStrike">
                <a:solidFill>
                  <a:schemeClr val="dk1"/>
                </a:solidFill>
                <a:latin typeface="Calibri"/>
                <a:ea typeface="Calibri"/>
                <a:cs typeface="Calibri"/>
                <a:sym typeface="Calibri"/>
              </a:rPr>
              <a:t>	SHOWCASE_SPRING2023_POSTER_CAPSTONE MAJOR_YOURTEAMNAME*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rPr b="1" i="0" lang="en-US" sz="5600" u="none" cap="none" strike="noStrike">
                <a:solidFill>
                  <a:schemeClr val="dk1"/>
                </a:solidFill>
                <a:latin typeface="Calibri"/>
                <a:ea typeface="Calibri"/>
                <a:cs typeface="Calibri"/>
                <a:sym typeface="Calibri"/>
              </a:rPr>
              <a:t>	(</a:t>
            </a:r>
            <a:r>
              <a:rPr b="1" i="0" lang="en-US" sz="5600" u="sng" cap="none" strike="noStrike">
                <a:solidFill>
                  <a:schemeClr val="dk1"/>
                </a:solidFill>
                <a:latin typeface="Calibri"/>
                <a:ea typeface="Calibri"/>
                <a:cs typeface="Calibri"/>
                <a:sym typeface="Calibri"/>
              </a:rPr>
              <a:t>Example:</a:t>
            </a:r>
            <a:r>
              <a:rPr b="1" i="0" lang="en-US" sz="5600" u="none" cap="none" strike="noStrike">
                <a:solidFill>
                  <a:schemeClr val="dk1"/>
                </a:solidFill>
                <a:latin typeface="Calibri"/>
                <a:ea typeface="Calibri"/>
                <a:cs typeface="Calibri"/>
                <a:sym typeface="Calibri"/>
              </a:rPr>
              <a:t> SHOWCASE_SPRING2023_POSTER_ME_SUNNUCLEAR)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rPr b="1" i="0" lang="en-US" sz="5600" u="none" cap="none" strike="noStrike">
                <a:solidFill>
                  <a:schemeClr val="dk1"/>
                </a:solidFill>
                <a:latin typeface="Calibri"/>
                <a:ea typeface="Calibri"/>
                <a:cs typeface="Calibri"/>
                <a:sym typeface="Calibri"/>
              </a:rPr>
              <a:t>	Note: The project name should be exactly as the registered project name.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rPr b="1" i="0" lang="en-US" sz="5600" u="none" cap="none" strike="noStrike">
                <a:solidFill>
                  <a:schemeClr val="dk1"/>
                </a:solidFill>
                <a:latin typeface="Calibri"/>
                <a:ea typeface="Calibri"/>
                <a:cs typeface="Calibri"/>
                <a:sym typeface="Calibri"/>
              </a:rPr>
              <a:t>	*If this is an individual project, please place the title of your project instead of the team name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rPr b="1" i="0" lang="en-US" sz="5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600"/>
              <a:buFont typeface="Arial"/>
              <a:buNone/>
            </a:pPr>
            <a:r>
              <a:rPr b="1" i="0" lang="en-US" sz="5600" u="none" cap="none" strike="noStrike">
                <a:solidFill>
                  <a:schemeClr val="dk1"/>
                </a:solidFill>
                <a:latin typeface="Calibri"/>
                <a:ea typeface="Calibri"/>
                <a:cs typeface="Calibri"/>
                <a:sym typeface="Calibri"/>
              </a:rPr>
              <a:t>	</a:t>
            </a:r>
            <a:r>
              <a:rPr b="1" i="0" lang="en-US" sz="4800" u="sng" cap="none" strike="noStrike">
                <a:solidFill>
                  <a:schemeClr val="dk1"/>
                </a:solidFill>
                <a:latin typeface="Calibri"/>
                <a:ea typeface="Calibri"/>
                <a:cs typeface="Calibri"/>
                <a:sym typeface="Calibri"/>
              </a:rPr>
              <a:t>For your “Category”, please use</a:t>
            </a:r>
            <a:r>
              <a:rPr b="1" i="0" lang="en-US" sz="4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863600" lvl="0" marL="863600" marR="0" rtl="0" algn="l">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Calibri"/>
                <a:ea typeface="Calibri"/>
                <a:cs typeface="Calibri"/>
                <a:sym typeface="Calibri"/>
              </a:rPr>
              <a:t>	Please place the symbols from those shown below for any category that is represented within your project in the top right corner of your poster. For example if your project is aerospace engineering and the project includes electrical work, and computer 	programming the symbols for aerospace engineering, electrical and electronics engineering, and computer sciences will be placed as shown above. All the category symbols can be found on the next slide.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Calibri"/>
                <a:ea typeface="Calibri"/>
                <a:cs typeface="Calibri"/>
                <a:sym typeface="Calibri"/>
              </a:rPr>
              <a:t>	</a:t>
            </a:r>
            <a:endParaRPr b="1" i="1" sz="7200" u="none" cap="none" strike="noStrike">
              <a:solidFill>
                <a:srgbClr val="FF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200"/>
              <a:buFont typeface="Arial"/>
              <a:buNone/>
            </a:pPr>
            <a:r>
              <a:rPr b="1" i="1" lang="en-US" sz="7200" u="none" cap="none" strike="noStrike">
                <a:solidFill>
                  <a:srgbClr val="FF0000"/>
                </a:solidFill>
                <a:latin typeface="Calibri"/>
                <a:ea typeface="Calibri"/>
                <a:cs typeface="Calibri"/>
                <a:sym typeface="Calibri"/>
              </a:rPr>
              <a:t>Please follow all instructions above.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200"/>
              <a:buFont typeface="Arial"/>
              <a:buNone/>
            </a:pPr>
            <a:r>
              <a:rPr b="1" i="1" lang="en-US" sz="7200" u="none" cap="none" strike="noStrike">
                <a:solidFill>
                  <a:srgbClr val="FF0000"/>
                </a:solidFill>
                <a:latin typeface="Calibri"/>
                <a:ea typeface="Calibri"/>
                <a:cs typeface="Calibri"/>
                <a:sym typeface="Calibri"/>
              </a:rPr>
              <a:t>The submission may be rejected if the formatting guidelines are violated or the file is not properly named.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400"/>
              <a:buFont typeface="Arial"/>
              <a:buNone/>
            </a:pPr>
            <a:r>
              <a:rPr b="1" i="0" lang="en-US" sz="10400" u="none" cap="none" strike="noStrike">
                <a:solidFill>
                  <a:schemeClr val="dk1"/>
                </a:solidFill>
                <a:latin typeface="Calibri"/>
                <a:ea typeface="Calibri"/>
                <a:cs typeface="Calibri"/>
                <a:sym typeface="Calibri"/>
              </a:rPr>
              <a:t>	</a:t>
            </a:r>
            <a:r>
              <a:rPr b="1" i="0" lang="en-US" sz="7200" u="none" cap="none" strike="noStrike">
                <a:solidFill>
                  <a:schemeClr val="dk1"/>
                </a:solidFill>
                <a:latin typeface="Calibri"/>
                <a:ea typeface="Calibri"/>
                <a:cs typeface="Calibri"/>
                <a:sym typeface="Calibri"/>
              </a:rPr>
              <a:t>**delete this text box, arrow and the example symbols**</a:t>
            </a:r>
            <a:endParaRPr b="0" i="0" sz="1400" u="none" cap="none" strike="noStrike">
              <a:solidFill>
                <a:srgbClr val="000000"/>
              </a:solidFill>
              <a:latin typeface="Arial"/>
              <a:ea typeface="Arial"/>
              <a:cs typeface="Arial"/>
              <a:sym typeface="Arial"/>
            </a:endParaRPr>
          </a:p>
        </p:txBody>
      </p:sp>
      <p:pic>
        <p:nvPicPr>
          <p:cNvPr descr="Image result for brooklyn bridge silhouette" id="86" name="Google Shape;86;p1"/>
          <p:cNvPicPr preferRelativeResize="0"/>
          <p:nvPr/>
        </p:nvPicPr>
        <p:blipFill rotWithShape="1">
          <a:blip r:embed="rId3">
            <a:alphaModFix/>
          </a:blip>
          <a:srcRect b="27552" l="0" r="0" t="29530"/>
          <a:stretch/>
        </p:blipFill>
        <p:spPr>
          <a:xfrm>
            <a:off x="34773900" y="496159"/>
            <a:ext cx="4277543" cy="1828800"/>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39341284" y="496152"/>
            <a:ext cx="1828800" cy="1828800"/>
          </a:xfrm>
          <a:prstGeom prst="rect">
            <a:avLst/>
          </a:prstGeom>
          <a:noFill/>
          <a:ln>
            <a:noFill/>
          </a:ln>
        </p:spPr>
      </p:pic>
      <p:pic>
        <p:nvPicPr>
          <p:cNvPr id="88" name="Google Shape;88;p1"/>
          <p:cNvPicPr preferRelativeResize="0"/>
          <p:nvPr/>
        </p:nvPicPr>
        <p:blipFill rotWithShape="1">
          <a:blip r:embed="rId5">
            <a:alphaModFix/>
          </a:blip>
          <a:srcRect b="0" l="0" r="0" t="0"/>
          <a:stretch/>
        </p:blipFill>
        <p:spPr>
          <a:xfrm>
            <a:off x="41459903" y="496156"/>
            <a:ext cx="1846219"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nvSpPr>
        <p:spPr>
          <a:xfrm>
            <a:off x="1840190" y="10550728"/>
            <a:ext cx="425214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Aerospace Engineering</a:t>
            </a:r>
            <a:endParaRPr b="0" i="0" sz="1400" u="none" cap="none" strike="noStrike">
              <a:solidFill>
                <a:srgbClr val="000000"/>
              </a:solidFill>
              <a:latin typeface="Arial"/>
              <a:ea typeface="Arial"/>
              <a:cs typeface="Arial"/>
              <a:sym typeface="Arial"/>
            </a:endParaRPr>
          </a:p>
        </p:txBody>
      </p:sp>
      <p:sp>
        <p:nvSpPr>
          <p:cNvPr id="94" name="Google Shape;94;p2"/>
          <p:cNvSpPr txBox="1"/>
          <p:nvPr/>
        </p:nvSpPr>
        <p:spPr>
          <a:xfrm>
            <a:off x="11770135" y="10610927"/>
            <a:ext cx="3290504"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Physics</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14870073" y="10609037"/>
            <a:ext cx="425214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Computer Science</a:t>
            </a:r>
            <a:endParaRPr b="0" i="0" sz="1400" u="none" cap="none" strike="noStrike">
              <a:solidFill>
                <a:srgbClr val="000000"/>
              </a:solidFill>
              <a:latin typeface="Arial"/>
              <a:ea typeface="Arial"/>
              <a:cs typeface="Arial"/>
              <a:sym typeface="Arial"/>
            </a:endParaRPr>
          </a:p>
        </p:txBody>
      </p:sp>
      <p:pic>
        <p:nvPicPr>
          <p:cNvPr descr="DNA" id="96" name="Google Shape;96;p2"/>
          <p:cNvPicPr preferRelativeResize="0"/>
          <p:nvPr/>
        </p:nvPicPr>
        <p:blipFill rotWithShape="1">
          <a:blip r:embed="rId3">
            <a:alphaModFix/>
          </a:blip>
          <a:srcRect b="0" l="0" r="0" t="0"/>
          <a:stretch/>
        </p:blipFill>
        <p:spPr>
          <a:xfrm>
            <a:off x="19956709" y="8721931"/>
            <a:ext cx="1828800" cy="1828800"/>
          </a:xfrm>
          <a:prstGeom prst="rect">
            <a:avLst/>
          </a:prstGeom>
          <a:noFill/>
          <a:ln>
            <a:noFill/>
          </a:ln>
        </p:spPr>
      </p:pic>
      <p:sp>
        <p:nvSpPr>
          <p:cNvPr id="97" name="Google Shape;97;p2"/>
          <p:cNvSpPr txBox="1"/>
          <p:nvPr/>
        </p:nvSpPr>
        <p:spPr>
          <a:xfrm>
            <a:off x="18745038" y="10550731"/>
            <a:ext cx="425214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Biomedical Engineering</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23326116" y="10550731"/>
            <a:ext cx="425214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Biological Science</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a:off x="23921981" y="15088130"/>
            <a:ext cx="6458412"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Electrical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Engineering</a:t>
            </a:r>
            <a:endParaRPr b="0" i="0" sz="1400" u="none" cap="none" strike="noStrike">
              <a:solidFill>
                <a:srgbClr val="000000"/>
              </a:solidFill>
              <a:latin typeface="Arial"/>
              <a:ea typeface="Arial"/>
              <a:cs typeface="Arial"/>
              <a:sym typeface="Arial"/>
            </a:endParaRPr>
          </a:p>
        </p:txBody>
      </p:sp>
      <p:sp>
        <p:nvSpPr>
          <p:cNvPr id="100" name="Google Shape;100;p2"/>
          <p:cNvSpPr txBox="1"/>
          <p:nvPr/>
        </p:nvSpPr>
        <p:spPr>
          <a:xfrm>
            <a:off x="1616004" y="15148702"/>
            <a:ext cx="467920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Marine Conservation</a:t>
            </a:r>
            <a:endParaRPr b="0" i="0" sz="1400" u="none" cap="none" strike="noStrike">
              <a:solidFill>
                <a:srgbClr val="000000"/>
              </a:solidFill>
              <a:latin typeface="Arial"/>
              <a:ea typeface="Arial"/>
              <a:cs typeface="Arial"/>
              <a:sym typeface="Arial"/>
            </a:endParaRPr>
          </a:p>
        </p:txBody>
      </p:sp>
      <p:sp>
        <p:nvSpPr>
          <p:cNvPr id="101" name="Google Shape;101;p2"/>
          <p:cNvSpPr txBox="1"/>
          <p:nvPr/>
        </p:nvSpPr>
        <p:spPr>
          <a:xfrm>
            <a:off x="6823609" y="15149520"/>
            <a:ext cx="425214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Chemical Engineering</a:t>
            </a:r>
            <a:endParaRPr b="0" i="0" sz="1400" u="none" cap="none" strike="noStrike">
              <a:solidFill>
                <a:srgbClr val="000000"/>
              </a:solidFill>
              <a:latin typeface="Arial"/>
              <a:ea typeface="Arial"/>
              <a:cs typeface="Arial"/>
              <a:sym typeface="Arial"/>
            </a:endParaRPr>
          </a:p>
        </p:txBody>
      </p:sp>
      <p:pic>
        <p:nvPicPr>
          <p:cNvPr descr="Bar chart" id="102" name="Google Shape;102;p2"/>
          <p:cNvPicPr preferRelativeResize="0"/>
          <p:nvPr/>
        </p:nvPicPr>
        <p:blipFill rotWithShape="1">
          <a:blip r:embed="rId4">
            <a:alphaModFix/>
          </a:blip>
          <a:srcRect b="0" l="0" r="0" t="0"/>
          <a:stretch/>
        </p:blipFill>
        <p:spPr>
          <a:xfrm>
            <a:off x="12552988" y="13319902"/>
            <a:ext cx="1828800" cy="1828800"/>
          </a:xfrm>
          <a:prstGeom prst="rect">
            <a:avLst/>
          </a:prstGeom>
          <a:noFill/>
          <a:ln>
            <a:noFill/>
          </a:ln>
        </p:spPr>
      </p:pic>
      <p:sp>
        <p:nvSpPr>
          <p:cNvPr id="103" name="Google Shape;103;p2"/>
          <p:cNvSpPr txBox="1"/>
          <p:nvPr/>
        </p:nvSpPr>
        <p:spPr>
          <a:xfrm>
            <a:off x="11094991" y="15148702"/>
            <a:ext cx="489036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Mathematical Sciences</a:t>
            </a:r>
            <a:endParaRPr b="0" i="0" sz="1400" u="none" cap="none" strike="noStrike">
              <a:solidFill>
                <a:srgbClr val="000000"/>
              </a:solidFill>
              <a:latin typeface="Arial"/>
              <a:ea typeface="Arial"/>
              <a:cs typeface="Arial"/>
              <a:sym typeface="Arial"/>
            </a:endParaRPr>
          </a:p>
        </p:txBody>
      </p:sp>
      <p:pic>
        <p:nvPicPr>
          <p:cNvPr descr="Flask" id="104" name="Google Shape;104;p2"/>
          <p:cNvPicPr preferRelativeResize="0"/>
          <p:nvPr/>
        </p:nvPicPr>
        <p:blipFill rotWithShape="1">
          <a:blip r:embed="rId5">
            <a:alphaModFix/>
          </a:blip>
          <a:srcRect b="0" l="0" r="0" t="0"/>
          <a:stretch/>
        </p:blipFill>
        <p:spPr>
          <a:xfrm>
            <a:off x="16820591" y="13259330"/>
            <a:ext cx="1828800" cy="1828800"/>
          </a:xfrm>
          <a:prstGeom prst="rect">
            <a:avLst/>
          </a:prstGeom>
          <a:noFill/>
          <a:ln>
            <a:noFill/>
          </a:ln>
        </p:spPr>
      </p:pic>
      <p:sp>
        <p:nvSpPr>
          <p:cNvPr id="105" name="Google Shape;105;p2"/>
          <p:cNvSpPr txBox="1"/>
          <p:nvPr/>
        </p:nvSpPr>
        <p:spPr>
          <a:xfrm>
            <a:off x="15608919" y="15148702"/>
            <a:ext cx="4252146"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Chemistry</a:t>
            </a:r>
            <a:endParaRPr b="0" i="0" sz="1400" u="none" cap="none" strike="noStrike">
              <a:solidFill>
                <a:srgbClr val="000000"/>
              </a:solidFill>
              <a:latin typeface="Arial"/>
              <a:ea typeface="Arial"/>
              <a:cs typeface="Arial"/>
              <a:sym typeface="Arial"/>
            </a:endParaRPr>
          </a:p>
        </p:txBody>
      </p:sp>
      <p:sp>
        <p:nvSpPr>
          <p:cNvPr id="106" name="Google Shape;106;p2"/>
          <p:cNvSpPr txBox="1"/>
          <p:nvPr/>
        </p:nvSpPr>
        <p:spPr>
          <a:xfrm>
            <a:off x="19998770" y="15148702"/>
            <a:ext cx="425214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Mechanical Engineering</a:t>
            </a:r>
            <a:endParaRPr b="0" i="0" sz="1400" u="none" cap="none" strike="noStrike">
              <a:solidFill>
                <a:srgbClr val="000000"/>
              </a:solidFill>
              <a:latin typeface="Arial"/>
              <a:ea typeface="Arial"/>
              <a:cs typeface="Arial"/>
              <a:sym typeface="Arial"/>
            </a:endParaRPr>
          </a:p>
        </p:txBody>
      </p:sp>
      <p:sp>
        <p:nvSpPr>
          <p:cNvPr id="107" name="Google Shape;107;p2"/>
          <p:cNvSpPr txBox="1"/>
          <p:nvPr/>
        </p:nvSpPr>
        <p:spPr>
          <a:xfrm>
            <a:off x="5723299" y="10609034"/>
            <a:ext cx="6458412"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Civil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Engineering</a:t>
            </a:r>
            <a:endParaRPr b="0" i="0" sz="1400" u="none" cap="none" strike="noStrike">
              <a:solidFill>
                <a:srgbClr val="000000"/>
              </a:solidFill>
              <a:latin typeface="Arial"/>
              <a:ea typeface="Arial"/>
              <a:cs typeface="Arial"/>
              <a:sym typeface="Arial"/>
            </a:endParaRPr>
          </a:p>
        </p:txBody>
      </p:sp>
      <p:sp>
        <p:nvSpPr>
          <p:cNvPr id="108" name="Google Shape;108;p2"/>
          <p:cNvSpPr txBox="1"/>
          <p:nvPr/>
        </p:nvSpPr>
        <p:spPr>
          <a:xfrm>
            <a:off x="0" y="1251284"/>
            <a:ext cx="43891199" cy="17105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16"/>
              <a:buFont typeface="Arial"/>
              <a:buNone/>
            </a:pPr>
            <a:r>
              <a:rPr b="1" i="0" lang="en-US" sz="10516" u="none" cap="none" strike="noStrike">
                <a:solidFill>
                  <a:srgbClr val="FF0000"/>
                </a:solidFill>
                <a:latin typeface="Calibri"/>
                <a:ea typeface="Calibri"/>
                <a:cs typeface="Calibri"/>
                <a:sym typeface="Calibri"/>
              </a:rPr>
              <a:t>DELETE THIS SLIDE BEFORE SUMISSION</a:t>
            </a:r>
            <a:endParaRPr b="0" i="0" sz="1400" u="none" cap="none" strike="noStrike">
              <a:solidFill>
                <a:srgbClr val="000000"/>
              </a:solidFill>
              <a:latin typeface="Arial"/>
              <a:ea typeface="Arial"/>
              <a:cs typeface="Arial"/>
              <a:sym typeface="Arial"/>
            </a:endParaRPr>
          </a:p>
        </p:txBody>
      </p:sp>
      <p:pic>
        <p:nvPicPr>
          <p:cNvPr descr="Image result for brooklyn bridge silhouette" id="109" name="Google Shape;109;p2"/>
          <p:cNvPicPr preferRelativeResize="0"/>
          <p:nvPr/>
        </p:nvPicPr>
        <p:blipFill rotWithShape="1">
          <a:blip r:embed="rId6">
            <a:alphaModFix/>
          </a:blip>
          <a:srcRect b="27551" l="0" r="0" t="29532"/>
          <a:stretch/>
        </p:blipFill>
        <p:spPr>
          <a:xfrm>
            <a:off x="6922800" y="8780234"/>
            <a:ext cx="4277543" cy="1828800"/>
          </a:xfrm>
          <a:prstGeom prst="rect">
            <a:avLst/>
          </a:prstGeom>
          <a:noFill/>
          <a:ln>
            <a:noFill/>
          </a:ln>
        </p:spPr>
      </p:pic>
      <p:pic>
        <p:nvPicPr>
          <p:cNvPr descr="Image result for electron silhouette" id="110" name="Google Shape;110;p2"/>
          <p:cNvPicPr preferRelativeResize="0"/>
          <p:nvPr/>
        </p:nvPicPr>
        <p:blipFill rotWithShape="1">
          <a:blip r:embed="rId7">
            <a:alphaModFix/>
          </a:blip>
          <a:srcRect b="0" l="0" r="0" t="0"/>
          <a:stretch/>
        </p:blipFill>
        <p:spPr>
          <a:xfrm>
            <a:off x="12480006" y="8782127"/>
            <a:ext cx="1828800" cy="1828800"/>
          </a:xfrm>
          <a:prstGeom prst="rect">
            <a:avLst/>
          </a:prstGeom>
          <a:noFill/>
          <a:ln>
            <a:noFill/>
          </a:ln>
        </p:spPr>
      </p:pic>
      <p:pic>
        <p:nvPicPr>
          <p:cNvPr descr="screen, Laptop, education, symbols, Computer, science, signs, tool Icon" id="111" name="Google Shape;111;p2"/>
          <p:cNvPicPr preferRelativeResize="0"/>
          <p:nvPr/>
        </p:nvPicPr>
        <p:blipFill rotWithShape="1">
          <a:blip r:embed="rId8">
            <a:alphaModFix/>
          </a:blip>
          <a:srcRect b="0" l="0" r="0" t="0"/>
          <a:stretch/>
        </p:blipFill>
        <p:spPr>
          <a:xfrm>
            <a:off x="16081747" y="8721928"/>
            <a:ext cx="1828800" cy="1828800"/>
          </a:xfrm>
          <a:prstGeom prst="rect">
            <a:avLst/>
          </a:prstGeom>
          <a:noFill/>
          <a:ln>
            <a:noFill/>
          </a:ln>
        </p:spPr>
      </p:pic>
      <p:pic>
        <p:nvPicPr>
          <p:cNvPr descr="Image result for symbol for biomedical engineering" id="112" name="Google Shape;112;p2"/>
          <p:cNvPicPr preferRelativeResize="0"/>
          <p:nvPr/>
        </p:nvPicPr>
        <p:blipFill rotWithShape="1">
          <a:blip r:embed="rId9">
            <a:alphaModFix/>
          </a:blip>
          <a:srcRect b="0" l="0" r="0" t="0"/>
          <a:stretch/>
        </p:blipFill>
        <p:spPr>
          <a:xfrm>
            <a:off x="24674634" y="8721931"/>
            <a:ext cx="1615719" cy="1828800"/>
          </a:xfrm>
          <a:prstGeom prst="rect">
            <a:avLst/>
          </a:prstGeom>
          <a:noFill/>
          <a:ln>
            <a:noFill/>
          </a:ln>
        </p:spPr>
      </p:pic>
      <p:pic>
        <p:nvPicPr>
          <p:cNvPr descr="Image result for turtle silhouette" id="113" name="Google Shape;113;p2"/>
          <p:cNvPicPr preferRelativeResize="0"/>
          <p:nvPr/>
        </p:nvPicPr>
        <p:blipFill rotWithShape="1">
          <a:blip r:embed="rId10">
            <a:alphaModFix/>
          </a:blip>
          <a:srcRect b="10119" l="0" r="0" t="0"/>
          <a:stretch/>
        </p:blipFill>
        <p:spPr>
          <a:xfrm>
            <a:off x="3046191" y="13273609"/>
            <a:ext cx="1828800" cy="1828800"/>
          </a:xfrm>
          <a:prstGeom prst="rect">
            <a:avLst/>
          </a:prstGeom>
          <a:noFill/>
          <a:ln>
            <a:noFill/>
          </a:ln>
        </p:spPr>
      </p:pic>
      <p:pic>
        <p:nvPicPr>
          <p:cNvPr descr="Image result for black and white gearwrench symbol" id="114" name="Google Shape;114;p2"/>
          <p:cNvPicPr preferRelativeResize="0"/>
          <p:nvPr/>
        </p:nvPicPr>
        <p:blipFill rotWithShape="1">
          <a:blip r:embed="rId11">
            <a:alphaModFix/>
          </a:blip>
          <a:srcRect b="0" l="0" r="0" t="0"/>
          <a:stretch/>
        </p:blipFill>
        <p:spPr>
          <a:xfrm>
            <a:off x="21045977" y="13259330"/>
            <a:ext cx="1828800" cy="1828800"/>
          </a:xfrm>
          <a:prstGeom prst="rect">
            <a:avLst/>
          </a:prstGeom>
          <a:noFill/>
          <a:ln>
            <a:noFill/>
          </a:ln>
        </p:spPr>
      </p:pic>
      <p:pic>
        <p:nvPicPr>
          <p:cNvPr id="115" name="Google Shape;115;p2"/>
          <p:cNvPicPr preferRelativeResize="0"/>
          <p:nvPr/>
        </p:nvPicPr>
        <p:blipFill rotWithShape="1">
          <a:blip r:embed="rId12">
            <a:alphaModFix/>
          </a:blip>
          <a:srcRect b="0" l="0" r="0" t="0"/>
          <a:stretch/>
        </p:blipFill>
        <p:spPr>
          <a:xfrm>
            <a:off x="26360784" y="13319902"/>
            <a:ext cx="1848466" cy="1828800"/>
          </a:xfrm>
          <a:prstGeom prst="rect">
            <a:avLst/>
          </a:prstGeom>
          <a:noFill/>
          <a:ln>
            <a:noFill/>
          </a:ln>
        </p:spPr>
      </p:pic>
      <p:sp>
        <p:nvSpPr>
          <p:cNvPr id="116" name="Google Shape;116;p2"/>
          <p:cNvSpPr txBox="1"/>
          <p:nvPr/>
        </p:nvSpPr>
        <p:spPr>
          <a:xfrm>
            <a:off x="27669516" y="10550731"/>
            <a:ext cx="4252146"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Astrobiology</a:t>
            </a:r>
            <a:endParaRPr b="0" i="0" sz="1400" u="none" cap="none" strike="noStrike">
              <a:solidFill>
                <a:srgbClr val="000000"/>
              </a:solidFill>
              <a:latin typeface="Arial"/>
              <a:ea typeface="Arial"/>
              <a:cs typeface="Arial"/>
              <a:sym typeface="Arial"/>
            </a:endParaRPr>
          </a:p>
        </p:txBody>
      </p:sp>
      <p:pic>
        <p:nvPicPr>
          <p:cNvPr id="117" name="Google Shape;117;p2"/>
          <p:cNvPicPr preferRelativeResize="0"/>
          <p:nvPr/>
        </p:nvPicPr>
        <p:blipFill rotWithShape="1">
          <a:blip r:embed="rId13">
            <a:alphaModFix/>
          </a:blip>
          <a:srcRect b="0" l="0" r="0" t="0"/>
          <a:stretch/>
        </p:blipFill>
        <p:spPr>
          <a:xfrm>
            <a:off x="29205653" y="8721928"/>
            <a:ext cx="1179872" cy="1828800"/>
          </a:xfrm>
          <a:prstGeom prst="rect">
            <a:avLst/>
          </a:prstGeom>
          <a:noFill/>
          <a:ln>
            <a:noFill/>
          </a:ln>
        </p:spPr>
      </p:pic>
      <p:sp>
        <p:nvSpPr>
          <p:cNvPr id="118" name="Google Shape;118;p2"/>
          <p:cNvSpPr txBox="1"/>
          <p:nvPr/>
        </p:nvSpPr>
        <p:spPr>
          <a:xfrm>
            <a:off x="32127213" y="10550731"/>
            <a:ext cx="5458243"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Astronomy and Astrophysics</a:t>
            </a:r>
            <a:endParaRPr b="0" i="0" sz="1400" u="none" cap="none" strike="noStrike">
              <a:solidFill>
                <a:srgbClr val="000000"/>
              </a:solidFill>
              <a:latin typeface="Arial"/>
              <a:ea typeface="Arial"/>
              <a:cs typeface="Arial"/>
              <a:sym typeface="Arial"/>
            </a:endParaRPr>
          </a:p>
        </p:txBody>
      </p:sp>
      <p:pic>
        <p:nvPicPr>
          <p:cNvPr id="119" name="Google Shape;119;p2"/>
          <p:cNvPicPr preferRelativeResize="0"/>
          <p:nvPr/>
        </p:nvPicPr>
        <p:blipFill rotWithShape="1">
          <a:blip r:embed="rId14">
            <a:alphaModFix/>
          </a:blip>
          <a:srcRect b="0" l="0" r="0" t="0"/>
          <a:stretch/>
        </p:blipFill>
        <p:spPr>
          <a:xfrm>
            <a:off x="34083184" y="8721928"/>
            <a:ext cx="1546303" cy="1828800"/>
          </a:xfrm>
          <a:prstGeom prst="rect">
            <a:avLst/>
          </a:prstGeom>
          <a:noFill/>
          <a:ln>
            <a:noFill/>
          </a:ln>
        </p:spPr>
      </p:pic>
      <p:sp>
        <p:nvSpPr>
          <p:cNvPr id="120" name="Google Shape;120;p2"/>
          <p:cNvSpPr txBox="1"/>
          <p:nvPr/>
        </p:nvSpPr>
        <p:spPr>
          <a:xfrm>
            <a:off x="29422116" y="15084631"/>
            <a:ext cx="425214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Planetary Science</a:t>
            </a:r>
            <a:endParaRPr b="0" i="0" sz="1400" u="none" cap="none" strike="noStrike">
              <a:solidFill>
                <a:srgbClr val="000000"/>
              </a:solidFill>
              <a:latin typeface="Arial"/>
              <a:ea typeface="Arial"/>
              <a:cs typeface="Arial"/>
              <a:sym typeface="Arial"/>
            </a:endParaRPr>
          </a:p>
        </p:txBody>
      </p:sp>
      <p:pic>
        <p:nvPicPr>
          <p:cNvPr id="121" name="Google Shape;121;p2"/>
          <p:cNvPicPr preferRelativeResize="0"/>
          <p:nvPr/>
        </p:nvPicPr>
        <p:blipFill rotWithShape="1">
          <a:blip r:embed="rId15">
            <a:alphaModFix/>
          </a:blip>
          <a:srcRect b="0" l="0" r="0" t="0"/>
          <a:stretch/>
        </p:blipFill>
        <p:spPr>
          <a:xfrm>
            <a:off x="30792813" y="13252331"/>
            <a:ext cx="1510747" cy="1828800"/>
          </a:xfrm>
          <a:prstGeom prst="rect">
            <a:avLst/>
          </a:prstGeom>
          <a:noFill/>
          <a:ln>
            <a:noFill/>
          </a:ln>
        </p:spPr>
      </p:pic>
      <p:sp>
        <p:nvSpPr>
          <p:cNvPr id="122" name="Google Shape;122;p2"/>
          <p:cNvSpPr txBox="1"/>
          <p:nvPr/>
        </p:nvSpPr>
        <p:spPr>
          <a:xfrm>
            <a:off x="33384516" y="15084631"/>
            <a:ext cx="4658142"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Biochemistry</a:t>
            </a:r>
            <a:endParaRPr b="0" i="0" sz="1400" u="none" cap="none" strike="noStrike">
              <a:solidFill>
                <a:srgbClr val="000000"/>
              </a:solidFill>
              <a:latin typeface="Arial"/>
              <a:ea typeface="Arial"/>
              <a:cs typeface="Arial"/>
              <a:sym typeface="Arial"/>
            </a:endParaRPr>
          </a:p>
        </p:txBody>
      </p:sp>
      <p:pic>
        <p:nvPicPr>
          <p:cNvPr id="123" name="Google Shape;123;p2"/>
          <p:cNvPicPr preferRelativeResize="0"/>
          <p:nvPr/>
        </p:nvPicPr>
        <p:blipFill rotWithShape="1">
          <a:blip r:embed="rId16">
            <a:alphaModFix/>
          </a:blip>
          <a:srcRect b="0" l="0" r="0" t="0"/>
          <a:stretch/>
        </p:blipFill>
        <p:spPr>
          <a:xfrm>
            <a:off x="34550613" y="13252331"/>
            <a:ext cx="2325950" cy="1828800"/>
          </a:xfrm>
          <a:prstGeom prst="rect">
            <a:avLst/>
          </a:prstGeom>
          <a:noFill/>
          <a:ln>
            <a:noFill/>
          </a:ln>
        </p:spPr>
      </p:pic>
      <p:sp>
        <p:nvSpPr>
          <p:cNvPr id="124" name="Google Shape;124;p2"/>
          <p:cNvSpPr txBox="1"/>
          <p:nvPr/>
        </p:nvSpPr>
        <p:spPr>
          <a:xfrm>
            <a:off x="1616004" y="19701288"/>
            <a:ext cx="4679206" cy="2677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Genomics and Molecular Genetics</a:t>
            </a:r>
            <a:endParaRPr b="0" i="0" sz="1400" u="none" cap="none" strike="noStrike">
              <a:solidFill>
                <a:srgbClr val="000000"/>
              </a:solidFill>
              <a:latin typeface="Arial"/>
              <a:ea typeface="Arial"/>
              <a:cs typeface="Arial"/>
              <a:sym typeface="Arial"/>
            </a:endParaRPr>
          </a:p>
        </p:txBody>
      </p:sp>
      <p:pic>
        <p:nvPicPr>
          <p:cNvPr id="125" name="Google Shape;125;p2"/>
          <p:cNvPicPr preferRelativeResize="0"/>
          <p:nvPr/>
        </p:nvPicPr>
        <p:blipFill rotWithShape="1">
          <a:blip r:embed="rId17">
            <a:alphaModFix/>
          </a:blip>
          <a:srcRect b="0" l="0" r="0" t="0"/>
          <a:stretch/>
        </p:blipFill>
        <p:spPr>
          <a:xfrm>
            <a:off x="2749850" y="17872488"/>
            <a:ext cx="2661425" cy="1828800"/>
          </a:xfrm>
          <a:prstGeom prst="rect">
            <a:avLst/>
          </a:prstGeom>
          <a:noFill/>
          <a:ln>
            <a:noFill/>
          </a:ln>
        </p:spPr>
      </p:pic>
      <p:sp>
        <p:nvSpPr>
          <p:cNvPr id="126" name="Google Shape;126;p2"/>
          <p:cNvSpPr txBox="1"/>
          <p:nvPr/>
        </p:nvSpPr>
        <p:spPr>
          <a:xfrm>
            <a:off x="23921981" y="19620927"/>
            <a:ext cx="6458412"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Biomathematics</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6823609" y="19682316"/>
            <a:ext cx="425214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Computer Engineering</a:t>
            </a:r>
            <a:endParaRPr b="0" i="0" sz="1400" u="none" cap="none" strike="noStrike">
              <a:solidFill>
                <a:srgbClr val="000000"/>
              </a:solidFill>
              <a:latin typeface="Arial"/>
              <a:ea typeface="Arial"/>
              <a:cs typeface="Arial"/>
              <a:sym typeface="Arial"/>
            </a:endParaRPr>
          </a:p>
        </p:txBody>
      </p:sp>
      <p:sp>
        <p:nvSpPr>
          <p:cNvPr id="128" name="Google Shape;128;p2"/>
          <p:cNvSpPr txBox="1"/>
          <p:nvPr/>
        </p:nvSpPr>
        <p:spPr>
          <a:xfrm>
            <a:off x="11094991" y="19681498"/>
            <a:ext cx="4890366" cy="2677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Computer Information Systems</a:t>
            </a:r>
            <a:endParaRPr b="0" i="0" sz="1400" u="none" cap="none" strike="noStrike">
              <a:solidFill>
                <a:srgbClr val="000000"/>
              </a:solidFill>
              <a:latin typeface="Arial"/>
              <a:ea typeface="Arial"/>
              <a:cs typeface="Arial"/>
              <a:sym typeface="Arial"/>
            </a:endParaRPr>
          </a:p>
        </p:txBody>
      </p:sp>
      <p:sp>
        <p:nvSpPr>
          <p:cNvPr id="129" name="Google Shape;129;p2"/>
          <p:cNvSpPr txBox="1"/>
          <p:nvPr/>
        </p:nvSpPr>
        <p:spPr>
          <a:xfrm>
            <a:off x="15608919" y="19681498"/>
            <a:ext cx="425214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Software Engineering</a:t>
            </a:r>
            <a:endParaRPr b="0" i="0" sz="1400" u="none" cap="none" strike="noStrike">
              <a:solidFill>
                <a:srgbClr val="000000"/>
              </a:solidFill>
              <a:latin typeface="Arial"/>
              <a:ea typeface="Arial"/>
              <a:cs typeface="Arial"/>
              <a:sym typeface="Arial"/>
            </a:endParaRPr>
          </a:p>
        </p:txBody>
      </p:sp>
      <p:sp>
        <p:nvSpPr>
          <p:cNvPr id="130" name="Google Shape;130;p2"/>
          <p:cNvSpPr txBox="1"/>
          <p:nvPr/>
        </p:nvSpPr>
        <p:spPr>
          <a:xfrm>
            <a:off x="19998770" y="19681498"/>
            <a:ext cx="425214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Applied Mathematics</a:t>
            </a:r>
            <a:endParaRPr b="0" i="0" sz="1400" u="none" cap="none" strike="noStrike">
              <a:solidFill>
                <a:srgbClr val="000000"/>
              </a:solidFill>
              <a:latin typeface="Arial"/>
              <a:ea typeface="Arial"/>
              <a:cs typeface="Arial"/>
              <a:sym typeface="Arial"/>
            </a:endParaRPr>
          </a:p>
        </p:txBody>
      </p:sp>
      <p:sp>
        <p:nvSpPr>
          <p:cNvPr id="131" name="Google Shape;131;p2"/>
          <p:cNvSpPr txBox="1"/>
          <p:nvPr/>
        </p:nvSpPr>
        <p:spPr>
          <a:xfrm>
            <a:off x="29803116" y="19617427"/>
            <a:ext cx="4881490"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Construction Management</a:t>
            </a:r>
            <a:endParaRPr b="0" i="0" sz="1400" u="none" cap="none" strike="noStrike">
              <a:solidFill>
                <a:srgbClr val="000000"/>
              </a:solidFill>
              <a:latin typeface="Arial"/>
              <a:ea typeface="Arial"/>
              <a:cs typeface="Arial"/>
              <a:sym typeface="Arial"/>
            </a:endParaRPr>
          </a:p>
        </p:txBody>
      </p:sp>
      <p:sp>
        <p:nvSpPr>
          <p:cNvPr id="132" name="Google Shape;132;p2"/>
          <p:cNvSpPr txBox="1"/>
          <p:nvPr/>
        </p:nvSpPr>
        <p:spPr>
          <a:xfrm>
            <a:off x="34879725" y="19617427"/>
            <a:ext cx="5010975"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Environmental Science</a:t>
            </a:r>
            <a:endParaRPr b="0" i="0" sz="1400" u="none" cap="none" strike="noStrike">
              <a:solidFill>
                <a:srgbClr val="000000"/>
              </a:solidFill>
              <a:latin typeface="Arial"/>
              <a:ea typeface="Arial"/>
              <a:cs typeface="Arial"/>
              <a:sym typeface="Arial"/>
            </a:endParaRPr>
          </a:p>
        </p:txBody>
      </p:sp>
      <p:pic>
        <p:nvPicPr>
          <p:cNvPr id="133" name="Google Shape;133;p2"/>
          <p:cNvPicPr preferRelativeResize="0"/>
          <p:nvPr/>
        </p:nvPicPr>
        <p:blipFill rotWithShape="1">
          <a:blip r:embed="rId18">
            <a:alphaModFix/>
          </a:blip>
          <a:srcRect b="0" l="0" r="0" t="0"/>
          <a:stretch/>
        </p:blipFill>
        <p:spPr>
          <a:xfrm>
            <a:off x="8039061" y="17852698"/>
            <a:ext cx="1828800" cy="1828800"/>
          </a:xfrm>
          <a:prstGeom prst="rect">
            <a:avLst/>
          </a:prstGeom>
          <a:noFill/>
          <a:ln>
            <a:noFill/>
          </a:ln>
        </p:spPr>
      </p:pic>
      <p:pic>
        <p:nvPicPr>
          <p:cNvPr id="134" name="Google Shape;134;p2"/>
          <p:cNvPicPr preferRelativeResize="0"/>
          <p:nvPr/>
        </p:nvPicPr>
        <p:blipFill rotWithShape="1">
          <a:blip r:embed="rId19">
            <a:alphaModFix/>
          </a:blip>
          <a:srcRect b="0" l="0" r="0" t="0"/>
          <a:stretch/>
        </p:blipFill>
        <p:spPr>
          <a:xfrm>
            <a:off x="11794499" y="17792127"/>
            <a:ext cx="3491349" cy="1828800"/>
          </a:xfrm>
          <a:prstGeom prst="rect">
            <a:avLst/>
          </a:prstGeom>
          <a:noFill/>
          <a:ln>
            <a:noFill/>
          </a:ln>
        </p:spPr>
      </p:pic>
      <p:pic>
        <p:nvPicPr>
          <p:cNvPr id="135" name="Google Shape;135;p2"/>
          <p:cNvPicPr preferRelativeResize="0"/>
          <p:nvPr/>
        </p:nvPicPr>
        <p:blipFill rotWithShape="1">
          <a:blip r:embed="rId20">
            <a:alphaModFix/>
          </a:blip>
          <a:srcRect b="0" l="0" r="0" t="0"/>
          <a:stretch/>
        </p:blipFill>
        <p:spPr>
          <a:xfrm>
            <a:off x="16902070" y="17792127"/>
            <a:ext cx="1665840" cy="1828800"/>
          </a:xfrm>
          <a:prstGeom prst="rect">
            <a:avLst/>
          </a:prstGeom>
          <a:noFill/>
          <a:ln>
            <a:noFill/>
          </a:ln>
        </p:spPr>
      </p:pic>
      <p:pic>
        <p:nvPicPr>
          <p:cNvPr id="136" name="Google Shape;136;p2"/>
          <p:cNvPicPr preferRelativeResize="0"/>
          <p:nvPr/>
        </p:nvPicPr>
        <p:blipFill rotWithShape="1">
          <a:blip r:embed="rId21">
            <a:alphaModFix/>
          </a:blip>
          <a:srcRect b="0" l="0" r="0" t="0"/>
          <a:stretch/>
        </p:blipFill>
        <p:spPr>
          <a:xfrm>
            <a:off x="21210444" y="17785128"/>
            <a:ext cx="1828800" cy="1828800"/>
          </a:xfrm>
          <a:prstGeom prst="rect">
            <a:avLst/>
          </a:prstGeom>
          <a:noFill/>
          <a:ln>
            <a:noFill/>
          </a:ln>
        </p:spPr>
      </p:pic>
      <p:pic>
        <p:nvPicPr>
          <p:cNvPr id="137" name="Google Shape;137;p2"/>
          <p:cNvPicPr preferRelativeResize="0"/>
          <p:nvPr/>
        </p:nvPicPr>
        <p:blipFill rotWithShape="1">
          <a:blip r:embed="rId22">
            <a:alphaModFix/>
          </a:blip>
          <a:srcRect b="0" l="0" r="0" t="0"/>
          <a:stretch/>
        </p:blipFill>
        <p:spPr>
          <a:xfrm>
            <a:off x="24923619" y="17860755"/>
            <a:ext cx="4461468" cy="1828800"/>
          </a:xfrm>
          <a:prstGeom prst="rect">
            <a:avLst/>
          </a:prstGeom>
          <a:noFill/>
          <a:ln>
            <a:noFill/>
          </a:ln>
        </p:spPr>
      </p:pic>
      <p:pic>
        <p:nvPicPr>
          <p:cNvPr id="138" name="Google Shape;138;p2"/>
          <p:cNvPicPr preferRelativeResize="0"/>
          <p:nvPr/>
        </p:nvPicPr>
        <p:blipFill rotWithShape="1">
          <a:blip r:embed="rId23">
            <a:alphaModFix/>
          </a:blip>
          <a:srcRect b="0" l="0" r="0" t="0"/>
          <a:stretch/>
        </p:blipFill>
        <p:spPr>
          <a:xfrm>
            <a:off x="31329459" y="17719802"/>
            <a:ext cx="1828800" cy="1828800"/>
          </a:xfrm>
          <a:prstGeom prst="rect">
            <a:avLst/>
          </a:prstGeom>
          <a:noFill/>
          <a:ln>
            <a:noFill/>
          </a:ln>
        </p:spPr>
      </p:pic>
      <p:pic>
        <p:nvPicPr>
          <p:cNvPr id="139" name="Google Shape;139;p2"/>
          <p:cNvPicPr preferRelativeResize="0"/>
          <p:nvPr/>
        </p:nvPicPr>
        <p:blipFill rotWithShape="1">
          <a:blip r:embed="rId24">
            <a:alphaModFix/>
          </a:blip>
          <a:srcRect b="0" l="0" r="0" t="0"/>
          <a:stretch/>
        </p:blipFill>
        <p:spPr>
          <a:xfrm>
            <a:off x="36453056" y="17719802"/>
            <a:ext cx="1864311" cy="1828800"/>
          </a:xfrm>
          <a:prstGeom prst="rect">
            <a:avLst/>
          </a:prstGeom>
          <a:noFill/>
          <a:ln>
            <a:noFill/>
          </a:ln>
        </p:spPr>
      </p:pic>
      <p:sp>
        <p:nvSpPr>
          <p:cNvPr id="140" name="Google Shape;140;p2"/>
          <p:cNvSpPr txBox="1"/>
          <p:nvPr/>
        </p:nvSpPr>
        <p:spPr>
          <a:xfrm>
            <a:off x="1616004" y="25299492"/>
            <a:ext cx="467920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Fisheries and Aquaculture</a:t>
            </a:r>
            <a:endParaRPr b="0" i="0" sz="1400" u="none" cap="none" strike="noStrike">
              <a:solidFill>
                <a:srgbClr val="000000"/>
              </a:solidFill>
              <a:latin typeface="Arial"/>
              <a:ea typeface="Arial"/>
              <a:cs typeface="Arial"/>
              <a:sym typeface="Arial"/>
            </a:endParaRPr>
          </a:p>
        </p:txBody>
      </p:sp>
      <p:sp>
        <p:nvSpPr>
          <p:cNvPr id="141" name="Google Shape;141;p2"/>
          <p:cNvSpPr txBox="1"/>
          <p:nvPr/>
        </p:nvSpPr>
        <p:spPr>
          <a:xfrm>
            <a:off x="25103081" y="25219130"/>
            <a:ext cx="6458412"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Sustainability</a:t>
            </a:r>
            <a:endParaRPr b="0" i="0" sz="1400" u="none" cap="none" strike="noStrike">
              <a:solidFill>
                <a:srgbClr val="000000"/>
              </a:solidFill>
              <a:latin typeface="Arial"/>
              <a:ea typeface="Arial"/>
              <a:cs typeface="Arial"/>
              <a:sym typeface="Arial"/>
            </a:endParaRPr>
          </a:p>
        </p:txBody>
      </p:sp>
      <p:sp>
        <p:nvSpPr>
          <p:cNvPr id="142" name="Google Shape;142;p2"/>
          <p:cNvSpPr txBox="1"/>
          <p:nvPr/>
        </p:nvSpPr>
        <p:spPr>
          <a:xfrm>
            <a:off x="6823609" y="25280520"/>
            <a:ext cx="4252146"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Biology</a:t>
            </a:r>
            <a:endParaRPr b="0" i="0" sz="1400" u="none" cap="none" strike="noStrike">
              <a:solidFill>
                <a:srgbClr val="000000"/>
              </a:solidFill>
              <a:latin typeface="Arial"/>
              <a:ea typeface="Arial"/>
              <a:cs typeface="Arial"/>
              <a:sym typeface="Arial"/>
            </a:endParaRPr>
          </a:p>
        </p:txBody>
      </p:sp>
      <p:sp>
        <p:nvSpPr>
          <p:cNvPr id="143" name="Google Shape;143;p2"/>
          <p:cNvSpPr txBox="1"/>
          <p:nvPr/>
        </p:nvSpPr>
        <p:spPr>
          <a:xfrm>
            <a:off x="11094991" y="25279702"/>
            <a:ext cx="4890366"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Meteorology</a:t>
            </a:r>
            <a:endParaRPr b="0" i="0" sz="1400" u="none" cap="none" strike="noStrike">
              <a:solidFill>
                <a:srgbClr val="000000"/>
              </a:solidFill>
              <a:latin typeface="Arial"/>
              <a:ea typeface="Arial"/>
              <a:cs typeface="Arial"/>
              <a:sym typeface="Arial"/>
            </a:endParaRPr>
          </a:p>
        </p:txBody>
      </p:sp>
      <p:sp>
        <p:nvSpPr>
          <p:cNvPr id="144" name="Google Shape;144;p2"/>
          <p:cNvSpPr txBox="1"/>
          <p:nvPr/>
        </p:nvSpPr>
        <p:spPr>
          <a:xfrm>
            <a:off x="15608919" y="25279702"/>
            <a:ext cx="425214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Ocean Engineering</a:t>
            </a:r>
            <a:endParaRPr b="0" i="0" sz="1400" u="none" cap="none" strike="noStrike">
              <a:solidFill>
                <a:srgbClr val="000000"/>
              </a:solidFill>
              <a:latin typeface="Arial"/>
              <a:ea typeface="Arial"/>
              <a:cs typeface="Arial"/>
              <a:sym typeface="Arial"/>
            </a:endParaRPr>
          </a:p>
        </p:txBody>
      </p:sp>
      <p:sp>
        <p:nvSpPr>
          <p:cNvPr id="145" name="Google Shape;145;p2"/>
          <p:cNvSpPr txBox="1"/>
          <p:nvPr/>
        </p:nvSpPr>
        <p:spPr>
          <a:xfrm>
            <a:off x="19693970" y="25279702"/>
            <a:ext cx="5500133"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chemeClr val="dk1"/>
                </a:solidFill>
                <a:latin typeface="Arial"/>
                <a:ea typeface="Arial"/>
                <a:cs typeface="Arial"/>
                <a:sym typeface="Arial"/>
              </a:rPr>
              <a:t>Oceanography</a:t>
            </a:r>
            <a:endParaRPr b="0" i="0" sz="1400" u="none" cap="none" strike="noStrike">
              <a:solidFill>
                <a:srgbClr val="000000"/>
              </a:solidFill>
              <a:latin typeface="Arial"/>
              <a:ea typeface="Arial"/>
              <a:cs typeface="Arial"/>
              <a:sym typeface="Arial"/>
            </a:endParaRPr>
          </a:p>
        </p:txBody>
      </p:sp>
      <p:pic>
        <p:nvPicPr>
          <p:cNvPr id="146" name="Google Shape;146;p2"/>
          <p:cNvPicPr preferRelativeResize="0"/>
          <p:nvPr/>
        </p:nvPicPr>
        <p:blipFill rotWithShape="1">
          <a:blip r:embed="rId25">
            <a:alphaModFix/>
          </a:blip>
          <a:srcRect b="0" l="0" r="0" t="0"/>
          <a:stretch/>
        </p:blipFill>
        <p:spPr>
          <a:xfrm>
            <a:off x="8039061" y="23390330"/>
            <a:ext cx="1828800" cy="1828800"/>
          </a:xfrm>
          <a:prstGeom prst="rect">
            <a:avLst/>
          </a:prstGeom>
          <a:noFill/>
          <a:ln>
            <a:noFill/>
          </a:ln>
        </p:spPr>
      </p:pic>
      <p:pic>
        <p:nvPicPr>
          <p:cNvPr id="147" name="Google Shape;147;p2"/>
          <p:cNvPicPr preferRelativeResize="0"/>
          <p:nvPr/>
        </p:nvPicPr>
        <p:blipFill rotWithShape="1">
          <a:blip r:embed="rId26">
            <a:alphaModFix/>
          </a:blip>
          <a:srcRect b="0" l="0" r="0" t="0"/>
          <a:stretch/>
        </p:blipFill>
        <p:spPr>
          <a:xfrm>
            <a:off x="12607959" y="23318005"/>
            <a:ext cx="1864427" cy="1828800"/>
          </a:xfrm>
          <a:prstGeom prst="rect">
            <a:avLst/>
          </a:prstGeom>
          <a:noFill/>
          <a:ln>
            <a:noFill/>
          </a:ln>
        </p:spPr>
      </p:pic>
      <p:pic>
        <p:nvPicPr>
          <p:cNvPr id="148" name="Google Shape;148;p2"/>
          <p:cNvPicPr preferRelativeResize="0"/>
          <p:nvPr/>
        </p:nvPicPr>
        <p:blipFill rotWithShape="1">
          <a:blip r:embed="rId27">
            <a:alphaModFix/>
          </a:blip>
          <a:srcRect b="0" l="0" r="0" t="0"/>
          <a:stretch/>
        </p:blipFill>
        <p:spPr>
          <a:xfrm>
            <a:off x="16823044" y="23383331"/>
            <a:ext cx="1828800" cy="1828800"/>
          </a:xfrm>
          <a:prstGeom prst="rect">
            <a:avLst/>
          </a:prstGeom>
          <a:noFill/>
          <a:ln>
            <a:noFill/>
          </a:ln>
        </p:spPr>
      </p:pic>
      <p:pic>
        <p:nvPicPr>
          <p:cNvPr id="149" name="Google Shape;149;p2"/>
          <p:cNvPicPr preferRelativeResize="0"/>
          <p:nvPr/>
        </p:nvPicPr>
        <p:blipFill rotWithShape="1">
          <a:blip r:embed="rId28">
            <a:alphaModFix/>
          </a:blip>
          <a:srcRect b="0" l="0" r="0" t="0"/>
          <a:stretch/>
        </p:blipFill>
        <p:spPr>
          <a:xfrm>
            <a:off x="21537194" y="23318005"/>
            <a:ext cx="1813685" cy="1828800"/>
          </a:xfrm>
          <a:prstGeom prst="rect">
            <a:avLst/>
          </a:prstGeom>
          <a:noFill/>
          <a:ln>
            <a:noFill/>
          </a:ln>
        </p:spPr>
      </p:pic>
      <p:pic>
        <p:nvPicPr>
          <p:cNvPr id="150" name="Google Shape;150;p2"/>
          <p:cNvPicPr preferRelativeResize="0"/>
          <p:nvPr/>
        </p:nvPicPr>
        <p:blipFill rotWithShape="1">
          <a:blip r:embed="rId29">
            <a:alphaModFix/>
          </a:blip>
          <a:srcRect b="0" l="0" r="0" t="0"/>
          <a:stretch/>
        </p:blipFill>
        <p:spPr>
          <a:xfrm>
            <a:off x="27409178" y="23383331"/>
            <a:ext cx="1846219" cy="1828800"/>
          </a:xfrm>
          <a:prstGeom prst="rect">
            <a:avLst/>
          </a:prstGeom>
          <a:noFill/>
          <a:ln>
            <a:noFill/>
          </a:ln>
        </p:spPr>
      </p:pic>
      <p:pic>
        <p:nvPicPr>
          <p:cNvPr id="151" name="Google Shape;151;p2"/>
          <p:cNvPicPr preferRelativeResize="0"/>
          <p:nvPr/>
        </p:nvPicPr>
        <p:blipFill rotWithShape="1">
          <a:blip r:embed="rId30">
            <a:alphaModFix/>
          </a:blip>
          <a:srcRect b="0" l="0" r="0" t="0"/>
          <a:stretch/>
        </p:blipFill>
        <p:spPr>
          <a:xfrm>
            <a:off x="3041207" y="8656953"/>
            <a:ext cx="1828800" cy="1828800"/>
          </a:xfrm>
          <a:prstGeom prst="rect">
            <a:avLst/>
          </a:prstGeom>
          <a:noFill/>
          <a:ln>
            <a:noFill/>
          </a:ln>
        </p:spPr>
      </p:pic>
      <p:pic>
        <p:nvPicPr>
          <p:cNvPr id="152" name="Google Shape;152;p2"/>
          <p:cNvPicPr preferRelativeResize="0"/>
          <p:nvPr/>
        </p:nvPicPr>
        <p:blipFill rotWithShape="1">
          <a:blip r:embed="rId31">
            <a:alphaModFix/>
          </a:blip>
          <a:srcRect b="0" l="0" r="0" t="0"/>
          <a:stretch/>
        </p:blipFill>
        <p:spPr>
          <a:xfrm>
            <a:off x="1723210" y="23318005"/>
            <a:ext cx="4572000" cy="1828800"/>
          </a:xfrm>
          <a:prstGeom prst="rect">
            <a:avLst/>
          </a:prstGeom>
          <a:noFill/>
          <a:ln>
            <a:noFill/>
          </a:ln>
        </p:spPr>
      </p:pic>
      <p:pic>
        <p:nvPicPr>
          <p:cNvPr id="153" name="Google Shape;153;p2"/>
          <p:cNvPicPr preferRelativeResize="0"/>
          <p:nvPr/>
        </p:nvPicPr>
        <p:blipFill rotWithShape="1">
          <a:blip r:embed="rId32">
            <a:alphaModFix/>
          </a:blip>
          <a:srcRect b="0" l="0" r="0" t="0"/>
          <a:stretch/>
        </p:blipFill>
        <p:spPr>
          <a:xfrm>
            <a:off x="8121007" y="13319902"/>
            <a:ext cx="1828800" cy="1828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2007-04-04T14:17:42Z</dcterms:created>
  <dc:creator>shopper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