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38404800" cx="43891200"/>
  <p:notesSz cx="68580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ghmFo0Vl4fXBIidxc3rTJER77U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2096" orient="horz"/>
        <p:guide pos="138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4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38275" y="696913"/>
            <a:ext cx="398145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728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2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10516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ddd32c5bfb_0_0:notes"/>
          <p:cNvSpPr txBox="1"/>
          <p:nvPr>
            <p:ph idx="12" type="sldNum"/>
          </p:nvPr>
        </p:nvSpPr>
        <p:spPr>
          <a:xfrm>
            <a:off x="3884614" y="8829675"/>
            <a:ext cx="2971800" cy="46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g1ddd32c5bfb_0_0:notes"/>
          <p:cNvSpPr/>
          <p:nvPr>
            <p:ph idx="2" type="sldImg"/>
          </p:nvPr>
        </p:nvSpPr>
        <p:spPr>
          <a:xfrm>
            <a:off x="1438275" y="696913"/>
            <a:ext cx="3981600" cy="34863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g1ddd32c5bfb_0_0:notes"/>
          <p:cNvSpPr txBox="1"/>
          <p:nvPr>
            <p:ph idx="1" type="body"/>
          </p:nvPr>
        </p:nvSpPr>
        <p:spPr>
          <a:xfrm>
            <a:off x="685800" y="4414838"/>
            <a:ext cx="5486400" cy="41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3"/>
          <p:cNvSpPr txBox="1"/>
          <p:nvPr>
            <p:ph idx="1" type="body"/>
          </p:nvPr>
        </p:nvSpPr>
        <p:spPr>
          <a:xfrm rot="5400000">
            <a:off x="9272474" y="1881925"/>
            <a:ext cx="25346257" cy="395033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>
  <p:cSld name="Vertical Title and 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2193927" y="8960472"/>
            <a:ext cx="39503351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58800" lvl="0" marL="4572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58800" lvl="1" marL="9144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58800" lvl="2" marL="1371600" marR="0" rtl="0" algn="l">
              <a:lnSpc>
                <a:spcPct val="100000"/>
              </a:lnSpc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0700" lvl="3" marL="1828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0700" lvl="4" marL="22860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0700" lvl="5" marL="27432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0700" lvl="6" marL="32004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0700" lvl="7" marL="36576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0700" lvl="8" marL="4114800" marR="0" rtl="0" algn="l">
              <a:lnSpc>
                <a:spcPct val="100000"/>
              </a:lnSpc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b="0" i="0" sz="4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8"/>
          <p:cNvSpPr txBox="1"/>
          <p:nvPr>
            <p:ph idx="1" type="body"/>
          </p:nvPr>
        </p:nvSpPr>
        <p:spPr>
          <a:xfrm>
            <a:off x="2193927" y="8960472"/>
            <a:ext cx="19599275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8"/>
          <p:cNvSpPr txBox="1"/>
          <p:nvPr>
            <p:ph idx="2" type="body"/>
          </p:nvPr>
        </p:nvSpPr>
        <p:spPr>
          <a:xfrm>
            <a:off x="22098000" y="8960472"/>
            <a:ext cx="19599276" cy="253462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84200" lvl="0" marL="4572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33400" lvl="1" marL="9144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82600" lvl="2" marL="1371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7200" lvl="3" marL="1828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7200" lvl="4" marL="22860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7200" lvl="5" marL="27432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7200" lvl="6" marL="32004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7200" lvl="7" marL="3657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7200" lvl="8" marL="41148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9"/>
          <p:cNvSpPr txBox="1"/>
          <p:nvPr>
            <p:ph idx="1" type="body"/>
          </p:nvPr>
        </p:nvSpPr>
        <p:spPr>
          <a:xfrm>
            <a:off x="2193926" y="8596198"/>
            <a:ext cx="19392900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9"/>
          <p:cNvSpPr txBox="1"/>
          <p:nvPr>
            <p:ph idx="2" type="body"/>
          </p:nvPr>
        </p:nvSpPr>
        <p:spPr>
          <a:xfrm>
            <a:off x="2193926" y="12180385"/>
            <a:ext cx="19392900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9"/>
          <p:cNvSpPr txBox="1"/>
          <p:nvPr>
            <p:ph idx="3" type="body"/>
          </p:nvPr>
        </p:nvSpPr>
        <p:spPr>
          <a:xfrm>
            <a:off x="22294852" y="8596198"/>
            <a:ext cx="19402426" cy="35841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b="1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1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9"/>
          <p:cNvSpPr txBox="1"/>
          <p:nvPr>
            <p:ph idx="4" type="body"/>
          </p:nvPr>
        </p:nvSpPr>
        <p:spPr>
          <a:xfrm>
            <a:off x="22294852" y="12180385"/>
            <a:ext cx="19402426" cy="221263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33400" lvl="0" marL="4572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82600" lvl="1" marL="914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7200" lvl="2" marL="13716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/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/>
          <p:nvPr>
            <p:ph type="title"/>
          </p:nvPr>
        </p:nvSpPr>
        <p:spPr>
          <a:xfrm>
            <a:off x="2193926" y="1528646"/>
            <a:ext cx="14439900" cy="65081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17160877" y="1528648"/>
            <a:ext cx="24536399" cy="327780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635000" lvl="0" marL="457200" marR="0" rtl="0" algn="l">
              <a:lnSpc>
                <a:spcPct val="100000"/>
              </a:lnSpc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b="0" i="0" sz="6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84200" lvl="1" marL="914400" marR="0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–"/>
              <a:defRPr b="0" i="0" sz="5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3400" lvl="2" marL="1371600" marR="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82600" lvl="3" marL="1828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82600" lvl="4" marL="22860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82600" lvl="5" marL="2743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82600" lvl="6" marL="32004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82600" lvl="7" marL="36576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82600" lvl="8" marL="41148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11"/>
          <p:cNvSpPr txBox="1"/>
          <p:nvPr>
            <p:ph idx="2" type="body"/>
          </p:nvPr>
        </p:nvSpPr>
        <p:spPr>
          <a:xfrm>
            <a:off x="2193926" y="8036779"/>
            <a:ext cx="14439900" cy="26269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type="title"/>
          </p:nvPr>
        </p:nvSpPr>
        <p:spPr>
          <a:xfrm>
            <a:off x="8604251" y="26884663"/>
            <a:ext cx="26333450" cy="317112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4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1" sz="8000" u="none" cap="none" strike="noStrik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12"/>
          <p:cNvSpPr/>
          <p:nvPr>
            <p:ph idx="2" type="pic"/>
          </p:nvPr>
        </p:nvSpPr>
        <p:spPr>
          <a:xfrm>
            <a:off x="8604251" y="3431325"/>
            <a:ext cx="26333450" cy="23043529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12"/>
          <p:cNvSpPr txBox="1"/>
          <p:nvPr>
            <p:ph idx="1" type="body"/>
          </p:nvPr>
        </p:nvSpPr>
        <p:spPr>
          <a:xfrm>
            <a:off x="8604251" y="30055791"/>
            <a:ext cx="26333450" cy="4507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43213019" y="6657123"/>
            <a:ext cx="685800" cy="31800645"/>
          </a:xfrm>
          <a:prstGeom prst="rect">
            <a:avLst/>
          </a:prstGeom>
          <a:solidFill>
            <a:srgbClr val="29459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/>
          <p:nvPr/>
        </p:nvSpPr>
        <p:spPr>
          <a:xfrm>
            <a:off x="0" y="6657123"/>
            <a:ext cx="685800" cy="31800645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2492" y="518070"/>
            <a:ext cx="8961120" cy="567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3"/>
          <p:cNvCxnSpPr/>
          <p:nvPr/>
        </p:nvCxnSpPr>
        <p:spPr>
          <a:xfrm>
            <a:off x="-48126" y="6657123"/>
            <a:ext cx="43946946" cy="0"/>
          </a:xfrm>
          <a:prstGeom prst="straightConnector1">
            <a:avLst/>
          </a:prstGeom>
          <a:noFill/>
          <a:ln cap="flat" cmpd="sng" w="3175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3"/>
          <p:cNvCxnSpPr/>
          <p:nvPr/>
        </p:nvCxnSpPr>
        <p:spPr>
          <a:xfrm>
            <a:off x="-48126" y="38351831"/>
            <a:ext cx="43946946" cy="52968"/>
          </a:xfrm>
          <a:prstGeom prst="straightConnector1">
            <a:avLst/>
          </a:prstGeom>
          <a:noFill/>
          <a:ln cap="flat" cmpd="sng" w="381000">
            <a:solidFill>
              <a:srgbClr val="B5AF67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5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1ddd32c5bfb_0_0"/>
          <p:cNvSpPr txBox="1"/>
          <p:nvPr/>
        </p:nvSpPr>
        <p:spPr>
          <a:xfrm>
            <a:off x="8086725" y="1618950"/>
            <a:ext cx="31299600" cy="34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4825" lIns="89675" spcFirstLastPara="1" rIns="89675" wrap="square" tIns="448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8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Probability of life per site on Earth</a:t>
            </a:r>
            <a:endParaRPr b="1" i="0" sz="8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5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Ruth Nichols</a:t>
            </a:r>
            <a:endParaRPr b="1" i="0" sz="5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5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Advisor: Dr. Manasvi Lingam, Department of Aerospace, Physics, and Space Sciences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g1ddd32c5bfb_0_0"/>
          <p:cNvSpPr txBox="1"/>
          <p:nvPr/>
        </p:nvSpPr>
        <p:spPr>
          <a:xfrm>
            <a:off x="8086727" y="7273927"/>
            <a:ext cx="184800" cy="16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400"/>
              <a:buFont typeface="Arial"/>
              <a:buNone/>
            </a:pPr>
            <a:r>
              <a:t/>
            </a:r>
            <a:endParaRPr b="1" i="0" sz="10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g1ddd32c5bfb_0_0"/>
          <p:cNvSpPr txBox="1"/>
          <p:nvPr/>
        </p:nvSpPr>
        <p:spPr>
          <a:xfrm>
            <a:off x="1474150" y="7273925"/>
            <a:ext cx="17107800" cy="1526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1" i="0" sz="5800" u="sng" cap="none" strike="noStrike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1" i="0" sz="5800" u="sng" cap="none" strike="noStrike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4043"/>
              </a:buClr>
              <a:buSzPts val="4800"/>
              <a:buFont typeface="Calibri"/>
              <a:buChar char="●"/>
            </a:pPr>
            <a:r>
              <a:rPr b="0" i="1" lang="en-US" sz="4800" u="none" cap="none" strike="noStrike">
                <a:solidFill>
                  <a:srgbClr val="3C4043"/>
                </a:solidFill>
                <a:latin typeface="Calibri"/>
                <a:ea typeface="Calibri"/>
                <a:cs typeface="Calibri"/>
                <a:sym typeface="Calibri"/>
              </a:rPr>
              <a:t>Abiogenesis</a:t>
            </a:r>
            <a:r>
              <a:rPr b="0" i="0" lang="en-US" sz="4800" u="none" cap="none" strike="noStrike">
                <a:solidFill>
                  <a:srgbClr val="3C4043"/>
                </a:solidFill>
                <a:latin typeface="Calibri"/>
                <a:ea typeface="Calibri"/>
                <a:cs typeface="Calibri"/>
                <a:sym typeface="Calibri"/>
              </a:rPr>
              <a:t> is the process through which life first emerges from non-living (abiotic) material. A planet or body that can host abiogenesis is defined to be </a:t>
            </a:r>
            <a:r>
              <a:rPr b="0" i="1" lang="en-US" sz="4800" u="none" cap="none" strike="noStrike">
                <a:solidFill>
                  <a:srgbClr val="3C4043"/>
                </a:solidFill>
                <a:latin typeface="Calibri"/>
                <a:ea typeface="Calibri"/>
                <a:cs typeface="Calibri"/>
                <a:sym typeface="Calibri"/>
              </a:rPr>
              <a:t>urable</a:t>
            </a:r>
            <a:r>
              <a:rPr b="0" i="0" lang="en-US" sz="4800" u="none" cap="none" strike="noStrike">
                <a:solidFill>
                  <a:srgbClr val="3C4043"/>
                </a:solidFill>
                <a:latin typeface="Calibri"/>
                <a:ea typeface="Calibri"/>
                <a:cs typeface="Calibri"/>
                <a:sym typeface="Calibri"/>
              </a:rPr>
              <a:t> (and has urable environments).</a:t>
            </a:r>
            <a:endParaRPr b="0" i="0" sz="4800" u="none" cap="none" strike="noStrike">
              <a:solidFill>
                <a:srgbClr val="3C40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3C40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4043"/>
              </a:buClr>
              <a:buSzPts val="4800"/>
              <a:buFont typeface="Calibri"/>
              <a:buChar char="●"/>
            </a:pPr>
            <a:r>
              <a:rPr b="0" i="0" lang="en-US" sz="4800" u="none" cap="none" strike="noStrike">
                <a:solidFill>
                  <a:srgbClr val="3C4043"/>
                </a:solidFill>
                <a:latin typeface="Calibri"/>
                <a:ea typeface="Calibri"/>
                <a:cs typeface="Calibri"/>
                <a:sym typeface="Calibri"/>
              </a:rPr>
              <a:t>In order for life to begin, a site must have energy, bioessential elements, methods for concentrating elements and amplifying reactions, and a solvent (water). These factors, along with the distribution and number of environments, may influence the probability of abiogenesis for a given site.</a:t>
            </a:r>
            <a:endParaRPr b="0" i="0" sz="4800" u="none" cap="none" strike="noStrike">
              <a:solidFill>
                <a:srgbClr val="3C4043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sng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Char char="●"/>
            </a:pPr>
            <a:r>
              <a:rPr b="0" i="0" lang="en-US" sz="4800" u="sng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objective is to constrain the magnitude of the probability of abiogenesis per urable environment (p</a:t>
            </a:r>
            <a:r>
              <a:rPr b="0" baseline="-25000" i="0" lang="en-US" sz="4800" u="sng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sng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) as a function of suitable inputs (prior distribution of p</a:t>
            </a:r>
            <a:r>
              <a:rPr b="0" baseline="-25000" i="0" lang="en-US" sz="4800" u="sng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sng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, number of urable environments)</a:t>
            </a:r>
            <a:r>
              <a:rPr b="1" i="0" lang="en-US" sz="4800" u="sng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b="0" i="0" lang="en-US" sz="4800" u="sng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This work is vital for understanding whether the origin of life was a likely event or an extremely rare phenomenon.</a:t>
            </a:r>
            <a:endParaRPr b="0" i="0" sz="4800" u="sng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g1ddd32c5bfb_0_0"/>
          <p:cNvSpPr txBox="1"/>
          <p:nvPr/>
        </p:nvSpPr>
        <p:spPr>
          <a:xfrm>
            <a:off x="18985525" y="9804588"/>
            <a:ext cx="23470200" cy="52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t/>
            </a:r>
            <a:endParaRPr b="1" i="0" sz="5800" u="sng" cap="none" strike="noStrike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Table 1:</a:t>
            </a:r>
            <a:r>
              <a:rPr b="1" i="0" lang="en-US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Table of lower bounds on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p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95% confidence level, after specifying 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p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,min = 10</a:t>
            </a:r>
            <a:r>
              <a:rPr b="0" baseline="3000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−35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as the cutoff; this lower bound for 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denoted by 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Lc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The first row displays 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Lc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optimistic, uninformative, and optimistic priors. The remaining rows delineate 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Lc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the corresponding posteriors for these priors, given the datum that life has originated on Earth at least once; these values depend on the total number of urable sites (N</a:t>
            </a:r>
            <a:r>
              <a:rPr b="0" baseline="-2500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 that have existed on Earth.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g1ddd32c5bfb_0_0"/>
          <p:cNvSpPr txBox="1"/>
          <p:nvPr/>
        </p:nvSpPr>
        <p:spPr>
          <a:xfrm>
            <a:off x="1137103" y="20817588"/>
            <a:ext cx="183732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58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Method</a:t>
            </a:r>
            <a:endParaRPr b="0" i="0" sz="4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g1ddd32c5bfb_0_0"/>
          <p:cNvSpPr txBox="1"/>
          <p:nvPr/>
        </p:nvSpPr>
        <p:spPr>
          <a:xfrm>
            <a:off x="22601975" y="31480550"/>
            <a:ext cx="17904000" cy="25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58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Acknowledgements</a:t>
            </a:r>
            <a:endParaRPr b="1" i="0" sz="5800" u="sng" cap="none" strike="noStrike">
              <a:solidFill>
                <a:srgbClr val="76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This paper was completed with A. Balbi at the University of Rome and has been submitted to the journal </a:t>
            </a:r>
            <a:r>
              <a:rPr b="0" i="1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Astrobiology</a:t>
            </a:r>
            <a:r>
              <a:rPr lang="en-US" sz="4800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4800">
                <a:solidFill>
                  <a:srgbClr val="1F1F1F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AST-2024-0037).</a:t>
            </a:r>
            <a:endParaRPr i="0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g1ddd32c5bfb_0_0"/>
          <p:cNvSpPr txBox="1"/>
          <p:nvPr/>
        </p:nvSpPr>
        <p:spPr>
          <a:xfrm>
            <a:off x="22625500" y="33718275"/>
            <a:ext cx="19732500" cy="446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en-US" sz="58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  <a:endParaRPr b="1" i="0" sz="58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AutoNum type="arabicPeriod"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 Balbi and M. Lingam. Beyond mediocrity: how common is life? Mon. Not.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R. Astron. Soc., 522(2):3117–3123, June 2023. doi: 10.1093/mnras/stad1155.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M. Lingam and A. Loeb. </a:t>
            </a:r>
            <a:r>
              <a:rPr b="0" i="1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Life in the Cosmos: From Biosignatures to Technosignatures</a:t>
            </a: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Harvard University Press, June 2021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g1ddd32c5bfb_0_0"/>
          <p:cNvSpPr txBox="1"/>
          <p:nvPr/>
        </p:nvSpPr>
        <p:spPr>
          <a:xfrm>
            <a:off x="1474150" y="34231675"/>
            <a:ext cx="10680300" cy="16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4043"/>
              </a:buClr>
              <a:buSzPts val="4800"/>
              <a:buFont typeface="Calibri"/>
              <a:buChar char="●"/>
            </a:pP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Using MATLAB, we generated plots of PDFs and CDFs using different values for N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and different prior distributions:</a:t>
            </a:r>
            <a:endParaRPr b="1" baseline="30000" i="0" sz="4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g1ddd32c5bfb_0_0"/>
          <p:cNvSpPr txBox="1"/>
          <p:nvPr/>
        </p:nvSpPr>
        <p:spPr>
          <a:xfrm>
            <a:off x="19585525" y="29033125"/>
            <a:ext cx="228702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Figure 2</a:t>
            </a:r>
            <a:r>
              <a:rPr b="0" i="0" lang="en-US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The posterior cumulative distribution function (CDF) of p</a:t>
            </a:r>
            <a:r>
              <a:rPr b="0" baseline="-25000" i="0" lang="en-US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The posterior CDF is also sensitive to 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b="0" baseline="-2500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b="0" i="0" lang="en-US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The horizontal line demarcates a cumulative probability of 0.05, further quantified in Table 1. The optimistic prior biases the posterior toward higher values of 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4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g1ddd32c5bfb_0_0"/>
          <p:cNvSpPr txBox="1"/>
          <p:nvPr/>
        </p:nvSpPr>
        <p:spPr>
          <a:xfrm>
            <a:off x="18581950" y="20430300"/>
            <a:ext cx="23606700" cy="387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Figure 1:</a:t>
            </a:r>
            <a:r>
              <a:rPr b="1" i="0" lang="en-US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-US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posterior probability distribution function (PDF) of 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given the datum D that life has originated at least once on Earth computed for different choices of the prior. The posterior PDF is sensitive to  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b="0" baseline="-2500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b="0" i="0" lang="en-US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The optimistic and pessimistic priors skew the PDFs of their ensuing posteriors toward higher and lower values of pL, respectively.</a:t>
            </a:r>
            <a:endParaRPr b="0" i="0" sz="4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0" name="Google Shape;60;g1ddd32c5bfb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98775" y="31480550"/>
            <a:ext cx="7757843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g1ddd32c5bfb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218857" y="23568275"/>
            <a:ext cx="18287130" cy="5741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g1ddd32c5bfb_0_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834025" y="15019500"/>
            <a:ext cx="17904000" cy="5594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g1ddd32c5bfb_0_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2806312" y="7273925"/>
            <a:ext cx="16428638" cy="345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g1ddd32c5bfb_0_0"/>
          <p:cNvSpPr/>
          <p:nvPr/>
        </p:nvSpPr>
        <p:spPr>
          <a:xfrm>
            <a:off x="1474150" y="24191425"/>
            <a:ext cx="19217700" cy="3450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g1ddd32c5bfb_0_0"/>
          <p:cNvSpPr txBox="1"/>
          <p:nvPr/>
        </p:nvSpPr>
        <p:spPr>
          <a:xfrm>
            <a:off x="1474150" y="22335263"/>
            <a:ext cx="19217700" cy="448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4043"/>
              </a:buClr>
              <a:buSzPts val="4800"/>
              <a:buFont typeface="Calibri"/>
              <a:buChar char="●"/>
            </a:pP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To study the probability of abiogenesis occurring, we construct </a:t>
            </a:r>
            <a:endParaRPr b="0" i="0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the following variables:</a:t>
            </a:r>
            <a:endParaRPr b="0" i="0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 p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= probability of life emerging at a given site, N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 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= number of urable sites </a:t>
            </a:r>
            <a:endParaRPr b="0" i="0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 N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= p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= expected number of successful abiogenesis events</a:t>
            </a:r>
            <a:endParaRPr b="0" i="0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0" i="1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C4043"/>
              </a:buClr>
              <a:buSzPts val="4800"/>
              <a:buFont typeface="Calibri"/>
              <a:buChar char="●"/>
            </a:pPr>
            <a:r>
              <a:rPr b="0" i="1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Bayes’s Theorem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allows us to estimate conditional probabilities given the probabilities of previous events that have already happened, i.e. the probability of p</a:t>
            </a:r>
            <a:r>
              <a:rPr b="0" baseline="-2500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L</a:t>
            </a:r>
            <a:r>
              <a:rPr b="0" i="0" lang="en-US" sz="4800" u="none" cap="none" strike="noStrike">
                <a:solidFill>
                  <a:srgbClr val="3C404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given datum D (life originated at least once on Earth):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g1ddd32c5bfb_0_0"/>
          <p:cNvSpPr/>
          <p:nvPr/>
        </p:nvSpPr>
        <p:spPr>
          <a:xfrm>
            <a:off x="12983925" y="31830925"/>
            <a:ext cx="9074400" cy="52149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g1ddd32c5bfb_0_0"/>
          <p:cNvSpPr/>
          <p:nvPr/>
        </p:nvSpPr>
        <p:spPr>
          <a:xfrm>
            <a:off x="2792250" y="31372700"/>
            <a:ext cx="8970900" cy="2044500"/>
          </a:xfrm>
          <a:prstGeom prst="ellipse">
            <a:avLst/>
          </a:prstGeom>
          <a:noFill/>
          <a:ln cap="flat" cmpd="sng" w="9525">
            <a:solidFill>
              <a:srgbClr val="00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g1ddd32c5bfb_0_0"/>
          <p:cNvSpPr txBox="1"/>
          <p:nvPr/>
        </p:nvSpPr>
        <p:spPr>
          <a:xfrm>
            <a:off x="13087475" y="32380850"/>
            <a:ext cx="8970900" cy="27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4800" u="none" cap="none" strike="noStrike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Pessimistic</a:t>
            </a:r>
            <a:r>
              <a:rPr lang="en-US" sz="480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, Minimum Sites 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4800">
                <a:solidFill>
                  <a:srgbClr val="98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1" lang="en-US" sz="4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10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4800" u="none" cap="none" strike="noStrike">
              <a:solidFill>
                <a:srgbClr val="3C4043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4800" u="none" cap="none" strike="noStrike">
                <a:solidFill>
                  <a:srgbClr val="38761D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Optimistic, </a:t>
            </a:r>
            <a:r>
              <a:rPr lang="en-US" sz="4800">
                <a:solidFill>
                  <a:srgbClr val="38761D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Maximum Sites </a:t>
            </a:r>
            <a:r>
              <a:rPr lang="en-US" sz="4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i="1" lang="en-US" sz="4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baseline="30000" i="1" lang="en-US" sz="4800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31</a:t>
            </a:r>
            <a:endParaRPr sz="48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800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4800" u="none" cap="none" strike="noStrike">
                <a:solidFill>
                  <a:srgbClr val="29459B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Agnostic, </a:t>
            </a:r>
            <a:r>
              <a:rPr lang="en-US" sz="4800">
                <a:solidFill>
                  <a:srgbClr val="29459B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Intermediate Sites 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b="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b="0" baseline="30000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endParaRPr b="1" baseline="30000" sz="4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g1ddd32c5bfb_0_0"/>
          <p:cNvSpPr txBox="1"/>
          <p:nvPr/>
        </p:nvSpPr>
        <p:spPr>
          <a:xfrm>
            <a:off x="1137100" y="7478725"/>
            <a:ext cx="46551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b="1" i="0" lang="en-US" sz="58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Backgrou</a:t>
            </a:r>
            <a:r>
              <a:rPr b="1" i="0" lang="en-US" sz="58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0"/>
                  </a:ext>
                </a:extLst>
              </a:rPr>
              <a:t>nd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g1ddd32c5bfb_0_0"/>
          <p:cNvSpPr txBox="1"/>
          <p:nvPr/>
        </p:nvSpPr>
        <p:spPr>
          <a:xfrm>
            <a:off x="18581950" y="7351063"/>
            <a:ext cx="36369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rial"/>
              <a:buNone/>
            </a:pPr>
            <a:r>
              <a:rPr b="1" i="0" lang="en-US" sz="58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</a:rPr>
              <a:t>Resu</a:t>
            </a:r>
            <a:r>
              <a:rPr b="1" i="0" lang="en-US" sz="5800" u="sng" cap="none" strike="noStrike">
                <a:solidFill>
                  <a:srgbClr val="760000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textRoundtripDataId="1"/>
                  </a:ext>
                </a:extLst>
              </a:rPr>
              <a:t>lts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g1ddd32c5bfb_0_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1747766" y="552153"/>
            <a:ext cx="1179872" cy="1828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ar chart" id="72" name="Google Shape;72;g1ddd32c5bfb_0_0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9170627" y="444300"/>
            <a:ext cx="2044500" cy="204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2007-04-04T14:17:42Z</dcterms:created>
  <dc:creator>shopper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0x0101008CB6C76999A8E946924D195080FADDE7</vt:lpwstr>
  </property>
</Properties>
</file>