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43891200" cy="38404800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h4STXvP7kDno4AlMoqyKqfzKdN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DDDD"/>
    <a:srgbClr val="29479C"/>
    <a:srgbClr val="2761AC"/>
    <a:srgbClr val="2071B7"/>
    <a:srgbClr val="29459B"/>
    <a:srgbClr val="C00000"/>
    <a:srgbClr val="0070C0"/>
    <a:srgbClr val="FFFFCC"/>
    <a:srgbClr val="71CD73"/>
    <a:srgbClr val="9FF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09078-5D44-4353-A968-4B591B07C47D}" v="14" dt="2025-04-17T20:23:25.246"/>
    <p1510:client id="{CA199DAD-34BE-4E76-B3D0-2CAA22C52533}" v="3" dt="2025-04-18T16:20:46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2242" y="14"/>
      </p:cViewPr>
      <p:guideLst>
        <p:guide orient="horz" pos="12096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4133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60F5C8-76EF-16F1-AF50-1B1881CE1C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2925DD-FD41-1518-BC1C-D72EF5C76D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26C49-4A1E-41FE-AB37-1B4C74C284F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7E70E-3EED-4B5D-64F8-5FF8CEF4DA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4F1CE-81BD-051A-CC6D-501689E8CD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1DE04-8B9A-44CC-8FEC-FE9242854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3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51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533D3C-B809-4166-B5A9-5302423109AB}"/>
              </a:ext>
            </a:extLst>
          </p:cNvPr>
          <p:cNvSpPr txBox="1"/>
          <p:nvPr userDrawn="1"/>
        </p:nvSpPr>
        <p:spPr>
          <a:xfrm>
            <a:off x="6365631" y="12098215"/>
            <a:ext cx="234227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dirty="0"/>
              <a:t>F</a:t>
            </a:r>
          </a:p>
          <a:p>
            <a:pPr marL="285750" lvl="5" indent="-285750">
              <a:buFont typeface="Arial" panose="020B0604020202020204" pitchFamily="34" charset="0"/>
              <a:buChar char="•"/>
            </a:pPr>
            <a:endParaRPr lang="en-US" sz="60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 hasCustomPrompt="1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D’</a:t>
            </a:r>
          </a:p>
          <a:p>
            <a:pPr lvl="1"/>
            <a:r>
              <a:rPr lang="en-US" dirty="0" err="1"/>
              <a:t>fff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endParaRPr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3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4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>
            <a:spLocks noGrp="1"/>
          </p:cNvSpPr>
          <p:nvPr>
            <p:ph type="pic" idx="2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w="3175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w="3810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B32583-B722-7AD8-D609-D21935043E7C}"/>
              </a:ext>
            </a:extLst>
          </p:cNvPr>
          <p:cNvSpPr txBox="1">
            <a:spLocks/>
          </p:cNvSpPr>
          <p:nvPr/>
        </p:nvSpPr>
        <p:spPr>
          <a:xfrm>
            <a:off x="15648297" y="7308783"/>
            <a:ext cx="13945700" cy="348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>
                <a:solidFill>
                  <a:srgbClr val="2947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Table 1 represents data points collected over the course of mapping; 118 points were collected.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Figure 1 is an initial QGIS build of the map with all the collected data visible, figure 2 highlights some notable points.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2E14D-E6EE-4C8F-007A-80811709609C}"/>
              </a:ext>
            </a:extLst>
          </p:cNvPr>
          <p:cNvSpPr txBox="1">
            <a:spLocks/>
          </p:cNvSpPr>
          <p:nvPr/>
        </p:nvSpPr>
        <p:spPr>
          <a:xfrm>
            <a:off x="28974954" y="6653463"/>
            <a:ext cx="13945699" cy="4108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b="1" u="sng" dirty="0">
                <a:solidFill>
                  <a:srgbClr val="2947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Discussion:</a:t>
            </a:r>
          </a:p>
          <a:p>
            <a:r>
              <a:rPr lang="en-US" sz="4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Given the strong correlations between greenspaces and better mental health</a:t>
            </a:r>
            <a:r>
              <a:rPr lang="en-US" sz="4800" b="0" i="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[1-3]</a:t>
            </a:r>
            <a:r>
              <a:rPr lang="en-US" sz="4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it is important that Florida Tech maintains the wellbeing and usability of the campus botanical gardens. To help support this goal, this project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filled information gaps and built a data product that can be well-utilized by visitors and management alike.</a:t>
            </a: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800" b="1" u="sng" dirty="0">
                <a:solidFill>
                  <a:srgbClr val="2947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Acknowledgements: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Thank you to Gordon Patterson, Joy Patterson, Cathy, Kirk, Delanie Hallock, and Lars Spencer for supporting my project. Thank you to the developers of OpenStreetMap, QGIS and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QField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for providing excellent open-source applications.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b="1" u="sng" dirty="0">
                <a:solidFill>
                  <a:srgbClr val="2947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Citations: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Holt, Elizabeth, et al. “Active and Passive Use of Green Space, Health, and Well-Being amongst University Students.” </a:t>
            </a:r>
            <a:r>
              <a:rPr kumimoji="0" lang="en-US" altLang="en-US" sz="3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International Journal of Environmental Research and Public Health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vol. 16, no. 3, 1 Feb. 2019, p. 424, www.ncbi.nlm.nih.gov/pmc/articles/PMC6388138/, https://doi.org/10.3390/ijerph16030424.</a:t>
            </a:r>
            <a:endParaRPr kumimoji="0" lang="en-US" altLang="en-US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Kanelli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Argyro Anna, et al. “Can Campus Green Spaces Be Restorative? A Case Study from Tanzania.” </a:t>
            </a:r>
            <a:r>
              <a:rPr kumimoji="0" lang="en-US" altLang="en-US" sz="3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vol. 16, no. 3, 1 Jan. 2024, p. 1094, www.mdpi.com/2071-1050/16/3/1094, https://doi.org/10.3390/su16031094.</a:t>
            </a:r>
            <a:endParaRPr kumimoji="0" lang="en-US" altLang="en-US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Lee, A. C. K., and R. Maheswaran. “The Health Benefits of Urban Green Spaces: A Review of the Evidence.” </a:t>
            </a:r>
            <a:r>
              <a:rPr kumimoji="0" lang="en-US" altLang="en-US" sz="3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Journal of Public Health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vol. 33, no. 2, 10 Sept. 2010, pp. 212–222.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50;p1">
            <a:extLst>
              <a:ext uri="{FF2B5EF4-FFF2-40B4-BE49-F238E27FC236}">
                <a16:creationId xmlns:a16="http://schemas.microsoft.com/office/drawing/2014/main" id="{C4581150-1EC1-35DB-9416-22B58B17850B}"/>
              </a:ext>
            </a:extLst>
          </p:cNvPr>
          <p:cNvSpPr txBox="1">
            <a:spLocks/>
          </p:cNvSpPr>
          <p:nvPr/>
        </p:nvSpPr>
        <p:spPr>
          <a:xfrm>
            <a:off x="9296400" y="1410538"/>
            <a:ext cx="33899856" cy="399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44825" rIns="89675" bIns="44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Mapping the Botanical Gardens: A Guide to Florida Tech’s Greenspace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Paolo A. Soto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Faculty Advisor(s):</a:t>
            </a:r>
            <a:r>
              <a:rPr lang="en-US" sz="54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Dr. </a:t>
            </a:r>
            <a:r>
              <a:rPr lang="en-US" sz="5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Emily Ralston, Dept. of Ocean Engineering and Marine Science, Florida Institute of Technology</a:t>
            </a:r>
            <a:endParaRPr lang="en-US" sz="48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/>
            <a:r>
              <a:rPr lang="en-US" sz="5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Dr. Ken Lindeman, Dept. </a:t>
            </a:r>
            <a:r>
              <a:rPr lang="en-US" sz="54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</a:t>
            </a:r>
            <a:r>
              <a:rPr lang="en-US" sz="5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 Ocean Engineering and Marine Science, Florida Institute of Technology</a:t>
            </a:r>
            <a:endParaRPr lang="en-US" sz="48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6527F8-BE08-6DE8-A6D2-6F6AA03F4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547" y="7034463"/>
            <a:ext cx="14141116" cy="31116210"/>
          </a:xfrm>
        </p:spPr>
        <p:txBody>
          <a:bodyPr/>
          <a:lstStyle/>
          <a:p>
            <a:pPr marL="0" indent="0">
              <a:buNone/>
            </a:pPr>
            <a:r>
              <a:rPr lang="en-US" sz="6600" b="1" u="sng" dirty="0">
                <a:solidFill>
                  <a:srgbClr val="2947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Introduction:</a:t>
            </a: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Joy &amp; Gordon Patterson Botanical Gardens on the Florida Tech campus are an important asset to </a:t>
            </a: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university. 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garden provides a large recreational area for students, faculty and the public. It is also home to numerous interesting</a:t>
            </a: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native and 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imported plant species. This abundance of natural capital is advertised as a perk of </a:t>
            </a: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studying at Florida Tech, additionally this 16-acre watershed 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provides campus with flood protection. </a:t>
            </a: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Therefore, i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 is important for visitors to be able to locate </a:t>
            </a: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various notable features of the gardens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 </a:t>
            </a:r>
            <a:r>
              <a:rPr lang="en-US" sz="4800" kern="1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Additionally, spatial data will be essential in guiding efforts to restore or re-vamp areas of the botanical gardens. While</a:t>
            </a: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maps of the gardens exist, they are largely outdated and backend data remains inaccessible. This project sought to fill these information gaps and develop a product that can be updated into the future using GIS-mapping software.</a:t>
            </a:r>
            <a:endParaRPr lang="en-US" sz="4800" kern="1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600" b="1" u="sng" dirty="0">
                <a:solidFill>
                  <a:srgbClr val="2947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Objectives:</a:t>
            </a: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Identify features of interest in the gardens.</a:t>
            </a: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Build a visitor-friendly ArcGIS Online map.</a:t>
            </a:r>
          </a:p>
          <a:p>
            <a:pPr marL="0" indent="0">
              <a:buNone/>
            </a:pP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600" b="1" u="sng" dirty="0">
                <a:solidFill>
                  <a:srgbClr val="2947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Methods:</a:t>
            </a:r>
          </a:p>
          <a:p>
            <a:pPr marL="0" indent="0">
              <a:buNone/>
            </a:pP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Identify features of interest in the gardens</a:t>
            </a:r>
          </a:p>
          <a:p>
            <a:pPr lvl="1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All GPS tag data was collected on an iPhone 13 using the free trial of the app Fulcrum.</a:t>
            </a:r>
          </a:p>
          <a:p>
            <a:pPr lvl="1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GPS tagged benches, pathways, pagodas and all other infrastructure.</a:t>
            </a:r>
          </a:p>
          <a:p>
            <a:pPr lvl="1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GPS tagged plants and other areas of interest.</a:t>
            </a:r>
          </a:p>
          <a:p>
            <a:pPr lvl="1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Tag data was exported to QGIS and checked for accuracy using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Qfield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. This allowed for corrections to be made while in situ.</a:t>
            </a:r>
          </a:p>
          <a:p>
            <a:pPr marL="0" indent="0">
              <a:buNone/>
            </a:pP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Build visitor-friendly ArcGIS Online map</a:t>
            </a:r>
          </a:p>
          <a:p>
            <a:pPr marL="1143000" lvl="1" indent="-685800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QGIS map build exported to ArcGIS Online.</a:t>
            </a:r>
          </a:p>
          <a:p>
            <a:pPr marL="1143000" lvl="1" indent="-685800"/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 indent="0">
              <a:buNone/>
            </a:pP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8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8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8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8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8"/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8"/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2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8"/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6"/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2800" lvl="2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83CC47-E02F-78D0-FD38-794C45C614C5}"/>
              </a:ext>
            </a:extLst>
          </p:cNvPr>
          <p:cNvGrpSpPr/>
          <p:nvPr/>
        </p:nvGrpSpPr>
        <p:grpSpPr>
          <a:xfrm>
            <a:off x="15335716" y="18082484"/>
            <a:ext cx="13131240" cy="19338498"/>
            <a:chOff x="15459479" y="18659775"/>
            <a:chExt cx="13131240" cy="19338498"/>
          </a:xfrm>
        </p:grpSpPr>
        <p:pic>
          <p:nvPicPr>
            <p:cNvPr id="15" name="Picture 14" descr="A map of a trail&#10;&#10;AI-generated content may be incorrect.">
              <a:extLst>
                <a:ext uri="{FF2B5EF4-FFF2-40B4-BE49-F238E27FC236}">
                  <a16:creationId xmlns:a16="http://schemas.microsoft.com/office/drawing/2014/main" id="{A62A6109-31CB-BA75-E1B9-A4DEA150D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59479" y="18659775"/>
              <a:ext cx="13131240" cy="18569055"/>
            </a:xfrm>
            <a:prstGeom prst="rect">
              <a:avLst/>
            </a:prstGeom>
            <a:ln>
              <a:solidFill>
                <a:srgbClr val="77DDDD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4D931A-0DA5-3629-BC00-09D708B3084F}"/>
                </a:ext>
              </a:extLst>
            </p:cNvPr>
            <p:cNvSpPr txBox="1">
              <a:spLocks/>
            </p:cNvSpPr>
            <p:nvPr/>
          </p:nvSpPr>
          <p:spPr>
            <a:xfrm>
              <a:off x="15459479" y="37228832"/>
              <a:ext cx="131312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Figure 1: </a:t>
              </a:r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QGIS map build of Botanical Gardens.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92B750-54B7-0393-DB17-153117FF58B7}"/>
              </a:ext>
            </a:extLst>
          </p:cNvPr>
          <p:cNvGrpSpPr/>
          <p:nvPr/>
        </p:nvGrpSpPr>
        <p:grpSpPr>
          <a:xfrm>
            <a:off x="15648297" y="12300914"/>
            <a:ext cx="12790023" cy="5321045"/>
            <a:chOff x="15648297" y="29933646"/>
            <a:chExt cx="12790023" cy="5321045"/>
          </a:xfrm>
        </p:grpSpPr>
        <p:graphicFrame>
          <p:nvGraphicFramePr>
            <p:cNvPr id="22" name="Table 21">
              <a:extLst>
                <a:ext uri="{FF2B5EF4-FFF2-40B4-BE49-F238E27FC236}">
                  <a16:creationId xmlns:a16="http://schemas.microsoft.com/office/drawing/2014/main" id="{7DEE2B72-CEA3-9EF6-ADA0-1B9D8787998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95619284"/>
                </p:ext>
              </p:extLst>
            </p:nvPr>
          </p:nvGraphicFramePr>
          <p:xfrm>
            <a:off x="15648297" y="29933646"/>
            <a:ext cx="12753604" cy="4490048"/>
          </p:xfrm>
          <a:graphic>
            <a:graphicData uri="http://schemas.openxmlformats.org/drawingml/2006/table">
              <a:tbl>
                <a:tblPr firstRow="1" bandRow="1">
                  <a:solidFill>
                    <a:schemeClr val="tx2">
                      <a:lumMod val="20000"/>
                      <a:lumOff val="80000"/>
                    </a:schemeClr>
                  </a:solidFill>
                  <a:tableStyleId>{93296810-A885-4BE3-A3E7-6D5BEEA58F35}</a:tableStyleId>
                </a:tblPr>
                <a:tblGrid>
                  <a:gridCol w="6376802">
                    <a:extLst>
                      <a:ext uri="{9D8B030D-6E8A-4147-A177-3AD203B41FA5}">
                        <a16:colId xmlns:a16="http://schemas.microsoft.com/office/drawing/2014/main" val="3450202064"/>
                      </a:ext>
                    </a:extLst>
                  </a:gridCol>
                  <a:gridCol w="6376802">
                    <a:extLst>
                      <a:ext uri="{9D8B030D-6E8A-4147-A177-3AD203B41FA5}">
                        <a16:colId xmlns:a16="http://schemas.microsoft.com/office/drawing/2014/main" val="3059056819"/>
                      </a:ext>
                    </a:extLst>
                  </a:gridCol>
                </a:tblGrid>
                <a:tr h="805486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4800" b="1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Object Type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70C0">
                          <a:alpha val="6902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4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Amount on map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70C0">
                          <a:alpha val="69020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907387358"/>
                    </a:ext>
                  </a:extLst>
                </a:tr>
                <a:tr h="916772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4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Plants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2">
                          <a:lumMod val="20000"/>
                          <a:lumOff val="80000"/>
                          <a:alpha val="4902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4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66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2">
                          <a:lumMod val="20000"/>
                          <a:lumOff val="80000"/>
                          <a:alpha val="4902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947599320"/>
                    </a:ext>
                  </a:extLst>
                </a:tr>
                <a:tr h="916772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4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Bridges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B0F0">
                          <a:alpha val="4902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4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15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B0F0">
                          <a:alpha val="49020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23565775"/>
                    </a:ext>
                  </a:extLst>
                </a:tr>
                <a:tr h="916772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4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Benches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2">
                          <a:lumMod val="20000"/>
                          <a:lumOff val="80000"/>
                          <a:alpha val="4902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4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26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2">
                          <a:lumMod val="20000"/>
                          <a:lumOff val="80000"/>
                          <a:alpha val="4902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693190907"/>
                    </a:ext>
                  </a:extLst>
                </a:tr>
                <a:tr h="916772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4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Other POI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B0F0">
                          <a:alpha val="4902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4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11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B0F0">
                          <a:alpha val="49020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7233991"/>
                    </a:ext>
                  </a:extLst>
                </a:tr>
              </a:tbl>
            </a:graphicData>
          </a:graphic>
        </p:graphicFrame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04FB15-946A-6ABA-B536-1562A820CCF1}"/>
                </a:ext>
              </a:extLst>
            </p:cNvPr>
            <p:cNvSpPr txBox="1"/>
            <p:nvPr/>
          </p:nvSpPr>
          <p:spPr>
            <a:xfrm>
              <a:off x="15684716" y="34423694"/>
              <a:ext cx="127536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Calibri" panose="020F0502020204030204" pitchFamily="34" charset="0"/>
                  <a:cs typeface="Calibri" panose="020F0502020204030204" pitchFamily="34" charset="0"/>
                </a:rPr>
                <a:t>Table 1: </a:t>
              </a:r>
              <a:r>
                <a:rPr lang="en-US" sz="4800" dirty="0">
                  <a:latin typeface="Calibri" panose="020F0502020204030204" pitchFamily="34" charset="0"/>
                  <a:cs typeface="Calibri" panose="020F0502020204030204" pitchFamily="34" charset="0"/>
                </a:rPr>
                <a:t>Items tagged for QGIS map build.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D66DEC-29C5-7922-0FAB-FA25857ACDD5}"/>
              </a:ext>
            </a:extLst>
          </p:cNvPr>
          <p:cNvGrpSpPr/>
          <p:nvPr/>
        </p:nvGrpSpPr>
        <p:grpSpPr>
          <a:xfrm>
            <a:off x="30609992" y="7771759"/>
            <a:ext cx="11294666" cy="11085154"/>
            <a:chOff x="30864115" y="7802239"/>
            <a:chExt cx="10597601" cy="1056773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A9DBD9C-CE54-88F0-E52F-CFE67C7BA5A0}"/>
                </a:ext>
              </a:extLst>
            </p:cNvPr>
            <p:cNvGrpSpPr/>
            <p:nvPr/>
          </p:nvGrpSpPr>
          <p:grpSpPr>
            <a:xfrm>
              <a:off x="30864115" y="7802239"/>
              <a:ext cx="10597601" cy="10567733"/>
              <a:chOff x="30935409" y="7790514"/>
              <a:chExt cx="10597601" cy="10567733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14ADC4-5A20-0F89-2661-305D7CF0D777}"/>
                  </a:ext>
                </a:extLst>
              </p:cNvPr>
              <p:cNvSpPr/>
              <p:nvPr/>
            </p:nvSpPr>
            <p:spPr>
              <a:xfrm>
                <a:off x="30935410" y="7790514"/>
                <a:ext cx="9829370" cy="9775524"/>
              </a:xfrm>
              <a:prstGeom prst="rect">
                <a:avLst/>
              </a:prstGeom>
              <a:solidFill>
                <a:srgbClr val="29459B">
                  <a:alpha val="7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25" name="Picture 24" descr="A close up of a flower&#10;&#10;AI-generated content may be incorrect.">
                <a:extLst>
                  <a:ext uri="{FF2B5EF4-FFF2-40B4-BE49-F238E27FC236}">
                    <a16:creationId xmlns:a16="http://schemas.microsoft.com/office/drawing/2014/main" id="{DBF9337F-7B42-8401-049E-F8E1A186E8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35867401" y="8618820"/>
                <a:ext cx="4639379" cy="3479534"/>
              </a:xfrm>
              <a:prstGeom prst="rect">
                <a:avLst/>
              </a:prstGeom>
              <a:solidFill>
                <a:srgbClr val="C00000"/>
              </a:solidFill>
              <a:ln w="6350">
                <a:noFill/>
              </a:ln>
            </p:spPr>
          </p:pic>
          <p:pic>
            <p:nvPicPr>
              <p:cNvPr id="5" name="Picture 4" descr="A stream in the woods&#10;&#10;AI-generated content may be incorrect.">
                <a:extLst>
                  <a:ext uri="{FF2B5EF4-FFF2-40B4-BE49-F238E27FC236}">
                    <a16:creationId xmlns:a16="http://schemas.microsoft.com/office/drawing/2014/main" id="{42DF804E-8B84-383D-15F5-665B13000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31141303" y="13382389"/>
                <a:ext cx="4639380" cy="3479535"/>
              </a:xfrm>
              <a:prstGeom prst="rect">
                <a:avLst/>
              </a:prstGeom>
              <a:ln w="6350">
                <a:noFill/>
              </a:ln>
            </p:spPr>
          </p:pic>
          <p:pic>
            <p:nvPicPr>
              <p:cNvPr id="9" name="Picture 8" descr="A small wooden house with a sign&#10;&#10;AI-generated content may be incorrect.">
                <a:extLst>
                  <a:ext uri="{FF2B5EF4-FFF2-40B4-BE49-F238E27FC236}">
                    <a16:creationId xmlns:a16="http://schemas.microsoft.com/office/drawing/2014/main" id="{1029650E-B946-E465-D743-43BBBD5B1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31141305" y="8618819"/>
                <a:ext cx="4639378" cy="3479534"/>
              </a:xfrm>
              <a:prstGeom prst="rect">
                <a:avLst/>
              </a:prstGeom>
              <a:ln w="6350"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D3B35F-DC6E-DF48-D048-ED457CAC0011}"/>
                  </a:ext>
                </a:extLst>
              </p:cNvPr>
              <p:cNvSpPr txBox="1"/>
              <p:nvPr/>
            </p:nvSpPr>
            <p:spPr>
              <a:xfrm>
                <a:off x="30935409" y="17566038"/>
                <a:ext cx="10597601" cy="792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Figure 2: </a:t>
                </a:r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Notable POIs tagged.</a:t>
                </a:r>
              </a:p>
            </p:txBody>
          </p:sp>
        </p:grpSp>
        <p:pic>
          <p:nvPicPr>
            <p:cNvPr id="8" name="Picture 7" descr="A bird on a tree&#10;&#10;AI-generated content may be incorrect.">
              <a:extLst>
                <a:ext uri="{FF2B5EF4-FFF2-40B4-BE49-F238E27FC236}">
                  <a16:creationId xmlns:a16="http://schemas.microsoft.com/office/drawing/2014/main" id="{8D7FBE2D-82F0-71EE-759C-272191CB5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5796107" y="13394116"/>
              <a:ext cx="4639379" cy="3479534"/>
            </a:xfrm>
            <a:prstGeom prst="rect">
              <a:avLst/>
            </a:prstGeom>
            <a:ln w="635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234887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C8CF57C844D147A12BD11048F22F5D" ma:contentTypeVersion="5" ma:contentTypeDescription="Create a new document." ma:contentTypeScope="" ma:versionID="01ba8fc47e92cb483342883c4dfd07df">
  <xsd:schema xmlns:xsd="http://www.w3.org/2001/XMLSchema" xmlns:xs="http://www.w3.org/2001/XMLSchema" xmlns:p="http://schemas.microsoft.com/office/2006/metadata/properties" xmlns:ns3="0a7ce243-1a2f-477c-b90b-505a9001292e" targetNamespace="http://schemas.microsoft.com/office/2006/metadata/properties" ma:root="true" ma:fieldsID="a7211b95a5a950aead9813d9ae728b2e" ns3:_="">
    <xsd:import namespace="0a7ce243-1a2f-477c-b90b-505a900129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ce243-1a2f-477c-b90b-505a900129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F76012-994D-4946-8381-72F31306C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7ce243-1a2f-477c-b90b-505a900129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303E0F-FFD4-45D1-ACE0-995A6AAE18FD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0a7ce243-1a2f-477c-b90b-505a9001292e"/>
    <ds:schemaRef ds:uri="http://purl.org/dc/terms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35B4DD-A17B-414B-A52E-178ABCB157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688</Words>
  <Application>Microsoft Office PowerPoint</Application>
  <PresentationFormat>Custom</PresentationFormat>
  <Paragraphs>153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shopper</dc:creator>
  <cp:lastModifiedBy>Paolo Soto</cp:lastModifiedBy>
  <cp:revision>7</cp:revision>
  <dcterms:created xsi:type="dcterms:W3CDTF">2007-04-04T14:17:42Z</dcterms:created>
  <dcterms:modified xsi:type="dcterms:W3CDTF">2025-04-18T19:02:03Z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0x010100EBC8CF57C844D147A12BD11048F22F5D</vt:lpwstr>
  </property>
</Properties>
</file>