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8404800" cx="438912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g4qNayaYYB944+KjzDE/CYQLt1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096" orient="horz"/>
        <p:guide pos="138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38275" y="696913"/>
            <a:ext cx="398145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235eaaba1_0_8:notes"/>
          <p:cNvSpPr txBox="1"/>
          <p:nvPr>
            <p:ph idx="12" type="sldNum"/>
          </p:nvPr>
        </p:nvSpPr>
        <p:spPr>
          <a:xfrm>
            <a:off x="3884614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35235eaaba1_0_8:notes"/>
          <p:cNvSpPr/>
          <p:nvPr>
            <p:ph idx="2" type="sldImg"/>
          </p:nvPr>
        </p:nvSpPr>
        <p:spPr>
          <a:xfrm>
            <a:off x="1438275" y="696913"/>
            <a:ext cx="398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g35235eaaba1_0_8:notes"/>
          <p:cNvSpPr txBox="1"/>
          <p:nvPr>
            <p:ph idx="1" type="body"/>
          </p:nvPr>
        </p:nvSpPr>
        <p:spPr>
          <a:xfrm>
            <a:off x="685800" y="4414838"/>
            <a:ext cx="5486400" cy="4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1.81 mm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58800" lvl="0" marL="4572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58800" lvl="1" marL="9144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20700" lvl="3" marL="1828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20700" lvl="4" marL="22860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20700" lvl="5" marL="27432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20700" lvl="6" marL="32004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20700" lvl="7" marL="36576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20700" lvl="8" marL="4114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58800" lvl="0" marL="4572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58800" lvl="1" marL="9144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20700" lvl="3" marL="1828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20700" lvl="4" marL="22860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20700" lvl="5" marL="27432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20700" lvl="6" marL="32004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20700" lvl="7" marL="36576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20700" lvl="8" marL="4114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84200" lvl="0" marL="4572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8"/>
          <p:cNvSpPr txBox="1"/>
          <p:nvPr>
            <p:ph idx="2" type="body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84200" lvl="0" marL="4572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2" type="body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3" type="body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4" type="body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4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35000" lvl="0" marL="4572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4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2"/>
          <p:cNvSpPr/>
          <p:nvPr>
            <p:ph idx="2" type="pic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cap="flat" cmpd="sng" w="3175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cap="flat" cmpd="sng" w="3810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jpg"/><Relationship Id="rId10" Type="http://schemas.openxmlformats.org/officeDocument/2006/relationships/image" Target="../media/image11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9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jpg"/><Relationship Id="rId7" Type="http://schemas.openxmlformats.org/officeDocument/2006/relationships/image" Target="../media/image7.jpg"/><Relationship Id="rId8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5235eaaba1_0_8"/>
          <p:cNvSpPr/>
          <p:nvPr/>
        </p:nvSpPr>
        <p:spPr>
          <a:xfrm rot="-2783955">
            <a:off x="17037157" y="17721232"/>
            <a:ext cx="20353986" cy="65540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g35235eaaba1_0_8"/>
          <p:cNvSpPr txBox="1"/>
          <p:nvPr/>
        </p:nvSpPr>
        <p:spPr>
          <a:xfrm>
            <a:off x="8433150" y="572350"/>
            <a:ext cx="27024900" cy="57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75" spcFirstLastPara="1" rIns="89675" wrap="square" tIns="44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en-US"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S.L.O.S.H. - </a:t>
            </a:r>
            <a:r>
              <a:rPr b="1" lang="en-US" sz="8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en-US"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ystem for </a:t>
            </a:r>
            <a:r>
              <a:rPr b="1" lang="en-US" sz="8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lang="en-US"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iquid </a:t>
            </a:r>
            <a:r>
              <a:rPr b="1" lang="en-US" sz="8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lang="en-US"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rbital </a:t>
            </a:r>
            <a:r>
              <a:rPr b="1" lang="en-US" sz="8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en-US"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upply and </a:t>
            </a:r>
            <a:r>
              <a:rPr b="1" lang="en-US" sz="8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lang="en-US"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andling</a:t>
            </a:r>
            <a:endParaRPr b="1" sz="8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Alexy, J. Broussard, A. Dean, D. Garceau, J. Grady, B. Kerridge, </a:t>
            </a:r>
            <a:endParaRPr b="1"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Smucker, R. Wagner, C. Zelasko</a:t>
            </a:r>
            <a:endParaRPr b="1"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Advisor: </a:t>
            </a:r>
            <a:r>
              <a:rPr b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Daniel R. Kirk</a:t>
            </a:r>
            <a:r>
              <a:rPr b="1" i="0" lang="en-US" sz="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Dept. of </a:t>
            </a:r>
            <a:r>
              <a:rPr b="1"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Aerospace, Physics, and Space Sciences</a:t>
            </a:r>
            <a:r>
              <a:rPr b="1" i="0" lang="en-US" sz="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b="1" i="0" sz="5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Florida Institute of Technology</a:t>
            </a:r>
            <a:endParaRPr b="1" i="0" sz="4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g35235eaaba1_0_8"/>
          <p:cNvSpPr txBox="1"/>
          <p:nvPr/>
        </p:nvSpPr>
        <p:spPr>
          <a:xfrm>
            <a:off x="8080600" y="7239975"/>
            <a:ext cx="14286900" cy="15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</p:txBody>
      </p:sp>
      <p:sp>
        <p:nvSpPr>
          <p:cNvPr id="53" name="Google Shape;53;g35235eaaba1_0_8"/>
          <p:cNvSpPr txBox="1"/>
          <p:nvPr/>
        </p:nvSpPr>
        <p:spPr>
          <a:xfrm>
            <a:off x="31761900" y="6744075"/>
            <a:ext cx="11117100" cy="17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latin typeface="Calibri"/>
                <a:ea typeface="Calibri"/>
                <a:cs typeface="Calibri"/>
                <a:sym typeface="Calibri"/>
              </a:rPr>
              <a:t>What Did We Learn?</a:t>
            </a:r>
            <a:endParaRPr b="1" sz="8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g35235eaaba1_0_8"/>
          <p:cNvPicPr preferRelativeResize="0"/>
          <p:nvPr/>
        </p:nvPicPr>
        <p:blipFill rotWithShape="1">
          <a:blip r:embed="rId3">
            <a:alphaModFix/>
          </a:blip>
          <a:srcRect b="6112" l="9067" r="11250" t="8875"/>
          <a:stretch/>
        </p:blipFill>
        <p:spPr>
          <a:xfrm>
            <a:off x="1932725" y="18613275"/>
            <a:ext cx="5663701" cy="819022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35235eaaba1_0_8"/>
          <p:cNvSpPr/>
          <p:nvPr/>
        </p:nvSpPr>
        <p:spPr>
          <a:xfrm>
            <a:off x="7151925" y="20362113"/>
            <a:ext cx="1470000" cy="564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29459B"/>
          </a:solidFill>
          <a:ln cap="flat" cmpd="sng" w="9525">
            <a:solidFill>
              <a:srgbClr val="2945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35235eaaba1_0_8"/>
          <p:cNvSpPr/>
          <p:nvPr/>
        </p:nvSpPr>
        <p:spPr>
          <a:xfrm>
            <a:off x="5816025" y="22636363"/>
            <a:ext cx="2805900" cy="564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29459B"/>
          </a:solidFill>
          <a:ln cap="flat" cmpd="sng" w="9525">
            <a:solidFill>
              <a:srgbClr val="2945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35235eaaba1_0_8"/>
          <p:cNvSpPr/>
          <p:nvPr/>
        </p:nvSpPr>
        <p:spPr>
          <a:xfrm flipH="1" rot="10800000">
            <a:off x="20500800" y="21131350"/>
            <a:ext cx="2026800" cy="2126700"/>
          </a:xfrm>
          <a:prstGeom prst="rtTriangle">
            <a:avLst/>
          </a:prstGeom>
          <a:solidFill>
            <a:srgbClr val="C6D4FF"/>
          </a:solidFill>
          <a:ln cap="flat" cmpd="sng" w="19050">
            <a:solidFill>
              <a:srgbClr val="C6D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35235eaaba1_0_8"/>
          <p:cNvSpPr/>
          <p:nvPr/>
        </p:nvSpPr>
        <p:spPr>
          <a:xfrm>
            <a:off x="8621925" y="21121625"/>
            <a:ext cx="11878800" cy="2106300"/>
          </a:xfrm>
          <a:prstGeom prst="rect">
            <a:avLst/>
          </a:prstGeom>
          <a:solidFill>
            <a:srgbClr val="C6D4FF"/>
          </a:solidFill>
          <a:ln cap="flat" cmpd="sng" w="19050">
            <a:solidFill>
              <a:srgbClr val="C6D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35235eaaba1_0_8"/>
          <p:cNvSpPr/>
          <p:nvPr/>
        </p:nvSpPr>
        <p:spPr>
          <a:xfrm flipH="1" rot="10800000">
            <a:off x="22661200" y="18830975"/>
            <a:ext cx="2121000" cy="2106300"/>
          </a:xfrm>
          <a:prstGeom prst="rtTriangle">
            <a:avLst/>
          </a:prstGeom>
          <a:solidFill>
            <a:srgbClr val="C6D4FF"/>
          </a:solidFill>
          <a:ln cap="flat" cmpd="sng" w="19050">
            <a:solidFill>
              <a:srgbClr val="C6D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35235eaaba1_0_8"/>
          <p:cNvSpPr/>
          <p:nvPr/>
        </p:nvSpPr>
        <p:spPr>
          <a:xfrm>
            <a:off x="8613950" y="18839425"/>
            <a:ext cx="14047200" cy="2076000"/>
          </a:xfrm>
          <a:prstGeom prst="rect">
            <a:avLst/>
          </a:prstGeom>
          <a:solidFill>
            <a:srgbClr val="C6D4FF"/>
          </a:solidFill>
          <a:ln cap="flat" cmpd="sng" w="19050">
            <a:solidFill>
              <a:srgbClr val="C6D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35235eaaba1_0_8"/>
          <p:cNvSpPr txBox="1"/>
          <p:nvPr/>
        </p:nvSpPr>
        <p:spPr>
          <a:xfrm>
            <a:off x="8848725" y="18763225"/>
            <a:ext cx="14561400" cy="20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6000">
                <a:solidFill>
                  <a:srgbClr val="29459B"/>
                </a:solidFill>
                <a:latin typeface="Calibri"/>
                <a:ea typeface="Calibri"/>
                <a:cs typeface="Calibri"/>
                <a:sym typeface="Calibri"/>
              </a:rPr>
              <a:t>‘Sponge’</a:t>
            </a: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retains propellant within 6cm diameter under accelerations</a:t>
            </a:r>
            <a:endParaRPr sz="6000"/>
          </a:p>
        </p:txBody>
      </p:sp>
      <p:sp>
        <p:nvSpPr>
          <p:cNvPr id="62" name="Google Shape;62;g35235eaaba1_0_8"/>
          <p:cNvSpPr txBox="1"/>
          <p:nvPr/>
        </p:nvSpPr>
        <p:spPr>
          <a:xfrm>
            <a:off x="8848725" y="21099325"/>
            <a:ext cx="12645000" cy="20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29459B"/>
                </a:solidFill>
                <a:latin typeface="Calibri"/>
                <a:ea typeface="Calibri"/>
                <a:cs typeface="Calibri"/>
                <a:sym typeface="Calibri"/>
              </a:rPr>
              <a:t>Anti-Vortex Device</a:t>
            </a: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mitigates </a:t>
            </a: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vortices</a:t>
            </a: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vapor ingestion</a:t>
            </a:r>
            <a:endParaRPr sz="6000"/>
          </a:p>
        </p:txBody>
      </p:sp>
      <p:sp>
        <p:nvSpPr>
          <p:cNvPr id="63" name="Google Shape;63;g35235eaaba1_0_8"/>
          <p:cNvSpPr/>
          <p:nvPr/>
        </p:nvSpPr>
        <p:spPr>
          <a:xfrm>
            <a:off x="8621925" y="23510325"/>
            <a:ext cx="9660000" cy="1979100"/>
          </a:xfrm>
          <a:prstGeom prst="rect">
            <a:avLst/>
          </a:prstGeom>
          <a:solidFill>
            <a:srgbClr val="C6D4FF"/>
          </a:solidFill>
          <a:ln cap="flat" cmpd="sng" w="19050">
            <a:solidFill>
              <a:srgbClr val="C6D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35235eaaba1_0_8"/>
          <p:cNvSpPr/>
          <p:nvPr/>
        </p:nvSpPr>
        <p:spPr>
          <a:xfrm flipH="1" rot="10800000">
            <a:off x="18295800" y="23497325"/>
            <a:ext cx="1905900" cy="1979100"/>
          </a:xfrm>
          <a:prstGeom prst="rtTriangle">
            <a:avLst/>
          </a:prstGeom>
          <a:solidFill>
            <a:srgbClr val="C6D4FF"/>
          </a:solidFill>
          <a:ln cap="flat" cmpd="sng" w="19050">
            <a:solidFill>
              <a:srgbClr val="C6D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35235eaaba1_0_8"/>
          <p:cNvSpPr/>
          <p:nvPr/>
        </p:nvSpPr>
        <p:spPr>
          <a:xfrm>
            <a:off x="6009900" y="24925500"/>
            <a:ext cx="2604300" cy="564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29459B"/>
          </a:solidFill>
          <a:ln cap="flat" cmpd="sng" w="9525">
            <a:solidFill>
              <a:srgbClr val="2945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35235eaaba1_0_8"/>
          <p:cNvSpPr/>
          <p:nvPr/>
        </p:nvSpPr>
        <p:spPr>
          <a:xfrm>
            <a:off x="1031125" y="22773800"/>
            <a:ext cx="205200" cy="3930900"/>
          </a:xfrm>
          <a:prstGeom prst="upDownArrow">
            <a:avLst>
              <a:gd fmla="val 50000" name="adj1"/>
              <a:gd fmla="val 98534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35235eaaba1_0_8"/>
          <p:cNvSpPr/>
          <p:nvPr/>
        </p:nvSpPr>
        <p:spPr>
          <a:xfrm>
            <a:off x="1932725" y="19234625"/>
            <a:ext cx="205200" cy="2814600"/>
          </a:xfrm>
          <a:prstGeom prst="upDownArrow">
            <a:avLst>
              <a:gd fmla="val 50000" name="adj1"/>
              <a:gd fmla="val 98534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35235eaaba1_0_8"/>
          <p:cNvSpPr txBox="1"/>
          <p:nvPr/>
        </p:nvSpPr>
        <p:spPr>
          <a:xfrm>
            <a:off x="938425" y="20254325"/>
            <a:ext cx="1743300" cy="9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7.7cm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35235eaaba1_0_8"/>
          <p:cNvSpPr txBox="1"/>
          <p:nvPr/>
        </p:nvSpPr>
        <p:spPr>
          <a:xfrm>
            <a:off x="8877475" y="23434125"/>
            <a:ext cx="9660000" cy="15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29459B"/>
                </a:solidFill>
                <a:latin typeface="Calibri"/>
                <a:ea typeface="Calibri"/>
                <a:cs typeface="Calibri"/>
                <a:sym typeface="Calibri"/>
              </a:rPr>
              <a:t>Modular Outlet </a:t>
            </a: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can change components in/out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35235eaaba1_0_8"/>
          <p:cNvSpPr txBox="1"/>
          <p:nvPr/>
        </p:nvSpPr>
        <p:spPr>
          <a:xfrm>
            <a:off x="1128925" y="17234110"/>
            <a:ext cx="22877400" cy="15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LOX Propellant Management Device (PMD) Design</a:t>
            </a:r>
            <a:endParaRPr/>
          </a:p>
        </p:txBody>
      </p:sp>
      <p:sp>
        <p:nvSpPr>
          <p:cNvPr id="71" name="Google Shape;71;g35235eaaba1_0_8"/>
          <p:cNvSpPr txBox="1"/>
          <p:nvPr/>
        </p:nvSpPr>
        <p:spPr>
          <a:xfrm>
            <a:off x="31617425" y="17439875"/>
            <a:ext cx="11109000" cy="107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b="1" sz="8000"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914400" rtl="0" algn="l">
              <a:spcBef>
                <a:spcPts val="0"/>
              </a:spcBef>
              <a:spcAft>
                <a:spcPts val="0"/>
              </a:spcAft>
              <a:buSzPts val="6000"/>
              <a:buFont typeface="Calibri"/>
              <a:buChar char="➔"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PMD shows </a:t>
            </a:r>
            <a:r>
              <a:rPr b="1" lang="en-US" sz="6000">
                <a:solidFill>
                  <a:srgbClr val="29459B"/>
                </a:solidFill>
                <a:latin typeface="Calibri"/>
                <a:ea typeface="Calibri"/>
                <a:cs typeface="Calibri"/>
                <a:sym typeface="Calibri"/>
              </a:rPr>
              <a:t>significant improvement</a:t>
            </a: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 for drain angles </a:t>
            </a:r>
            <a:r>
              <a:rPr b="1" lang="en-US" sz="6000">
                <a:solidFill>
                  <a:srgbClr val="29459B"/>
                </a:solidFill>
                <a:latin typeface="Calibri"/>
                <a:ea typeface="Calibri"/>
                <a:cs typeface="Calibri"/>
                <a:sym typeface="Calibri"/>
              </a:rPr>
              <a:t>0°-25°</a:t>
            </a:r>
            <a:endParaRPr b="1" sz="6000">
              <a:solidFill>
                <a:srgbClr val="294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➔"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PMD components successfully mitigated </a:t>
            </a: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vortices</a:t>
            </a: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6000">
                <a:solidFill>
                  <a:srgbClr val="29459B"/>
                </a:solidFill>
                <a:latin typeface="Calibri"/>
                <a:ea typeface="Calibri"/>
                <a:cs typeface="Calibri"/>
                <a:sym typeface="Calibri"/>
              </a:rPr>
              <a:t>reducing residual fluid levels 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914400" rtl="0" algn="l">
              <a:spcBef>
                <a:spcPts val="0"/>
              </a:spcBef>
              <a:spcAft>
                <a:spcPts val="0"/>
              </a:spcAft>
              <a:buSzPts val="6000"/>
              <a:buFont typeface="Calibri"/>
              <a:buChar char="➔"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Loss in flow rate while testing PMD was </a:t>
            </a:r>
            <a:r>
              <a:rPr b="1" lang="en-US" sz="6000">
                <a:solidFill>
                  <a:srgbClr val="29459B"/>
                </a:solidFill>
                <a:latin typeface="Calibri"/>
                <a:ea typeface="Calibri"/>
                <a:cs typeface="Calibri"/>
                <a:sym typeface="Calibri"/>
              </a:rPr>
              <a:t>within acceptable limits</a:t>
            </a:r>
            <a:endParaRPr b="1" sz="6000">
              <a:solidFill>
                <a:srgbClr val="294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35235eaaba1_0_8"/>
          <p:cNvSpPr txBox="1"/>
          <p:nvPr/>
        </p:nvSpPr>
        <p:spPr>
          <a:xfrm>
            <a:off x="18727350" y="28044225"/>
            <a:ext cx="9424500" cy="15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&amp; Equipment</a:t>
            </a:r>
            <a:endParaRPr/>
          </a:p>
        </p:txBody>
      </p:sp>
      <p:pic>
        <p:nvPicPr>
          <p:cNvPr id="73" name="Google Shape;73;g35235eaaba1_0_8" title="holding plot.jpg"/>
          <p:cNvPicPr preferRelativeResize="0"/>
          <p:nvPr/>
        </p:nvPicPr>
        <p:blipFill rotWithShape="1">
          <a:blip r:embed="rId4">
            <a:alphaModFix/>
          </a:blip>
          <a:srcRect b="0" l="3006" r="5065" t="1787"/>
          <a:stretch/>
        </p:blipFill>
        <p:spPr>
          <a:xfrm>
            <a:off x="938425" y="26817629"/>
            <a:ext cx="14561398" cy="1124234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35235eaaba1_0_8"/>
          <p:cNvSpPr/>
          <p:nvPr/>
        </p:nvSpPr>
        <p:spPr>
          <a:xfrm>
            <a:off x="23965375" y="29688475"/>
            <a:ext cx="270600" cy="7643700"/>
          </a:xfrm>
          <a:prstGeom prst="upDownArrow">
            <a:avLst>
              <a:gd fmla="val 50000" name="adj1"/>
              <a:gd fmla="val 98534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35235eaaba1_0_8"/>
          <p:cNvSpPr/>
          <p:nvPr/>
        </p:nvSpPr>
        <p:spPr>
          <a:xfrm>
            <a:off x="16313325" y="30203850"/>
            <a:ext cx="270600" cy="6988500"/>
          </a:xfrm>
          <a:prstGeom prst="upDownArrow">
            <a:avLst>
              <a:gd fmla="val 50000" name="adj1"/>
              <a:gd fmla="val 98534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6" name="Google Shape;76;g35235eaaba1_0_8"/>
          <p:cNvCxnSpPr/>
          <p:nvPr/>
        </p:nvCxnSpPr>
        <p:spPr>
          <a:xfrm>
            <a:off x="16562300" y="30226025"/>
            <a:ext cx="198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g35235eaaba1_0_8"/>
          <p:cNvCxnSpPr/>
          <p:nvPr/>
        </p:nvCxnSpPr>
        <p:spPr>
          <a:xfrm>
            <a:off x="16552863" y="37202550"/>
            <a:ext cx="2604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g35235eaaba1_0_8"/>
          <p:cNvCxnSpPr/>
          <p:nvPr/>
        </p:nvCxnSpPr>
        <p:spPr>
          <a:xfrm>
            <a:off x="24249150" y="29703150"/>
            <a:ext cx="2061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g35235eaaba1_0_8"/>
          <p:cNvCxnSpPr/>
          <p:nvPr/>
        </p:nvCxnSpPr>
        <p:spPr>
          <a:xfrm>
            <a:off x="24235975" y="37332200"/>
            <a:ext cx="9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g35235eaaba1_0_8"/>
          <p:cNvCxnSpPr/>
          <p:nvPr/>
        </p:nvCxnSpPr>
        <p:spPr>
          <a:xfrm>
            <a:off x="2061825" y="22049225"/>
            <a:ext cx="9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Google Shape;81;g35235eaaba1_0_8"/>
          <p:cNvCxnSpPr/>
          <p:nvPr/>
        </p:nvCxnSpPr>
        <p:spPr>
          <a:xfrm>
            <a:off x="2061825" y="19234625"/>
            <a:ext cx="8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g35235eaaba1_0_8"/>
          <p:cNvCxnSpPr/>
          <p:nvPr/>
        </p:nvCxnSpPr>
        <p:spPr>
          <a:xfrm>
            <a:off x="1160125" y="18669475"/>
            <a:ext cx="289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g35235eaaba1_0_8"/>
          <p:cNvCxnSpPr/>
          <p:nvPr/>
        </p:nvCxnSpPr>
        <p:spPr>
          <a:xfrm>
            <a:off x="1160125" y="26704675"/>
            <a:ext cx="3294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g35235eaaba1_0_8"/>
          <p:cNvSpPr txBox="1"/>
          <p:nvPr/>
        </p:nvSpPr>
        <p:spPr>
          <a:xfrm>
            <a:off x="16747300" y="37224125"/>
            <a:ext cx="61977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/>
              <a:t>Gimbaling Apparatus</a:t>
            </a:r>
            <a:endParaRPr i="1" sz="4800"/>
          </a:p>
        </p:txBody>
      </p:sp>
      <p:sp>
        <p:nvSpPr>
          <p:cNvPr id="85" name="Google Shape;85;g35235eaaba1_0_8"/>
          <p:cNvSpPr txBox="1"/>
          <p:nvPr/>
        </p:nvSpPr>
        <p:spPr>
          <a:xfrm>
            <a:off x="24332650" y="37205075"/>
            <a:ext cx="58530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/>
              <a:t>Rotating Apparatus</a:t>
            </a:r>
            <a:endParaRPr i="1" sz="4800"/>
          </a:p>
        </p:txBody>
      </p:sp>
      <p:sp>
        <p:nvSpPr>
          <p:cNvPr id="86" name="Google Shape;86;g35235eaaba1_0_8"/>
          <p:cNvSpPr txBox="1"/>
          <p:nvPr/>
        </p:nvSpPr>
        <p:spPr>
          <a:xfrm>
            <a:off x="6437975" y="6751925"/>
            <a:ext cx="18325500" cy="10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Manage Propellants in Microgravity?</a:t>
            </a:r>
            <a:endParaRPr b="1"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90550" lvl="0" marL="457200" rtl="0" algn="l">
              <a:spcBef>
                <a:spcPts val="0"/>
              </a:spcBef>
              <a:spcAft>
                <a:spcPts val="0"/>
              </a:spcAft>
              <a:buSzPts val="5700"/>
              <a:buFont typeface="Calibri"/>
              <a:buChar char="●"/>
            </a:pPr>
            <a:r>
              <a:rPr b="1" lang="en-US" sz="5700">
                <a:solidFill>
                  <a:srgbClr val="29459B"/>
                </a:solidFill>
                <a:latin typeface="Calibri"/>
                <a:ea typeface="Calibri"/>
                <a:cs typeface="Calibri"/>
                <a:sym typeface="Calibri"/>
              </a:rPr>
              <a:t>Deep space missions</a:t>
            </a:r>
            <a:r>
              <a:rPr lang="en-US" sz="5700">
                <a:latin typeface="Calibri"/>
                <a:ea typeface="Calibri"/>
                <a:cs typeface="Calibri"/>
                <a:sym typeface="Calibri"/>
              </a:rPr>
              <a:t> start with mastering in-orbit propellant </a:t>
            </a:r>
            <a:r>
              <a:rPr lang="en-US" sz="5700">
                <a:latin typeface="Calibri"/>
                <a:ea typeface="Calibri"/>
                <a:cs typeface="Calibri"/>
                <a:sym typeface="Calibri"/>
              </a:rPr>
              <a:t>transfer</a:t>
            </a:r>
            <a:endParaRPr sz="5700">
              <a:latin typeface="Calibri"/>
              <a:ea typeface="Calibri"/>
              <a:cs typeface="Calibri"/>
              <a:sym typeface="Calibri"/>
            </a:endParaRPr>
          </a:p>
          <a:p>
            <a:pPr indent="-590550" lvl="0" marL="457200" rtl="0" algn="l">
              <a:spcBef>
                <a:spcPts val="0"/>
              </a:spcBef>
              <a:spcAft>
                <a:spcPts val="0"/>
              </a:spcAft>
              <a:buSzPts val="5700"/>
              <a:buFont typeface="Calibri"/>
              <a:buChar char="●"/>
            </a:pPr>
            <a:r>
              <a:rPr lang="en-US" sz="5700">
                <a:latin typeface="Calibri"/>
                <a:ea typeface="Calibri"/>
                <a:cs typeface="Calibri"/>
                <a:sym typeface="Calibri"/>
              </a:rPr>
              <a:t>In microgravity, liquid propellants </a:t>
            </a:r>
            <a:r>
              <a:rPr b="1" lang="en-US" sz="5700">
                <a:solidFill>
                  <a:srgbClr val="29459B"/>
                </a:solidFill>
                <a:latin typeface="Calibri"/>
                <a:ea typeface="Calibri"/>
                <a:cs typeface="Calibri"/>
                <a:sym typeface="Calibri"/>
              </a:rPr>
              <a:t>don’t settle</a:t>
            </a:r>
            <a:r>
              <a:rPr lang="en-US" sz="5700">
                <a:latin typeface="Calibri"/>
                <a:ea typeface="Calibri"/>
                <a:cs typeface="Calibri"/>
                <a:sym typeface="Calibri"/>
              </a:rPr>
              <a:t>–they</a:t>
            </a:r>
            <a:r>
              <a:rPr lang="en-US" sz="57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float</a:t>
            </a:r>
            <a:endParaRPr sz="57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590550" lvl="0" marL="457200" rtl="0" algn="l">
              <a:spcBef>
                <a:spcPts val="0"/>
              </a:spcBef>
              <a:spcAft>
                <a:spcPts val="0"/>
              </a:spcAft>
              <a:buSzPts val="5700"/>
              <a:buFont typeface="Calibri"/>
              <a:buChar char="●"/>
            </a:pPr>
            <a:r>
              <a:rPr b="1" lang="en-US" sz="5700">
                <a:solidFill>
                  <a:srgbClr val="29459B"/>
                </a:solidFill>
                <a:latin typeface="Calibri"/>
                <a:ea typeface="Calibri"/>
                <a:cs typeface="Calibri"/>
                <a:sym typeface="Calibri"/>
              </a:rPr>
              <a:t>Vapor</a:t>
            </a:r>
            <a:r>
              <a:rPr lang="en-US" sz="5700">
                <a:latin typeface="Calibri"/>
                <a:ea typeface="Calibri"/>
                <a:cs typeface="Calibri"/>
                <a:sym typeface="Calibri"/>
              </a:rPr>
              <a:t> leads to </a:t>
            </a:r>
            <a:r>
              <a:rPr b="1" lang="en-US" sz="5700">
                <a:solidFill>
                  <a:srgbClr val="29459B"/>
                </a:solidFill>
                <a:latin typeface="Calibri"/>
                <a:ea typeface="Calibri"/>
                <a:cs typeface="Calibri"/>
                <a:sym typeface="Calibri"/>
              </a:rPr>
              <a:t>system failure</a:t>
            </a:r>
            <a:r>
              <a:rPr lang="en-US" sz="5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engines demand pure liquid</a:t>
            </a:r>
            <a:endParaRPr sz="5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latin typeface="Calibri"/>
                <a:ea typeface="Calibri"/>
                <a:cs typeface="Calibri"/>
                <a:sym typeface="Calibri"/>
              </a:rPr>
              <a:t>Project Objectives</a:t>
            </a:r>
            <a:endParaRPr b="1" sz="8000">
              <a:latin typeface="Calibri"/>
              <a:ea typeface="Calibri"/>
              <a:cs typeface="Calibri"/>
              <a:sym typeface="Calibri"/>
            </a:endParaRPr>
          </a:p>
          <a:p>
            <a:pPr indent="-590550" lvl="0" marL="457200" rtl="0" algn="l">
              <a:spcBef>
                <a:spcPts val="0"/>
              </a:spcBef>
              <a:spcAft>
                <a:spcPts val="0"/>
              </a:spcAft>
              <a:buSzPts val="5700"/>
              <a:buFont typeface="Calibri"/>
              <a:buChar char="●"/>
            </a:pPr>
            <a:r>
              <a:rPr b="1" lang="en-US" sz="5700">
                <a:latin typeface="Calibri"/>
                <a:ea typeface="Calibri"/>
                <a:cs typeface="Calibri"/>
                <a:sym typeface="Calibri"/>
              </a:rPr>
              <a:t>Design</a:t>
            </a:r>
            <a:r>
              <a:rPr lang="en-US" sz="5700">
                <a:latin typeface="Calibri"/>
                <a:ea typeface="Calibri"/>
                <a:cs typeface="Calibri"/>
                <a:sym typeface="Calibri"/>
              </a:rPr>
              <a:t> Propellant Management Device to handle Liquid Oxygen (LOX)</a:t>
            </a:r>
            <a:endParaRPr sz="5700">
              <a:latin typeface="Calibri"/>
              <a:ea typeface="Calibri"/>
              <a:cs typeface="Calibri"/>
              <a:sym typeface="Calibri"/>
            </a:endParaRPr>
          </a:p>
          <a:p>
            <a:pPr indent="-590550" lvl="0" marL="457200" rtl="0" algn="l">
              <a:spcBef>
                <a:spcPts val="0"/>
              </a:spcBef>
              <a:spcAft>
                <a:spcPts val="0"/>
              </a:spcAft>
              <a:buSzPts val="5700"/>
              <a:buFont typeface="Calibri"/>
              <a:buChar char="●"/>
            </a:pPr>
            <a:r>
              <a:rPr b="1" lang="en-US" sz="5700">
                <a:latin typeface="Calibri"/>
                <a:ea typeface="Calibri"/>
                <a:cs typeface="Calibri"/>
                <a:sym typeface="Calibri"/>
              </a:rPr>
              <a:t>Develop</a:t>
            </a:r>
            <a:r>
              <a:rPr lang="en-US" sz="5700">
                <a:latin typeface="Calibri"/>
                <a:ea typeface="Calibri"/>
                <a:cs typeface="Calibri"/>
                <a:sym typeface="Calibri"/>
              </a:rPr>
              <a:t> equipment to simulate operating conditions</a:t>
            </a:r>
            <a:endParaRPr sz="5700">
              <a:latin typeface="Calibri"/>
              <a:ea typeface="Calibri"/>
              <a:cs typeface="Calibri"/>
              <a:sym typeface="Calibri"/>
            </a:endParaRPr>
          </a:p>
          <a:p>
            <a:pPr indent="-590550" lvl="0" marL="457200" rtl="0" algn="l">
              <a:spcBef>
                <a:spcPts val="0"/>
              </a:spcBef>
              <a:spcAft>
                <a:spcPts val="0"/>
              </a:spcAft>
              <a:buSzPts val="5700"/>
              <a:buFont typeface="Calibri"/>
              <a:buChar char="●"/>
            </a:pPr>
            <a:r>
              <a:rPr b="1" lang="en-US" sz="5700">
                <a:latin typeface="Calibri"/>
                <a:ea typeface="Calibri"/>
                <a:cs typeface="Calibri"/>
                <a:sym typeface="Calibri"/>
              </a:rPr>
              <a:t>Conduct</a:t>
            </a:r>
            <a:r>
              <a:rPr lang="en-US" sz="5700">
                <a:latin typeface="Calibri"/>
                <a:ea typeface="Calibri"/>
                <a:cs typeface="Calibri"/>
                <a:sym typeface="Calibri"/>
              </a:rPr>
              <a:t> quantitative tests using cryogenic simulant (water)</a:t>
            </a:r>
            <a:endParaRPr sz="5700">
              <a:latin typeface="Calibri"/>
              <a:ea typeface="Calibri"/>
              <a:cs typeface="Calibri"/>
              <a:sym typeface="Calibri"/>
            </a:endParaRPr>
          </a:p>
          <a:p>
            <a:pPr indent="-590550" lvl="0" marL="457200" rtl="0" algn="l">
              <a:spcBef>
                <a:spcPts val="0"/>
              </a:spcBef>
              <a:spcAft>
                <a:spcPts val="0"/>
              </a:spcAft>
              <a:buSzPts val="5700"/>
              <a:buFont typeface="Calibri"/>
              <a:buChar char="●"/>
            </a:pPr>
            <a:r>
              <a:rPr b="1" lang="en-US" sz="5700">
                <a:latin typeface="Calibri"/>
                <a:ea typeface="Calibri"/>
                <a:cs typeface="Calibri"/>
                <a:sym typeface="Calibri"/>
              </a:rPr>
              <a:t>Evaluate/Analyze</a:t>
            </a:r>
            <a:r>
              <a:rPr lang="en-US" sz="5700">
                <a:latin typeface="Calibri"/>
                <a:ea typeface="Calibri"/>
                <a:cs typeface="Calibri"/>
                <a:sym typeface="Calibri"/>
              </a:rPr>
              <a:t> device performance</a:t>
            </a:r>
            <a:endParaRPr sz="5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35235eaaba1_0_8"/>
          <p:cNvSpPr txBox="1"/>
          <p:nvPr/>
        </p:nvSpPr>
        <p:spPr>
          <a:xfrm>
            <a:off x="787100" y="15794225"/>
            <a:ext cx="5389200" cy="15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latin typeface="Calibri"/>
                <a:ea typeface="Calibri"/>
                <a:cs typeface="Calibri"/>
                <a:sym typeface="Calibri"/>
              </a:rPr>
              <a:t>Florida Tech SPHERES Experiment</a:t>
            </a:r>
            <a:endParaRPr i="1"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g35235eaaba1_0_8"/>
          <p:cNvPicPr preferRelativeResize="0"/>
          <p:nvPr/>
        </p:nvPicPr>
        <p:blipFill rotWithShape="1">
          <a:blip r:embed="rId5">
            <a:alphaModFix/>
          </a:blip>
          <a:srcRect b="0" l="0" r="50347" t="0"/>
          <a:stretch/>
        </p:blipFill>
        <p:spPr>
          <a:xfrm rot="5400000">
            <a:off x="-932538" y="8885137"/>
            <a:ext cx="8897100" cy="50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35235eaaba1_0_8" title="IMG_6664.JPG"/>
          <p:cNvPicPr preferRelativeResize="0"/>
          <p:nvPr/>
        </p:nvPicPr>
        <p:blipFill rotWithShape="1">
          <a:blip r:embed="rId6">
            <a:alphaModFix/>
          </a:blip>
          <a:srcRect b="23090" l="3016" r="3016" t="17289"/>
          <a:stretch/>
        </p:blipFill>
        <p:spPr>
          <a:xfrm>
            <a:off x="31379375" y="27590926"/>
            <a:ext cx="11499602" cy="486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35235eaaba1_0_8" title="DSC07944.JPEG"/>
          <p:cNvPicPr preferRelativeResize="0"/>
          <p:nvPr/>
        </p:nvPicPr>
        <p:blipFill rotWithShape="1">
          <a:blip r:embed="rId7">
            <a:alphaModFix/>
          </a:blip>
          <a:srcRect b="24890" l="6281" r="7548" t="22928"/>
          <a:stretch/>
        </p:blipFill>
        <p:spPr>
          <a:xfrm>
            <a:off x="31379375" y="32918450"/>
            <a:ext cx="11499602" cy="464158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35235eaaba1_0_8"/>
          <p:cNvSpPr txBox="1"/>
          <p:nvPr/>
        </p:nvSpPr>
        <p:spPr>
          <a:xfrm>
            <a:off x="39584675" y="31680050"/>
            <a:ext cx="32943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10° no PMD</a:t>
            </a:r>
            <a:endParaRPr b="1" sz="4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35235eaaba1_0_8"/>
          <p:cNvSpPr txBox="1"/>
          <p:nvPr/>
        </p:nvSpPr>
        <p:spPr>
          <a:xfrm>
            <a:off x="39195450" y="36798800"/>
            <a:ext cx="37788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10° with PMD</a:t>
            </a:r>
            <a:endParaRPr b="1" sz="4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35235eaaba1_0_8" title="DSC08169.JPEG"/>
          <p:cNvPicPr preferRelativeResize="0"/>
          <p:nvPr/>
        </p:nvPicPr>
        <p:blipFill rotWithShape="1">
          <a:blip r:embed="rId8">
            <a:alphaModFix/>
          </a:blip>
          <a:srcRect b="20925" l="18086" r="0" t="20820"/>
          <a:stretch/>
        </p:blipFill>
        <p:spPr>
          <a:xfrm flipH="1">
            <a:off x="16875275" y="13354000"/>
            <a:ext cx="13851900" cy="144375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94" name="Google Shape;94;g35235eaaba1_0_8"/>
          <p:cNvSpPr/>
          <p:nvPr/>
        </p:nvSpPr>
        <p:spPr>
          <a:xfrm rot="-2741955">
            <a:off x="13242199" y="20321989"/>
            <a:ext cx="20111402" cy="339223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g35235eaaba1_0_8" title="Final_Assem_2025-Apr-18_03-45-53AM-000_CustomizedView19728931976_png_alpha.png"/>
          <p:cNvPicPr preferRelativeResize="0"/>
          <p:nvPr/>
        </p:nvPicPr>
        <p:blipFill rotWithShape="1">
          <a:blip r:embed="rId9">
            <a:alphaModFix/>
          </a:blip>
          <a:srcRect b="6029" l="32392" r="39981" t="7465"/>
          <a:stretch/>
        </p:blipFill>
        <p:spPr>
          <a:xfrm>
            <a:off x="24497275" y="29560425"/>
            <a:ext cx="5179018" cy="78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35235eaaba1_0_8" title="gimballliln again at 45 deg.png"/>
          <p:cNvPicPr preferRelativeResize="0"/>
          <p:nvPr/>
        </p:nvPicPr>
        <p:blipFill rotWithShape="1">
          <a:blip r:embed="rId10">
            <a:alphaModFix/>
          </a:blip>
          <a:srcRect b="6687" l="35379" r="34961" t="21016"/>
          <a:stretch/>
        </p:blipFill>
        <p:spPr>
          <a:xfrm>
            <a:off x="17141225" y="30163550"/>
            <a:ext cx="5084062" cy="715060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5235eaaba1_0_8"/>
          <p:cNvSpPr/>
          <p:nvPr/>
        </p:nvSpPr>
        <p:spPr>
          <a:xfrm>
            <a:off x="1469850" y="22773800"/>
            <a:ext cx="205200" cy="1239000"/>
          </a:xfrm>
          <a:prstGeom prst="upDownArrow">
            <a:avLst>
              <a:gd fmla="val 50000" name="adj1"/>
              <a:gd fmla="val 98534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8" name="Google Shape;98;g35235eaaba1_0_8"/>
          <p:cNvCxnSpPr>
            <a:stCxn id="66" idx="0"/>
          </p:cNvCxnSpPr>
          <p:nvPr/>
        </p:nvCxnSpPr>
        <p:spPr>
          <a:xfrm>
            <a:off x="1133725" y="22773800"/>
            <a:ext cx="270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g35235eaaba1_0_8"/>
          <p:cNvCxnSpPr/>
          <p:nvPr/>
        </p:nvCxnSpPr>
        <p:spPr>
          <a:xfrm>
            <a:off x="1643850" y="24012725"/>
            <a:ext cx="2533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g35235eaaba1_0_8"/>
          <p:cNvSpPr txBox="1"/>
          <p:nvPr/>
        </p:nvSpPr>
        <p:spPr>
          <a:xfrm>
            <a:off x="15377425" y="32191625"/>
            <a:ext cx="1983300" cy="9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1.02 </a:t>
            </a: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m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35235eaaba1_0_8"/>
          <p:cNvSpPr txBox="1"/>
          <p:nvPr/>
        </p:nvSpPr>
        <p:spPr>
          <a:xfrm>
            <a:off x="23029225" y="32182100"/>
            <a:ext cx="1983300" cy="87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1.81 m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35235eaaba1_0_8"/>
          <p:cNvSpPr/>
          <p:nvPr/>
        </p:nvSpPr>
        <p:spPr>
          <a:xfrm>
            <a:off x="1377150" y="23069000"/>
            <a:ext cx="684600" cy="50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35235eaaba1_0_8"/>
          <p:cNvSpPr txBox="1"/>
          <p:nvPr/>
        </p:nvSpPr>
        <p:spPr>
          <a:xfrm>
            <a:off x="732425" y="24901900"/>
            <a:ext cx="1470000" cy="87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cm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35235eaaba1_0_8"/>
          <p:cNvSpPr txBox="1"/>
          <p:nvPr/>
        </p:nvSpPr>
        <p:spPr>
          <a:xfrm>
            <a:off x="1083913" y="22850000"/>
            <a:ext cx="24042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4.32</a:t>
            </a: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cm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35235eaaba1_0_8" title="DSC08255.JPEG"/>
          <p:cNvPicPr preferRelativeResize="0"/>
          <p:nvPr/>
        </p:nvPicPr>
        <p:blipFill rotWithShape="1">
          <a:blip r:embed="rId11">
            <a:alphaModFix/>
          </a:blip>
          <a:srcRect b="2110" l="14412" r="13196" t="3674"/>
          <a:stretch/>
        </p:blipFill>
        <p:spPr>
          <a:xfrm>
            <a:off x="25056250" y="6957175"/>
            <a:ext cx="5663675" cy="1147762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35235eaaba1_0_8"/>
          <p:cNvSpPr/>
          <p:nvPr/>
        </p:nvSpPr>
        <p:spPr>
          <a:xfrm>
            <a:off x="24763875" y="18374275"/>
            <a:ext cx="6248400" cy="50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g35235eaaba1_0_8" title="plot.png"/>
          <p:cNvPicPr preferRelativeResize="0"/>
          <p:nvPr/>
        </p:nvPicPr>
        <p:blipFill rotWithShape="1">
          <a:blip r:embed="rId12">
            <a:alphaModFix/>
          </a:blip>
          <a:srcRect b="9502" l="4254" r="7108" t="0"/>
          <a:stretch/>
        </p:blipFill>
        <p:spPr>
          <a:xfrm>
            <a:off x="31012700" y="8078475"/>
            <a:ext cx="12115199" cy="927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2007-04-04T14:17:42Z</dcterms:created>
  <dc:creator>shopper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0x0101008CB6C76999A8E946924D195080FADDE7</vt:lpwstr>
  </property>
</Properties>
</file>