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8404800" cx="438912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echva3vTgylPEkWihL5prq5nS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c4ff6efc3_0_102:notes"/>
          <p:cNvSpPr txBox="1"/>
          <p:nvPr>
            <p:ph idx="12" type="sldNum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4c4ff6efc3_0_102:notes"/>
          <p:cNvSpPr/>
          <p:nvPr>
            <p:ph idx="2" type="sldImg"/>
          </p:nvPr>
        </p:nvSpPr>
        <p:spPr>
          <a:xfrm>
            <a:off x="1438275" y="696913"/>
            <a:ext cx="398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g34c4ff6efc3_0_102:notes"/>
          <p:cNvSpPr txBox="1"/>
          <p:nvPr>
            <p:ph idx="1" type="body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3" type="body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4" type="body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5000" lvl="0" marL="4572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4c4ff6efc3_0_102"/>
          <p:cNvSpPr txBox="1"/>
          <p:nvPr/>
        </p:nvSpPr>
        <p:spPr>
          <a:xfrm>
            <a:off x="10175500" y="1565850"/>
            <a:ext cx="24782400" cy="4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TEC-V ROV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Coster, Henry Hill, Gabor Papp, Michael Dowling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Stephen Wood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Engineering and Marine Sciences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Florida Institute of Technology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34c4ff6efc3_0_102"/>
          <p:cNvSpPr txBox="1"/>
          <p:nvPr/>
        </p:nvSpPr>
        <p:spPr>
          <a:xfrm>
            <a:off x="8086727" y="727392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34c4ff6efc3_0_102"/>
          <p:cNvSpPr txBox="1"/>
          <p:nvPr/>
        </p:nvSpPr>
        <p:spPr>
          <a:xfrm>
            <a:off x="1127075" y="8386663"/>
            <a:ext cx="13267800" cy="9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High-resolution, three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dimensional maps of enclosed underwater environments would benefit a wide range of industries and fields. The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pographic Exploration Cave Vehicle, TEC-V, is a remotely operated vehicle (ROV) platform aimed toward safe underwater exploration of enclosed environments, such as caves, shipwrecks, and port structures by using acoustic technology and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custom-engineered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hydro-mechanical architecture to effectively maneuver and scan the environment. The TEC-V platform spans multiple disciplines including mechanical, electrical, systems, computer science, and ocean engineering. </a:t>
            </a:r>
            <a:endParaRPr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g34c4ff6efc3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8250" y="12197562"/>
            <a:ext cx="3765327" cy="108114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" name="Google Shape;54;g34c4ff6efc3_0_102"/>
          <p:cNvSpPr txBox="1"/>
          <p:nvPr/>
        </p:nvSpPr>
        <p:spPr>
          <a:xfrm>
            <a:off x="29218725" y="8462875"/>
            <a:ext cx="13270800" cy="3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 vertical facing side-scan sonar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roll maneuver to scan a “cylinder”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Traverse forward and repeat roll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Post-process data and stitch together “cylinders”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34c4ff6efc3_0_102"/>
          <p:cNvSpPr txBox="1"/>
          <p:nvPr/>
        </p:nvSpPr>
        <p:spPr>
          <a:xfrm>
            <a:off x="15026188" y="25456013"/>
            <a:ext cx="13270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carbon fiber fairing was designed as a structural element that offers desired hydrodynamic effects. Calculations and FEA simulations were performed to evaluate the strength under maximum loading conditions. A combination of hand lamination and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vacuum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bagging was used for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4c4ff6efc3_0_102"/>
          <p:cNvSpPr txBox="1"/>
          <p:nvPr/>
        </p:nvSpPr>
        <p:spPr>
          <a:xfrm>
            <a:off x="29302938" y="25479975"/>
            <a:ext cx="132708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TEC-V uses the Cerulean 450FS side-scan sonar which offers high-resolution imaging with an effective range of up to 100 meters. The position of the sonar at the aft of the vehicle minimizes hydrodynamic effects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obstructing the scan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sonar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detailed scan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that can be easily exported in CSV format for further data processing and manipulation. 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4c4ff6efc3_0_102"/>
          <p:cNvSpPr txBox="1"/>
          <p:nvPr/>
        </p:nvSpPr>
        <p:spPr>
          <a:xfrm>
            <a:off x="1095025" y="31632951"/>
            <a:ext cx="132708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TEC-V consists of two acrylic pressure enclosures that house the vehicle’s electrical components. A 6-thruster layout was selected to grant the vehicle 5 degrees of freedom (DOF). Modular brackets were 3D-printed with PETG to hold the structural members. High density buoyancy foam was fitted around the aft chamber and a moment analysis was conducted to optimize vehicle dynamics.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34c4ff6efc3_0_102"/>
          <p:cNvSpPr txBox="1"/>
          <p:nvPr/>
        </p:nvSpPr>
        <p:spPr>
          <a:xfrm>
            <a:off x="29197575" y="33156950"/>
            <a:ext cx="13267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would like to express thanks to the students in the Underwater Technology Lab (UTL) for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and guidance. Also a special thanks to Dr. Ronnal Reichard and the team at Structural Composites, Inc. for their expertise and donations to this project.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g34c4ff6efc3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550" y="24050950"/>
            <a:ext cx="12767076" cy="48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34c4ff6efc3_0_102"/>
          <p:cNvPicPr preferRelativeResize="0"/>
          <p:nvPr/>
        </p:nvPicPr>
        <p:blipFill rotWithShape="1">
          <a:blip r:embed="rId5">
            <a:alphaModFix/>
          </a:blip>
          <a:srcRect b="2794" l="3650" r="3464" t="2138"/>
          <a:stretch/>
        </p:blipFill>
        <p:spPr>
          <a:xfrm>
            <a:off x="33201631" y="12197525"/>
            <a:ext cx="9181319" cy="1081141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4c4ff6efc3_0_102"/>
          <p:cNvSpPr/>
          <p:nvPr/>
        </p:nvSpPr>
        <p:spPr>
          <a:xfrm>
            <a:off x="29197575" y="31838100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Acknowledgments </a:t>
            </a:r>
            <a:endParaRPr b="1" sz="4800">
              <a:solidFill>
                <a:schemeClr val="accent1"/>
              </a:solidFill>
            </a:endParaRPr>
          </a:p>
        </p:txBody>
      </p:sp>
      <p:pic>
        <p:nvPicPr>
          <p:cNvPr id="62" name="Google Shape;62;g34c4ff6efc3_0_102"/>
          <p:cNvPicPr preferRelativeResize="0"/>
          <p:nvPr/>
        </p:nvPicPr>
        <p:blipFill rotWithShape="1">
          <a:blip r:embed="rId6">
            <a:alphaModFix/>
          </a:blip>
          <a:srcRect b="10008" l="43894" r="39927" t="13180"/>
          <a:stretch/>
        </p:blipFill>
        <p:spPr>
          <a:xfrm rot="5400000">
            <a:off x="18453913" y="4795299"/>
            <a:ext cx="6781998" cy="135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4c4ff6efc3_0_102"/>
          <p:cNvSpPr txBox="1"/>
          <p:nvPr/>
        </p:nvSpPr>
        <p:spPr>
          <a:xfrm>
            <a:off x="1075725" y="19365875"/>
            <a:ext cx="132708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modular, cost-effective platform for confined underwater environment exploration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a hydrostatic and hydrodynamic analysis to achieve desired properties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 integrate and test sonar mapping procedure for future development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g34c4ff6efc3_0_102"/>
          <p:cNvPicPr preferRelativeResize="0"/>
          <p:nvPr/>
        </p:nvPicPr>
        <p:blipFill rotWithShape="1">
          <a:blip r:embed="rId7">
            <a:alphaModFix/>
          </a:blip>
          <a:srcRect b="14183" l="3645" r="17953" t="7758"/>
          <a:stretch/>
        </p:blipFill>
        <p:spPr>
          <a:xfrm>
            <a:off x="17140400" y="29981225"/>
            <a:ext cx="9610402" cy="71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4c4ff6efc3_0_102"/>
          <p:cNvSpPr txBox="1"/>
          <p:nvPr/>
        </p:nvSpPr>
        <p:spPr>
          <a:xfrm>
            <a:off x="15026200" y="22254175"/>
            <a:ext cx="13270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TEC-V Model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34c4ff6efc3_0_102"/>
          <p:cNvSpPr txBox="1"/>
          <p:nvPr/>
        </p:nvSpPr>
        <p:spPr>
          <a:xfrm>
            <a:off x="29218725" y="23008975"/>
            <a:ext cx="13270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4: Mapping Procedure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34c4ff6efc3_0_102"/>
          <p:cNvSpPr txBox="1"/>
          <p:nvPr/>
        </p:nvSpPr>
        <p:spPr>
          <a:xfrm>
            <a:off x="15310200" y="37108350"/>
            <a:ext cx="13270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Fairing FEA Simulation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34c4ff6efc3_0_102"/>
          <p:cNvSpPr txBox="1"/>
          <p:nvPr/>
        </p:nvSpPr>
        <p:spPr>
          <a:xfrm>
            <a:off x="1075700" y="28871675"/>
            <a:ext cx="13270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Moment Analysis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g34c4ff6efc3_0_102"/>
          <p:cNvPicPr preferRelativeResize="0"/>
          <p:nvPr/>
        </p:nvPicPr>
        <p:blipFill rotWithShape="1">
          <a:blip r:embed="rId8">
            <a:alphaModFix/>
          </a:blip>
          <a:srcRect b="7688" l="21213" r="12618" t="13942"/>
          <a:stretch/>
        </p:blipFill>
        <p:spPr>
          <a:xfrm>
            <a:off x="14920825" y="15066150"/>
            <a:ext cx="13733125" cy="71297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4c4ff6efc3_0_102"/>
          <p:cNvSpPr/>
          <p:nvPr/>
        </p:nvSpPr>
        <p:spPr>
          <a:xfrm>
            <a:off x="1085450" y="7072750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Abstract</a:t>
            </a:r>
            <a:endParaRPr b="1" sz="4800">
              <a:solidFill>
                <a:schemeClr val="accent1"/>
              </a:solidFill>
            </a:endParaRPr>
          </a:p>
        </p:txBody>
      </p:sp>
      <p:sp>
        <p:nvSpPr>
          <p:cNvPr id="71" name="Google Shape;71;g34c4ff6efc3_0_102"/>
          <p:cNvSpPr/>
          <p:nvPr/>
        </p:nvSpPr>
        <p:spPr>
          <a:xfrm>
            <a:off x="1104775" y="18101675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Objectives</a:t>
            </a:r>
            <a:endParaRPr b="1" sz="4800">
              <a:solidFill>
                <a:schemeClr val="accent1"/>
              </a:solidFill>
            </a:endParaRPr>
          </a:p>
        </p:txBody>
      </p:sp>
      <p:sp>
        <p:nvSpPr>
          <p:cNvPr id="72" name="Google Shape;72;g34c4ff6efc3_0_102"/>
          <p:cNvSpPr/>
          <p:nvPr/>
        </p:nvSpPr>
        <p:spPr>
          <a:xfrm>
            <a:off x="1085475" y="30237888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Mechanical Design</a:t>
            </a:r>
            <a:endParaRPr b="1" sz="4800">
              <a:solidFill>
                <a:schemeClr val="accent1"/>
              </a:solidFill>
            </a:endParaRPr>
          </a:p>
        </p:txBody>
      </p:sp>
      <p:sp>
        <p:nvSpPr>
          <p:cNvPr id="73" name="Google Shape;73;g34c4ff6efc3_0_102"/>
          <p:cNvSpPr/>
          <p:nvPr/>
        </p:nvSpPr>
        <p:spPr>
          <a:xfrm>
            <a:off x="15103150" y="24211650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Fairing</a:t>
            </a:r>
            <a:endParaRPr b="1" sz="4800">
              <a:solidFill>
                <a:schemeClr val="accent1"/>
              </a:solidFill>
            </a:endParaRPr>
          </a:p>
        </p:txBody>
      </p:sp>
      <p:sp>
        <p:nvSpPr>
          <p:cNvPr id="74" name="Google Shape;74;g34c4ff6efc3_0_102"/>
          <p:cNvSpPr/>
          <p:nvPr/>
        </p:nvSpPr>
        <p:spPr>
          <a:xfrm>
            <a:off x="29343550" y="7072750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Mapping Procedure</a:t>
            </a:r>
            <a:endParaRPr b="1" sz="4800">
              <a:solidFill>
                <a:schemeClr val="accent1"/>
              </a:solidFill>
            </a:endParaRPr>
          </a:p>
        </p:txBody>
      </p:sp>
      <p:sp>
        <p:nvSpPr>
          <p:cNvPr id="75" name="Google Shape;75;g34c4ff6efc3_0_102"/>
          <p:cNvSpPr/>
          <p:nvPr/>
        </p:nvSpPr>
        <p:spPr>
          <a:xfrm>
            <a:off x="29362975" y="24211638"/>
            <a:ext cx="13251300" cy="1188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6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</a:rPr>
              <a:t>Sonar</a:t>
            </a:r>
            <a:endParaRPr b="1" sz="4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2007-04-04T14:17:42Z</dcterms:created>
  <dc:creator>shopper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