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8404800" cx="438912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irj68PunC4/L2Te265WFvJal+l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096" orient="horz"/>
        <p:guide pos="1382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3"/>
          <p:cNvSpPr txBox="1"/>
          <p:nvPr>
            <p:ph idx="1" type="body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>
  <p:cSld name="Vertical Title and 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8"/>
          <p:cNvSpPr txBox="1"/>
          <p:nvPr>
            <p:ph idx="2" type="body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9"/>
          <p:cNvSpPr txBox="1"/>
          <p:nvPr>
            <p:ph idx="2" type="body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3" type="body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4" type="body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635000" lvl="0" marL="4572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84200" lvl="1" marL="9144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33400" lvl="2" marL="13716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82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82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82600" lvl="5" marL="2743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82600" lvl="6" marL="3200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82600" lvl="7" marL="3657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82600" lvl="8" marL="4114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/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2"/>
          <p:cNvSpPr/>
          <p:nvPr>
            <p:ph idx="2" type="pic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cap="flat" cmpd="sng" w="3175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cap="flat" cmpd="sng" w="3810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4.png"/><Relationship Id="rId7" Type="http://schemas.openxmlformats.org/officeDocument/2006/relationships/image" Target="../media/image8.jpg"/><Relationship Id="rId8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9296450" y="740863"/>
            <a:ext cx="27352200" cy="53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25" lIns="89675" spcFirstLastPara="1" rIns="89675" wrap="square" tIns="448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lang="en-US" sz="1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S.H.A.R.D.</a:t>
            </a:r>
            <a:endParaRPr b="1" i="0" sz="3400" u="none" cap="none" strike="noStrike">
              <a:solidFill>
                <a:srgbClr val="00000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Meesit, John Bruce, Paul Awad, Julian Herrera, </a:t>
            </a:r>
            <a:endParaRPr b="1" sz="6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Matthew Manley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Advisor: </a:t>
            </a:r>
            <a:r>
              <a:rPr b="1"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Doug Willard</a:t>
            </a: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Dept</a:t>
            </a:r>
            <a:r>
              <a:rPr b="1"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b="1"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Aerospace/Mechanical</a:t>
            </a: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Florida Institute of Technology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8086727" y="7273927"/>
            <a:ext cx="184731" cy="16927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33200" y="496138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en, Laptop, education, symbols, Computer, science, signs, tool Icon" id="53" name="Google Shape;5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246547" y="496138"/>
            <a:ext cx="182880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"/>
          <p:cNvSpPr txBox="1"/>
          <p:nvPr/>
        </p:nvSpPr>
        <p:spPr>
          <a:xfrm>
            <a:off x="29883313" y="49615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55" name="Google Shape;55;p1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56" name="Google Shape;56;p1"/>
          <p:cNvSpPr txBox="1"/>
          <p:nvPr/>
        </p:nvSpPr>
        <p:spPr>
          <a:xfrm>
            <a:off x="11966975" y="141055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pic>
        <p:nvPicPr>
          <p:cNvPr descr="Image result for black and white gearwrench symbol" id="57" name="Google Shape;5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459902" y="496155"/>
            <a:ext cx="182880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 txBox="1"/>
          <p:nvPr/>
        </p:nvSpPr>
        <p:spPr>
          <a:xfrm>
            <a:off x="1366975" y="8966700"/>
            <a:ext cx="13624200" cy="107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OBJ-01. The design shall have a modular layout, and individual tiles shall be replaceable without the need for the deconstruction of the overall design. </a:t>
            </a:r>
            <a:endParaRPr sz="48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OBJ-02. The design shall detect impacts capable of causing plastic deformation of the outermost and innermost protective layers. </a:t>
            </a:r>
            <a:endParaRPr i="1" sz="48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OBJ-03. The design shall have an improved sensor resolution in comparison to modern designs. The design shall be able to process, store, and display data from the tiles in a user-friendly manner. </a:t>
            </a:r>
            <a:endParaRPr i="1" sz="48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OBJ-04. The design shall be operable within temperatures and pressures encountered in space. </a:t>
            </a:r>
            <a:endParaRPr sz="48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rgbClr val="233A4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1247050" y="7466150"/>
            <a:ext cx="13624200" cy="12930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latin typeface="Calibri"/>
                <a:ea typeface="Calibri"/>
                <a:cs typeface="Calibri"/>
                <a:sym typeface="Calibri"/>
              </a:rPr>
              <a:t>Project Objectives</a:t>
            </a:r>
            <a:endParaRPr b="1" sz="7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16120038" y="8159475"/>
            <a:ext cx="12850800" cy="892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762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are 500,000+ pieces of orbital debris the size of a marble or larger. There are also hundreds of millions of pieces of debris that are smaller.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76250" lvl="0" marL="28575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Traveling at orbital speed, these debris are strong enough to threaten life of Astronaut and spacecrafts.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8575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</a:pP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Example: Columbia disaster</a:t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15929100" y="7566200"/>
            <a:ext cx="13232700" cy="12930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latin typeface="Calibri"/>
                <a:ea typeface="Calibri"/>
                <a:cs typeface="Calibri"/>
                <a:sym typeface="Calibri"/>
              </a:rPr>
              <a:t>Background</a:t>
            </a:r>
            <a:endParaRPr b="1" sz="7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indoor, table, worktable&#10;&#10;Description automatically generated" id="62" name="Google Shape;6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552138" y="22402700"/>
            <a:ext cx="8292975" cy="46176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"/>
          <p:cNvSpPr txBox="1"/>
          <p:nvPr/>
        </p:nvSpPr>
        <p:spPr>
          <a:xfrm>
            <a:off x="15329251" y="29090200"/>
            <a:ext cx="13925100" cy="12930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latin typeface="Calibri"/>
                <a:ea typeface="Calibri"/>
                <a:cs typeface="Calibri"/>
                <a:sym typeface="Calibri"/>
              </a:rPr>
              <a:t>Software Data</a:t>
            </a:r>
            <a:endParaRPr b="1" sz="7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184400" y="20571200"/>
            <a:ext cx="13624200" cy="94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533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vibration sensors 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-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testing a relation between impact energy vs volt​ was determined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546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Sensors can read up to 100V​ but limited by Arduino (5V)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-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Adhesive in-between sensor and contact surface to reduce sensitivity. 2mm thick on outer and 1mm on inner layers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-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adhesive also reduces voltage to become more handleable and readabilty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6921575" y="47902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66" name="Google Shape;66;p1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67" name="Google Shape;67;p1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68" name="Google Shape;68;p1"/>
          <p:cNvSpPr txBox="1"/>
          <p:nvPr/>
        </p:nvSpPr>
        <p:spPr>
          <a:xfrm>
            <a:off x="15929100" y="15361625"/>
            <a:ext cx="13232700" cy="12930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latin typeface="Calibri"/>
                <a:ea typeface="Calibri"/>
                <a:cs typeface="Calibri"/>
                <a:sym typeface="Calibri"/>
              </a:rPr>
              <a:t>Structural Layout</a:t>
            </a:r>
            <a:endParaRPr b="1" sz="7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29775000" y="7566225"/>
            <a:ext cx="13232700" cy="12930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latin typeface="Calibri"/>
                <a:ea typeface="Calibri"/>
                <a:cs typeface="Calibri"/>
                <a:sym typeface="Calibri"/>
              </a:rPr>
              <a:t>Software</a:t>
            </a:r>
            <a:endParaRPr b="1" sz="7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29774988" y="19363438"/>
            <a:ext cx="13232700" cy="12930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latin typeface="Calibri"/>
                <a:ea typeface="Calibri"/>
                <a:cs typeface="Calibri"/>
                <a:sym typeface="Calibri"/>
              </a:rPr>
              <a:t>RDCS</a:t>
            </a:r>
            <a:endParaRPr b="1" sz="7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"/>
          <p:cNvSpPr txBox="1"/>
          <p:nvPr/>
        </p:nvSpPr>
        <p:spPr>
          <a:xfrm>
            <a:off x="31250275" y="9199763"/>
            <a:ext cx="10282200" cy="111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127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Sensor data directed to software application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2750" lvl="0" marL="28575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produces a model of the shield tile system and assigns particular sensors to each tile in the application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2750" lvl="0" marL="28575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all the configuration is in place, sensor data is directed to software application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2750" lvl="0" marL="28575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can select tiles for analysis of sensor data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2750" lvl="0" marL="28575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Application will alert user if there is a rupture in the tile system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</a:endParaRPr>
          </a:p>
        </p:txBody>
      </p:sp>
      <p:pic>
        <p:nvPicPr>
          <p:cNvPr id="72" name="Google Shape;72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3608961" y="20885110"/>
            <a:ext cx="5645475" cy="7652789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"/>
          <p:cNvSpPr txBox="1"/>
          <p:nvPr/>
        </p:nvSpPr>
        <p:spPr>
          <a:xfrm>
            <a:off x="15934224" y="16754225"/>
            <a:ext cx="12850800" cy="43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protective layer system that makes up the main structure of the tile will be modelled after the NASA variant of the Whipple Shield [Micrometeoroid and Orbital Debris Environment &amp; Hypervelocity Shields].</a:t>
            </a:r>
            <a:endParaRPr sz="4800">
              <a:solidFill>
                <a:schemeClr val="dk1"/>
              </a:solidFill>
            </a:endParaRPr>
          </a:p>
        </p:txBody>
      </p:sp>
      <p:sp>
        <p:nvSpPr>
          <p:cNvPr id="74" name="Google Shape;74;p1"/>
          <p:cNvSpPr txBox="1"/>
          <p:nvPr/>
        </p:nvSpPr>
        <p:spPr>
          <a:xfrm>
            <a:off x="31250275" y="21262575"/>
            <a:ext cx="11224800" cy="60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533400" lvl="0" marL="546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Reaction Damage Control System​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546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RDCS subsystem will repair the tile when hit by debris​</a:t>
            </a:r>
            <a:endParaRPr sz="4800">
              <a:solidFill>
                <a:srgbClr val="FFFFFF"/>
              </a:solidFill>
              <a:highlight>
                <a:srgbClr val="EDEBE9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546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design will use foam sealant to fill rupture hole​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546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Foam sealant will be contained within a 5mm wide layer on top of the Nextel layer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"/>
          <p:cNvSpPr txBox="1"/>
          <p:nvPr/>
        </p:nvSpPr>
        <p:spPr>
          <a:xfrm>
            <a:off x="29774988" y="29141600"/>
            <a:ext cx="13232700" cy="12930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latin typeface="Calibri"/>
                <a:ea typeface="Calibri"/>
                <a:cs typeface="Calibri"/>
                <a:sym typeface="Calibri"/>
              </a:rPr>
              <a:t>Clamping</a:t>
            </a:r>
            <a:endParaRPr b="1" sz="7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6" name="Google Shape;76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606500" y="31377725"/>
            <a:ext cx="6780000" cy="5743237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"/>
          <p:cNvSpPr txBox="1"/>
          <p:nvPr/>
        </p:nvSpPr>
        <p:spPr>
          <a:xfrm>
            <a:off x="1247050" y="19157925"/>
            <a:ext cx="13624200" cy="12930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latin typeface="Calibri"/>
                <a:ea typeface="Calibri"/>
                <a:cs typeface="Calibri"/>
                <a:sym typeface="Calibri"/>
              </a:rPr>
              <a:t>Sensors</a:t>
            </a:r>
            <a:endParaRPr b="1" sz="7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"/>
          <p:cNvSpPr txBox="1"/>
          <p:nvPr/>
        </p:nvSpPr>
        <p:spPr>
          <a:xfrm>
            <a:off x="1247050" y="29090200"/>
            <a:ext cx="13624200" cy="12930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latin typeface="Calibri"/>
                <a:ea typeface="Calibri"/>
                <a:cs typeface="Calibri"/>
                <a:sym typeface="Calibri"/>
              </a:rPr>
              <a:t>Design Models</a:t>
            </a:r>
            <a:endParaRPr b="1" sz="7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Google Shape;79;p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8132125" y="31801713"/>
            <a:ext cx="4057651" cy="4109014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"/>
          <p:cNvSpPr txBox="1"/>
          <p:nvPr/>
        </p:nvSpPr>
        <p:spPr>
          <a:xfrm>
            <a:off x="30307225" y="30716088"/>
            <a:ext cx="7390200" cy="68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533400" lvl="0" marL="546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Clamping system will use an aluminum base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546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Holes will be drilled in the bottom layers and the base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546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​Screws and nuts will be used to weld the tiles together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1" name="Google Shape;81;p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1628700" y="31856375"/>
            <a:ext cx="7625724" cy="51717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"/>
          <p:cNvSpPr txBox="1"/>
          <p:nvPr/>
        </p:nvSpPr>
        <p:spPr>
          <a:xfrm>
            <a:off x="15552150" y="31547425"/>
            <a:ext cx="6780000" cy="46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Peak jump is when imp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ct occurred.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The unsteadiness from wind/ACO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 impact was close to sensor 3.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2007-04-04T14:17:42Z</dcterms:created>
  <dc:creator>shopper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