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jCJEoeVLJPb7mFCyTn54l5Z/At7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63585D-1652-A4CA-D235-56871A861395}" name="Abby Smith" initials="AS" userId="S::asmith2019@fit.edu::cccfb0f6-0a59-443c-980d-8213f62a0215" providerId="AD"/>
  <p188:author id="{0DB66BA4-996D-1884-7968-435C6D2D76F6}" name="Garrett Ho" initials="GH" userId="S::gho2019@fit.edu::b8cd5f02-ea49-40d5-881e-62a254b468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818"/>
    <a:srgbClr val="FFFFFF"/>
    <a:srgbClr val="701D1D"/>
    <a:srgbClr val="7A1F1F"/>
    <a:srgbClr val="5E0E0E"/>
    <a:srgbClr val="8F1111"/>
    <a:srgbClr val="7D1111"/>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BFA43-7201-4866-9A4D-94F014D5C3C2}" v="40" dt="2023-04-05T19:42:14.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982" y="125"/>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Master" Target="slideMasters/slide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igale Smith" userId="c65822822124fe29" providerId="LiveId" clId="{E69BFA43-7201-4866-9A4D-94F014D5C3C2}"/>
    <pc:docChg chg="undo custSel modSld">
      <pc:chgData name="Abbigale Smith" userId="c65822822124fe29" providerId="LiveId" clId="{E69BFA43-7201-4866-9A4D-94F014D5C3C2}" dt="2023-04-05T19:29:03.770" v="20" actId="208"/>
      <pc:docMkLst>
        <pc:docMk/>
      </pc:docMkLst>
      <pc:sldChg chg="modSp mod">
        <pc:chgData name="Abbigale Smith" userId="c65822822124fe29" providerId="LiveId" clId="{E69BFA43-7201-4866-9A4D-94F014D5C3C2}" dt="2023-04-05T19:29:03.770" v="20" actId="208"/>
        <pc:sldMkLst>
          <pc:docMk/>
          <pc:sldMk cId="0" sldId="256"/>
        </pc:sldMkLst>
        <pc:spChg chg="mod">
          <ac:chgData name="Abbigale Smith" userId="c65822822124fe29" providerId="LiveId" clId="{E69BFA43-7201-4866-9A4D-94F014D5C3C2}" dt="2023-04-05T17:47:05.826" v="14" actId="20577"/>
          <ac:spMkLst>
            <pc:docMk/>
            <pc:sldMk cId="0" sldId="256"/>
            <ac:spMk id="16" creationId="{FDE72244-50A6-3366-F5F7-02D4C1367B0C}"/>
          </ac:spMkLst>
        </pc:spChg>
        <pc:spChg chg="mod">
          <ac:chgData name="Abbigale Smith" userId="c65822822124fe29" providerId="LiveId" clId="{E69BFA43-7201-4866-9A4D-94F014D5C3C2}" dt="2023-04-05T17:45:41.107" v="4" actId="120"/>
          <ac:spMkLst>
            <pc:docMk/>
            <pc:sldMk cId="0" sldId="256"/>
            <ac:spMk id="17" creationId="{1D2644F4-3891-D36F-6BFE-AF1601E0C17D}"/>
          </ac:spMkLst>
        </pc:spChg>
        <pc:spChg chg="mod">
          <ac:chgData name="Abbigale Smith" userId="c65822822124fe29" providerId="LiveId" clId="{E69BFA43-7201-4866-9A4D-94F014D5C3C2}" dt="2023-04-05T17:45:36.638" v="3" actId="13900"/>
          <ac:spMkLst>
            <pc:docMk/>
            <pc:sldMk cId="0" sldId="256"/>
            <ac:spMk id="19" creationId="{81E35291-2D6B-3400-9B4C-D297CF58FBA0}"/>
          </ac:spMkLst>
        </pc:spChg>
        <pc:spChg chg="mod">
          <ac:chgData name="Abbigale Smith" userId="c65822822124fe29" providerId="LiveId" clId="{E69BFA43-7201-4866-9A4D-94F014D5C3C2}" dt="2023-04-05T17:46:27.298" v="10" actId="20577"/>
          <ac:spMkLst>
            <pc:docMk/>
            <pc:sldMk cId="0" sldId="256"/>
            <ac:spMk id="22" creationId="{BEEF53CE-FD71-F414-937F-A2861DFD4F5D}"/>
          </ac:spMkLst>
        </pc:spChg>
        <pc:picChg chg="mod">
          <ac:chgData name="Abbigale Smith" userId="c65822822124fe29" providerId="LiveId" clId="{E69BFA43-7201-4866-9A4D-94F014D5C3C2}" dt="2023-04-05T19:29:03.770" v="20" actId="208"/>
          <ac:picMkLst>
            <pc:docMk/>
            <pc:sldMk cId="0" sldId="256"/>
            <ac:picMk id="10" creationId="{015F75F8-E941-3E1B-9DB6-A8E4B66CADD0}"/>
          </ac:picMkLst>
        </pc:picChg>
        <pc:picChg chg="mod">
          <ac:chgData name="Abbigale Smith" userId="c65822822124fe29" providerId="LiveId" clId="{E69BFA43-7201-4866-9A4D-94F014D5C3C2}" dt="2023-04-05T19:29:02.462" v="18" actId="208"/>
          <ac:picMkLst>
            <pc:docMk/>
            <pc:sldMk cId="0" sldId="256"/>
            <ac:picMk id="18" creationId="{22E1F288-D0F4-5E1C-7D06-0E47391E6C02}"/>
          </ac:picMkLst>
        </pc:picChg>
        <pc:picChg chg="mod">
          <ac:chgData name="Abbigale Smith" userId="c65822822124fe29" providerId="LiveId" clId="{E69BFA43-7201-4866-9A4D-94F014D5C3C2}" dt="2023-04-05T19:29:03.259" v="19" actId="208"/>
          <ac:picMkLst>
            <pc:docMk/>
            <pc:sldMk cId="0" sldId="256"/>
            <ac:picMk id="24" creationId="{FCD5128E-848C-2CBE-C1BC-AEE53490CD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cstate="email">
            <a:alphaModFix/>
            <a:extLst>
              <a:ext uri="{28A0092B-C50C-407E-A947-70E740481C1C}">
                <a14:useLocalDpi xmlns:a14="http://schemas.microsoft.com/office/drawing/2010/main" val="0"/>
              </a:ext>
            </a:extLst>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450946" y="947209"/>
            <a:ext cx="29086606" cy="5199616"/>
          </a:xfrm>
          <a:prstGeom prst="rect">
            <a:avLst/>
          </a:prstGeom>
          <a:noFill/>
          <a:ln>
            <a:noFill/>
          </a:ln>
        </p:spPr>
        <p:txBody>
          <a:bodyPr spcFirstLastPara="1" wrap="square" lIns="89675" tIns="44825" rIns="89675" bIns="44825" anchor="t" anchorCtr="0">
            <a:spAutoFit/>
          </a:bodyPr>
          <a:lstStyle/>
          <a:p>
            <a:pPr algn="ctr"/>
            <a:r>
              <a:rPr lang="en-US" sz="8000" b="1">
                <a:solidFill>
                  <a:schemeClr val="dk1"/>
                </a:solidFill>
                <a:latin typeface="Calibri"/>
                <a:cs typeface="Calibri"/>
                <a:sym typeface="Calibri"/>
              </a:rPr>
              <a:t>Mobile Engine Testing Application (META) Test Stand</a:t>
            </a:r>
            <a:endParaRPr lang="en-US">
              <a:solidFill>
                <a:schemeClr val="dk1"/>
              </a:solidFill>
            </a:endParaRPr>
          </a:p>
          <a:p>
            <a:pPr algn="ctr"/>
            <a:r>
              <a:rPr lang="en-US" sz="6600" b="1">
                <a:solidFill>
                  <a:schemeClr val="dk1"/>
                </a:solidFill>
                <a:latin typeface="Calibri"/>
                <a:cs typeface="Calibri"/>
                <a:sym typeface="Calibri"/>
              </a:rPr>
              <a:t>Quang Dinh, Tatiana Forbes, Nickolas </a:t>
            </a:r>
            <a:r>
              <a:rPr lang="en-US" sz="6600" b="1" err="1">
                <a:solidFill>
                  <a:schemeClr val="dk1"/>
                </a:solidFill>
                <a:latin typeface="Calibri"/>
                <a:cs typeface="Calibri"/>
                <a:sym typeface="Calibri"/>
              </a:rPr>
              <a:t>Heysler</a:t>
            </a:r>
            <a:r>
              <a:rPr lang="en-US" sz="6600" b="1">
                <a:solidFill>
                  <a:schemeClr val="dk1"/>
                </a:solidFill>
                <a:latin typeface="Calibri"/>
                <a:cs typeface="Calibri"/>
                <a:sym typeface="Calibri"/>
              </a:rPr>
              <a:t>, Kenny Hibbard, Garrett Ho, </a:t>
            </a:r>
            <a:endParaRPr lang="en-US">
              <a:solidFill>
                <a:schemeClr val="dk1"/>
              </a:solidFill>
              <a:sym typeface="Calibri"/>
            </a:endParaRPr>
          </a:p>
          <a:p>
            <a:pPr algn="ctr"/>
            <a:r>
              <a:rPr lang="en-US" sz="6600" b="1">
                <a:solidFill>
                  <a:schemeClr val="dk1"/>
                </a:solidFill>
                <a:latin typeface="Calibri"/>
                <a:cs typeface="Calibri"/>
                <a:sym typeface="Calibri"/>
              </a:rPr>
              <a:t>James House, Kailyn Lake, Ian Leon, Abbigale Smith, Simona </a:t>
            </a:r>
            <a:r>
              <a:rPr lang="en-US" sz="6600" b="1" err="1">
                <a:solidFill>
                  <a:schemeClr val="dk1"/>
                </a:solidFill>
                <a:latin typeface="Calibri"/>
                <a:cs typeface="Calibri"/>
                <a:sym typeface="Calibri"/>
              </a:rPr>
              <a:t>Vileniskyte</a:t>
            </a:r>
            <a:r>
              <a:rPr lang="en-US" sz="6600" b="1">
                <a:solidFill>
                  <a:schemeClr val="dk1"/>
                </a:solidFill>
                <a:latin typeface="Calibri"/>
                <a:cs typeface="Calibri"/>
                <a:sym typeface="Calibri"/>
              </a:rPr>
              <a:t>, </a:t>
            </a:r>
            <a:endParaRPr lang="en-US">
              <a:solidFill>
                <a:schemeClr val="dk1"/>
              </a:solidFill>
              <a:sym typeface="Calibri"/>
            </a:endParaRPr>
          </a:p>
          <a:p>
            <a:pPr algn="ctr"/>
            <a:r>
              <a:rPr lang="en-US" sz="6600" b="1">
                <a:solidFill>
                  <a:schemeClr val="dk1"/>
                </a:solidFill>
                <a:latin typeface="Calibri"/>
                <a:cs typeface="Calibri"/>
                <a:sym typeface="Calibri"/>
              </a:rPr>
              <a:t>Trenton Wright</a:t>
            </a:r>
            <a:endParaRPr>
              <a:solidFill>
                <a:schemeClr val="dk1"/>
              </a:solidFill>
            </a:endParaRPr>
          </a:p>
          <a:p>
            <a:pPr algn="ctr"/>
            <a:r>
              <a:rPr lang="en-US" sz="5400" b="1" i="0" u="none" strike="noStrike" cap="none">
                <a:solidFill>
                  <a:schemeClr val="dk1"/>
                </a:solidFill>
                <a:latin typeface="Calibri"/>
                <a:ea typeface="Calibri"/>
                <a:cs typeface="Calibri"/>
                <a:sym typeface="Calibri"/>
              </a:rPr>
              <a:t>Faculty Advisor</a:t>
            </a:r>
            <a:r>
              <a:rPr lang="en-US" sz="5400" b="1">
                <a:solidFill>
                  <a:schemeClr val="dk1"/>
                </a:solidFill>
                <a:latin typeface="Calibri"/>
                <a:ea typeface="Calibri"/>
                <a:cs typeface="Calibri"/>
                <a:sym typeface="Calibri"/>
              </a:rPr>
              <a:t>:</a:t>
            </a:r>
            <a:r>
              <a:rPr lang="en-US" sz="5400" b="1" i="0" u="none" strike="noStrike" cap="none">
                <a:solidFill>
                  <a:schemeClr val="dk1"/>
                </a:solidFill>
                <a:latin typeface="Calibri"/>
                <a:ea typeface="Calibri"/>
                <a:cs typeface="Calibri"/>
                <a:sym typeface="Calibri"/>
              </a:rPr>
              <a:t> </a:t>
            </a:r>
            <a:r>
              <a:rPr lang="en-US" sz="5400" b="1">
                <a:solidFill>
                  <a:schemeClr val="dk1"/>
                </a:solidFill>
                <a:latin typeface="Calibri"/>
                <a:ea typeface="Calibri"/>
                <a:cs typeface="Calibri"/>
                <a:sym typeface="Calibri"/>
              </a:rPr>
              <a:t>Dr. Douglas Willard,</a:t>
            </a:r>
            <a:r>
              <a:rPr lang="en-US" sz="5400" b="1" i="0" u="none" strike="noStrike" cap="none">
                <a:solidFill>
                  <a:schemeClr val="dk1"/>
                </a:solidFill>
                <a:latin typeface="Calibri"/>
                <a:ea typeface="Calibri"/>
                <a:cs typeface="Calibri"/>
                <a:sym typeface="Calibri"/>
              </a:rPr>
              <a:t> Dept. of </a:t>
            </a:r>
            <a:r>
              <a:rPr lang="en-US" sz="5400" b="1">
                <a:solidFill>
                  <a:schemeClr val="dk1"/>
                </a:solidFill>
                <a:latin typeface="Calibri"/>
                <a:ea typeface="Calibri"/>
                <a:cs typeface="Calibri"/>
                <a:sym typeface="Calibri"/>
              </a:rPr>
              <a:t>Aerospace Engineering,</a:t>
            </a:r>
            <a:r>
              <a:rPr lang="en-US" sz="5400" b="1" i="0" u="none" strike="noStrike" cap="none">
                <a:solidFill>
                  <a:schemeClr val="dk1"/>
                </a:solidFill>
                <a:latin typeface="Calibri"/>
                <a:ea typeface="Calibri"/>
                <a:cs typeface="Calibri"/>
                <a:sym typeface="Calibri"/>
              </a:rPr>
              <a:t> Florida </a:t>
            </a:r>
            <a:r>
              <a:rPr lang="en-US" sz="5400" b="1">
                <a:solidFill>
                  <a:schemeClr val="dk1"/>
                </a:solidFill>
                <a:latin typeface="Calibri"/>
                <a:ea typeface="Calibri"/>
                <a:cs typeface="Calibri"/>
                <a:sym typeface="Calibri"/>
              </a:rPr>
              <a:t>Tech</a:t>
            </a:r>
            <a:endParaRPr sz="4800" b="1" i="0" u="none" strike="noStrike" cap="non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52" name="Google Shape;52;p1"/>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39057309" y="496138"/>
            <a:ext cx="1828800" cy="1828800"/>
          </a:xfrm>
          <a:prstGeom prst="rect">
            <a:avLst/>
          </a:prstGeom>
          <a:noFill/>
          <a:ln>
            <a:noFill/>
          </a:ln>
        </p:spPr>
      </p:pic>
      <p:pic>
        <p:nvPicPr>
          <p:cNvPr id="5" name="Google Shape;81;p2" descr="Image result for black and white gearwrench symbol">
            <a:extLst>
              <a:ext uri="{FF2B5EF4-FFF2-40B4-BE49-F238E27FC236}">
                <a16:creationId xmlns:a16="http://schemas.microsoft.com/office/drawing/2014/main" id="{255265E1-3014-D7AC-2029-9D4EB6B8AA66}"/>
              </a:ext>
            </a:extLst>
          </p:cNvP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1393596" y="475485"/>
            <a:ext cx="1828800" cy="1828800"/>
          </a:xfrm>
          <a:prstGeom prst="rect">
            <a:avLst/>
          </a:prstGeom>
          <a:noFill/>
          <a:ln>
            <a:noFill/>
          </a:ln>
        </p:spPr>
      </p:pic>
      <p:sp>
        <p:nvSpPr>
          <p:cNvPr id="4" name="TextBox 3">
            <a:extLst>
              <a:ext uri="{FF2B5EF4-FFF2-40B4-BE49-F238E27FC236}">
                <a16:creationId xmlns:a16="http://schemas.microsoft.com/office/drawing/2014/main" id="{426F70B4-1384-C1A9-4AAF-A9D28EAF673E}"/>
              </a:ext>
            </a:extLst>
          </p:cNvPr>
          <p:cNvSpPr txBox="1"/>
          <p:nvPr/>
        </p:nvSpPr>
        <p:spPr>
          <a:xfrm>
            <a:off x="15342502" y="7256264"/>
            <a:ext cx="13249514" cy="1323439"/>
          </a:xfrm>
          <a:prstGeom prst="rect">
            <a:avLst/>
          </a:prstGeom>
          <a:solidFill>
            <a:srgbClr val="701D1D"/>
          </a:solidFill>
          <a:ln>
            <a:solidFill>
              <a:srgbClr val="701D1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FF"/>
                </a:solidFill>
                <a:latin typeface="Calibri"/>
              </a:rPr>
              <a:t>Structures</a:t>
            </a:r>
            <a:endParaRPr lang="en-US" sz="8000"/>
          </a:p>
        </p:txBody>
      </p:sp>
      <p:sp>
        <p:nvSpPr>
          <p:cNvPr id="6" name="TextBox 5">
            <a:extLst>
              <a:ext uri="{FF2B5EF4-FFF2-40B4-BE49-F238E27FC236}">
                <a16:creationId xmlns:a16="http://schemas.microsoft.com/office/drawing/2014/main" id="{0A33E3E8-6CBC-5BE2-444E-4B0FDA5760C8}"/>
              </a:ext>
            </a:extLst>
          </p:cNvPr>
          <p:cNvSpPr txBox="1"/>
          <p:nvPr/>
        </p:nvSpPr>
        <p:spPr>
          <a:xfrm>
            <a:off x="29332461" y="7260031"/>
            <a:ext cx="13249514" cy="1323439"/>
          </a:xfrm>
          <a:prstGeom prst="rect">
            <a:avLst/>
          </a:prstGeom>
          <a:solidFill>
            <a:srgbClr val="701D1D"/>
          </a:solidFill>
          <a:ln>
            <a:solidFill>
              <a:srgbClr val="701D1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FF"/>
                </a:solidFill>
                <a:latin typeface="Calibri"/>
              </a:rPr>
              <a:t>Plumbing</a:t>
            </a:r>
            <a:endParaRPr lang="en-US" sz="8000"/>
          </a:p>
        </p:txBody>
      </p:sp>
      <p:sp>
        <p:nvSpPr>
          <p:cNvPr id="8" name="TextBox 7">
            <a:extLst>
              <a:ext uri="{FF2B5EF4-FFF2-40B4-BE49-F238E27FC236}">
                <a16:creationId xmlns:a16="http://schemas.microsoft.com/office/drawing/2014/main" id="{8D3C6D43-7E75-5AC9-DB93-690D653FFD97}"/>
              </a:ext>
            </a:extLst>
          </p:cNvPr>
          <p:cNvSpPr txBox="1"/>
          <p:nvPr/>
        </p:nvSpPr>
        <p:spPr>
          <a:xfrm>
            <a:off x="1383755" y="23176017"/>
            <a:ext cx="13249514" cy="1323439"/>
          </a:xfrm>
          <a:prstGeom prst="rect">
            <a:avLst/>
          </a:prstGeom>
          <a:solidFill>
            <a:srgbClr val="701D1D"/>
          </a:solidFill>
          <a:ln>
            <a:solidFill>
              <a:srgbClr val="701D1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FF"/>
                </a:solidFill>
                <a:latin typeface="Calibri"/>
              </a:rPr>
              <a:t>Objectives</a:t>
            </a:r>
            <a:endParaRPr lang="en-US" sz="8000"/>
          </a:p>
        </p:txBody>
      </p:sp>
      <p:sp>
        <p:nvSpPr>
          <p:cNvPr id="9" name="TextBox 8">
            <a:extLst>
              <a:ext uri="{FF2B5EF4-FFF2-40B4-BE49-F238E27FC236}">
                <a16:creationId xmlns:a16="http://schemas.microsoft.com/office/drawing/2014/main" id="{5DBDC53E-0071-A5DC-BD96-BCBB70F6631F}"/>
              </a:ext>
            </a:extLst>
          </p:cNvPr>
          <p:cNvSpPr txBox="1"/>
          <p:nvPr/>
        </p:nvSpPr>
        <p:spPr>
          <a:xfrm>
            <a:off x="29391251" y="23164634"/>
            <a:ext cx="13249514" cy="1323439"/>
          </a:xfrm>
          <a:prstGeom prst="rect">
            <a:avLst/>
          </a:prstGeom>
          <a:solidFill>
            <a:srgbClr val="701D1D"/>
          </a:solidFill>
          <a:ln>
            <a:solidFill>
              <a:srgbClr val="701D1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FF"/>
                </a:solidFill>
                <a:latin typeface="Calibri"/>
              </a:rPr>
              <a:t>Findings &amp; Conclusions</a:t>
            </a:r>
            <a:endParaRPr lang="en-US" sz="8000"/>
          </a:p>
        </p:txBody>
      </p:sp>
      <p:sp>
        <p:nvSpPr>
          <p:cNvPr id="15" name="TextBox 14">
            <a:extLst>
              <a:ext uri="{FF2B5EF4-FFF2-40B4-BE49-F238E27FC236}">
                <a16:creationId xmlns:a16="http://schemas.microsoft.com/office/drawing/2014/main" id="{CB0C8BD4-99DA-9FE3-32C4-1E8AC2B051A6}"/>
              </a:ext>
            </a:extLst>
          </p:cNvPr>
          <p:cNvSpPr txBox="1"/>
          <p:nvPr/>
        </p:nvSpPr>
        <p:spPr>
          <a:xfrm>
            <a:off x="1380837" y="7260733"/>
            <a:ext cx="13020914" cy="1323439"/>
          </a:xfrm>
          <a:prstGeom prst="rect">
            <a:avLst/>
          </a:prstGeom>
          <a:solidFill>
            <a:srgbClr val="701D1D"/>
          </a:solidFill>
          <a:ln>
            <a:solidFill>
              <a:srgbClr val="701D1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FF"/>
                </a:solidFill>
                <a:latin typeface="Calibri"/>
              </a:rPr>
              <a:t>Abstract</a:t>
            </a:r>
            <a:endParaRPr lang="en-US" sz="8000"/>
          </a:p>
        </p:txBody>
      </p:sp>
      <p:sp>
        <p:nvSpPr>
          <p:cNvPr id="16" name="TextBox 15">
            <a:extLst>
              <a:ext uri="{FF2B5EF4-FFF2-40B4-BE49-F238E27FC236}">
                <a16:creationId xmlns:a16="http://schemas.microsoft.com/office/drawing/2014/main" id="{FDE72244-50A6-3366-F5F7-02D4C1367B0C}"/>
              </a:ext>
            </a:extLst>
          </p:cNvPr>
          <p:cNvSpPr txBox="1"/>
          <p:nvPr/>
        </p:nvSpPr>
        <p:spPr>
          <a:xfrm>
            <a:off x="15166334" y="14543779"/>
            <a:ext cx="1325057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31818"/>
                </a:solidFill>
                <a:latin typeface="Calibri"/>
              </a:rPr>
              <a:t>Pump Mount:</a:t>
            </a:r>
            <a:r>
              <a:rPr lang="en-US" sz="4800" b="1" dirty="0">
                <a:latin typeface="Calibri"/>
              </a:rPr>
              <a:t> </a:t>
            </a:r>
            <a:r>
              <a:rPr lang="en-US" sz="4800" dirty="0">
                <a:latin typeface="Calibri"/>
              </a:rPr>
              <a:t>supports the cooling pump by holding the pump in place and minimizing vibration. </a:t>
            </a:r>
          </a:p>
          <a:p>
            <a:r>
              <a:rPr lang="en-US" sz="4800" b="1" dirty="0">
                <a:solidFill>
                  <a:srgbClr val="731818"/>
                </a:solidFill>
                <a:latin typeface="Calibri"/>
              </a:rPr>
              <a:t>Load Cell Case:</a:t>
            </a:r>
            <a:r>
              <a:rPr lang="en-US" sz="4800" b="1" dirty="0">
                <a:latin typeface="Calibri"/>
              </a:rPr>
              <a:t> </a:t>
            </a:r>
            <a:r>
              <a:rPr lang="en-US" sz="4800" dirty="0">
                <a:latin typeface="Calibri"/>
              </a:rPr>
              <a:t>placed under one leg of the fuel and oxidizer tanks to measure the mass flow rate.</a:t>
            </a:r>
          </a:p>
          <a:p>
            <a:endParaRPr lang="en-US" sz="4800" dirty="0">
              <a:latin typeface="Calibri"/>
            </a:endParaRPr>
          </a:p>
        </p:txBody>
      </p:sp>
      <p:sp>
        <p:nvSpPr>
          <p:cNvPr id="17" name="TextBox 16">
            <a:extLst>
              <a:ext uri="{FF2B5EF4-FFF2-40B4-BE49-F238E27FC236}">
                <a16:creationId xmlns:a16="http://schemas.microsoft.com/office/drawing/2014/main" id="{1D2644F4-3891-D36F-6BFE-AF1601E0C17D}"/>
              </a:ext>
            </a:extLst>
          </p:cNvPr>
          <p:cNvSpPr txBox="1"/>
          <p:nvPr/>
        </p:nvSpPr>
        <p:spPr>
          <a:xfrm>
            <a:off x="1395502" y="8976089"/>
            <a:ext cx="1324419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Calibri"/>
              </a:rPr>
              <a:t>The Mobile Engine Testing Application (META) Test Stand can test fire solid and liquid bipropellant rocket engines. META Test Stand collaborated with META Controls and META Engines senior design teams to meet the objectives. META shall be used for customers, STEM education outreach, and an astronautics lab at Florida Tech. </a:t>
            </a:r>
          </a:p>
        </p:txBody>
      </p:sp>
      <p:sp>
        <p:nvSpPr>
          <p:cNvPr id="19" name="TextBox 18">
            <a:extLst>
              <a:ext uri="{FF2B5EF4-FFF2-40B4-BE49-F238E27FC236}">
                <a16:creationId xmlns:a16="http://schemas.microsoft.com/office/drawing/2014/main" id="{81E35291-2D6B-3400-9B4C-D297CF58FBA0}"/>
              </a:ext>
            </a:extLst>
          </p:cNvPr>
          <p:cNvSpPr txBox="1"/>
          <p:nvPr/>
        </p:nvSpPr>
        <p:spPr>
          <a:xfrm>
            <a:off x="1386327" y="24864415"/>
            <a:ext cx="13250572" cy="13254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800"/>
              </a:spcAft>
            </a:pPr>
            <a:r>
              <a:rPr lang="en-US" sz="4800" b="1" dirty="0">
                <a:solidFill>
                  <a:srgbClr val="701D1D"/>
                </a:solidFill>
                <a:latin typeface="Calibri"/>
              </a:rPr>
              <a:t>OBJ-01</a:t>
            </a:r>
            <a:r>
              <a:rPr lang="en-US" sz="4800" dirty="0">
                <a:solidFill>
                  <a:srgbClr val="701D1D"/>
                </a:solidFill>
                <a:latin typeface="Calibri"/>
              </a:rPr>
              <a:t> </a:t>
            </a:r>
            <a:r>
              <a:rPr lang="en-US" sz="4800" dirty="0">
                <a:solidFill>
                  <a:schemeClr val="tx1"/>
                </a:solidFill>
                <a:latin typeface="Calibri"/>
              </a:rPr>
              <a:t>META Test Stand shall integrate a liquid bipropellant rocket and subsequent DAQ systems. </a:t>
            </a:r>
            <a:endParaRPr lang="en-US" sz="4800" dirty="0">
              <a:solidFill>
                <a:schemeClr val="tx1"/>
              </a:solidFill>
            </a:endParaRPr>
          </a:p>
          <a:p>
            <a:pPr>
              <a:spcBef>
                <a:spcPts val="800"/>
              </a:spcBef>
              <a:spcAft>
                <a:spcPts val="800"/>
              </a:spcAft>
            </a:pPr>
            <a:r>
              <a:rPr lang="en-US" sz="4800" b="1" dirty="0">
                <a:solidFill>
                  <a:srgbClr val="701D1D"/>
                </a:solidFill>
                <a:latin typeface="Calibri"/>
              </a:rPr>
              <a:t>OBJ-02</a:t>
            </a:r>
            <a:r>
              <a:rPr lang="en-US" sz="4800" dirty="0">
                <a:solidFill>
                  <a:srgbClr val="701D1D"/>
                </a:solidFill>
                <a:latin typeface="Calibri"/>
              </a:rPr>
              <a:t> </a:t>
            </a:r>
            <a:r>
              <a:rPr lang="en-US" sz="4800" dirty="0">
                <a:solidFill>
                  <a:schemeClr val="tx1"/>
                </a:solidFill>
                <a:latin typeface="Calibri"/>
              </a:rPr>
              <a:t>The team shall deliver an integration, user, and safety procedures manual.</a:t>
            </a:r>
            <a:endParaRPr lang="en-US" sz="4800" dirty="0">
              <a:solidFill>
                <a:schemeClr val="tx1"/>
              </a:solidFill>
            </a:endParaRPr>
          </a:p>
          <a:p>
            <a:pPr>
              <a:spcBef>
                <a:spcPts val="800"/>
              </a:spcBef>
              <a:spcAft>
                <a:spcPts val="800"/>
              </a:spcAft>
            </a:pPr>
            <a:r>
              <a:rPr lang="en-US" sz="4800" b="1" dirty="0">
                <a:solidFill>
                  <a:srgbClr val="701D1D"/>
                </a:solidFill>
                <a:latin typeface="Calibri"/>
              </a:rPr>
              <a:t>OBJ-03</a:t>
            </a:r>
            <a:r>
              <a:rPr lang="en-US" sz="4800" dirty="0">
                <a:solidFill>
                  <a:schemeClr val="tx1"/>
                </a:solidFill>
                <a:latin typeface="Calibri"/>
              </a:rPr>
              <a:t> The team shall design and integrate a pump, reservoir and plumbing network for an engine cooling system.</a:t>
            </a:r>
          </a:p>
          <a:p>
            <a:pPr>
              <a:spcBef>
                <a:spcPts val="800"/>
              </a:spcBef>
              <a:spcAft>
                <a:spcPts val="800"/>
              </a:spcAft>
            </a:pPr>
            <a:r>
              <a:rPr lang="en-US" sz="4800" b="1" dirty="0">
                <a:solidFill>
                  <a:srgbClr val="701D1D"/>
                </a:solidFill>
                <a:latin typeface="Calibri"/>
              </a:rPr>
              <a:t>OBJ-04</a:t>
            </a:r>
            <a:r>
              <a:rPr lang="en-US" sz="4800" dirty="0">
                <a:solidFill>
                  <a:schemeClr val="tx1"/>
                </a:solidFill>
                <a:latin typeface="Calibri"/>
              </a:rPr>
              <a:t> The team shall revise the gas piping installation and conduct a maintenance check on the blast wall.</a:t>
            </a:r>
          </a:p>
          <a:p>
            <a:pPr>
              <a:spcBef>
                <a:spcPts val="800"/>
              </a:spcBef>
              <a:spcAft>
                <a:spcPts val="800"/>
              </a:spcAft>
            </a:pPr>
            <a:r>
              <a:rPr lang="en-US" sz="4800" b="1" dirty="0">
                <a:solidFill>
                  <a:srgbClr val="701D1D"/>
                </a:solidFill>
                <a:latin typeface="Calibri"/>
                <a:cs typeface="Calibri"/>
              </a:rPr>
              <a:t>OBJ-05</a:t>
            </a:r>
            <a:r>
              <a:rPr lang="en-US" sz="4800" dirty="0">
                <a:solidFill>
                  <a:schemeClr val="tx1"/>
                </a:solidFill>
                <a:latin typeface="Calibri"/>
                <a:cs typeface="Calibri"/>
              </a:rPr>
              <a:t> The team shall mount three 1000 </a:t>
            </a:r>
            <a:r>
              <a:rPr lang="en-US" sz="4800" dirty="0" err="1">
                <a:solidFill>
                  <a:schemeClr val="tx1"/>
                </a:solidFill>
                <a:latin typeface="Calibri"/>
                <a:cs typeface="Calibri"/>
              </a:rPr>
              <a:t>lbf</a:t>
            </a:r>
            <a:r>
              <a:rPr lang="en-US" sz="4800" dirty="0">
                <a:solidFill>
                  <a:schemeClr val="tx1"/>
                </a:solidFill>
                <a:latin typeface="Calibri"/>
                <a:cs typeface="Calibri"/>
              </a:rPr>
              <a:t> low profile universal or compression pancake load cells and additional sensors to the thrust structure.</a:t>
            </a:r>
          </a:p>
          <a:p>
            <a:pPr>
              <a:spcBef>
                <a:spcPts val="800"/>
              </a:spcBef>
              <a:spcAft>
                <a:spcPts val="800"/>
              </a:spcAft>
            </a:pPr>
            <a:r>
              <a:rPr lang="en-US" sz="4800" b="1" dirty="0">
                <a:solidFill>
                  <a:srgbClr val="701D1D"/>
                </a:solidFill>
                <a:latin typeface="Calibri"/>
              </a:rPr>
              <a:t>OBJ-06</a:t>
            </a:r>
            <a:r>
              <a:rPr lang="en-US" sz="4800" dirty="0">
                <a:solidFill>
                  <a:schemeClr val="tx1"/>
                </a:solidFill>
                <a:latin typeface="Calibri"/>
              </a:rPr>
              <a:t> The team shall fire the integrated liquid bipropellant rocket, cooling system, and control to validate test systems.</a:t>
            </a:r>
          </a:p>
          <a:p>
            <a:endParaRPr lang="en-US" dirty="0">
              <a:solidFill>
                <a:srgbClr val="701D1D"/>
              </a:solidFill>
            </a:endParaRPr>
          </a:p>
        </p:txBody>
      </p:sp>
      <p:sp>
        <p:nvSpPr>
          <p:cNvPr id="22" name="TextBox 21">
            <a:extLst>
              <a:ext uri="{FF2B5EF4-FFF2-40B4-BE49-F238E27FC236}">
                <a16:creationId xmlns:a16="http://schemas.microsoft.com/office/drawing/2014/main" id="{BEEF53CE-FD71-F414-937F-A2861DFD4F5D}"/>
              </a:ext>
            </a:extLst>
          </p:cNvPr>
          <p:cNvSpPr txBox="1"/>
          <p:nvPr/>
        </p:nvSpPr>
        <p:spPr>
          <a:xfrm>
            <a:off x="29394773" y="24876934"/>
            <a:ext cx="13281102" cy="11172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31818"/>
                </a:solidFill>
                <a:latin typeface="Calibri"/>
                <a:cs typeface="Calibri"/>
              </a:rPr>
              <a:t>Testing: </a:t>
            </a:r>
            <a:r>
              <a:rPr lang="en-US" sz="4800" dirty="0">
                <a:latin typeface="Calibri"/>
                <a:cs typeface="Calibri"/>
              </a:rPr>
              <a:t>The META Test Stand team was able to successfully work with and accommodate customers while integrating new ideas with other META teams.</a:t>
            </a:r>
          </a:p>
          <a:p>
            <a:r>
              <a:rPr lang="en-US" sz="4800" dirty="0">
                <a:latin typeface="Calibri"/>
                <a:cs typeface="Calibri"/>
              </a:rPr>
              <a:t>A new piping system was developed and utilized for the hydrostatic testing of a liquid bi-propellent tank.</a:t>
            </a:r>
          </a:p>
          <a:p>
            <a:endParaRPr lang="en-US" sz="4800" dirty="0">
              <a:latin typeface="Calibri"/>
              <a:cs typeface="Calibri"/>
            </a:endParaRPr>
          </a:p>
          <a:p>
            <a:r>
              <a:rPr lang="en-US" sz="4800" b="1" dirty="0">
                <a:solidFill>
                  <a:srgbClr val="731818"/>
                </a:solidFill>
                <a:latin typeface="Calibri"/>
              </a:rPr>
              <a:t>Improvements:</a:t>
            </a:r>
            <a:r>
              <a:rPr lang="en-US" sz="4800" dirty="0">
                <a:latin typeface="Calibri"/>
              </a:rPr>
              <a:t> Successful modifications were made to allow for the piping system to hold 1000 psi of nitrogen gas.</a:t>
            </a:r>
            <a:endParaRPr lang="en-US" dirty="0"/>
          </a:p>
          <a:p>
            <a:r>
              <a:rPr lang="en-US" sz="4800" dirty="0">
                <a:latin typeface="Calibri"/>
              </a:rPr>
              <a:t>A system was successfully added and tested that allows for the mass flow rate leaving the tanks to be gathered.</a:t>
            </a:r>
          </a:p>
          <a:p>
            <a:endParaRPr lang="en-US" sz="4800" dirty="0">
              <a:latin typeface="Calibri"/>
            </a:endParaRPr>
          </a:p>
          <a:p>
            <a:endParaRPr lang="en-US" sz="4800" dirty="0">
              <a:latin typeface="Calibri"/>
            </a:endParaRPr>
          </a:p>
        </p:txBody>
      </p:sp>
      <p:sp>
        <p:nvSpPr>
          <p:cNvPr id="3" name="TextBox 2">
            <a:extLst>
              <a:ext uri="{FF2B5EF4-FFF2-40B4-BE49-F238E27FC236}">
                <a16:creationId xmlns:a16="http://schemas.microsoft.com/office/drawing/2014/main" id="{91560C2B-A091-AD67-E4B5-583E6B9034E0}"/>
              </a:ext>
            </a:extLst>
          </p:cNvPr>
          <p:cNvSpPr txBox="1"/>
          <p:nvPr/>
        </p:nvSpPr>
        <p:spPr>
          <a:xfrm>
            <a:off x="15360560" y="23178796"/>
            <a:ext cx="13249514" cy="1323439"/>
          </a:xfrm>
          <a:prstGeom prst="rect">
            <a:avLst/>
          </a:prstGeom>
          <a:solidFill>
            <a:srgbClr val="701D1D"/>
          </a:solidFill>
          <a:ln>
            <a:solidFill>
              <a:srgbClr val="701D1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FF"/>
                </a:solidFill>
                <a:latin typeface="Calibri"/>
              </a:rPr>
              <a:t>Testing and Interfaces</a:t>
            </a:r>
            <a:endParaRPr lang="en-US"/>
          </a:p>
        </p:txBody>
      </p:sp>
      <p:sp>
        <p:nvSpPr>
          <p:cNvPr id="12" name="TextBox 11">
            <a:extLst>
              <a:ext uri="{FF2B5EF4-FFF2-40B4-BE49-F238E27FC236}">
                <a16:creationId xmlns:a16="http://schemas.microsoft.com/office/drawing/2014/main" id="{1E8FAF48-AE9A-4A74-56B8-217A88BC6AAE}"/>
              </a:ext>
            </a:extLst>
          </p:cNvPr>
          <p:cNvSpPr txBox="1"/>
          <p:nvPr/>
        </p:nvSpPr>
        <p:spPr>
          <a:xfrm>
            <a:off x="15371572" y="24880498"/>
            <a:ext cx="1356269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Calibri"/>
              </a:rPr>
              <a:t>The team successfully used and adapted the test stand to accommodate customer teams' testing.  </a:t>
            </a:r>
          </a:p>
          <a:p>
            <a:endParaRPr lang="en-US" sz="4800">
              <a:latin typeface="Calibri"/>
            </a:endParaRPr>
          </a:p>
        </p:txBody>
      </p:sp>
      <p:sp>
        <p:nvSpPr>
          <p:cNvPr id="7" name="TextBox 6">
            <a:extLst>
              <a:ext uri="{FF2B5EF4-FFF2-40B4-BE49-F238E27FC236}">
                <a16:creationId xmlns:a16="http://schemas.microsoft.com/office/drawing/2014/main" id="{1C0744CB-A849-8782-CABC-1B41912BF07B}"/>
              </a:ext>
            </a:extLst>
          </p:cNvPr>
          <p:cNvSpPr txBox="1"/>
          <p:nvPr/>
        </p:nvSpPr>
        <p:spPr>
          <a:xfrm>
            <a:off x="29321649" y="20483539"/>
            <a:ext cx="132886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31818"/>
                </a:solidFill>
                <a:latin typeface="Calibri"/>
              </a:rPr>
              <a:t>Cooling System:</a:t>
            </a:r>
            <a:r>
              <a:rPr lang="en-US" sz="4800" dirty="0">
                <a:solidFill>
                  <a:srgbClr val="731818"/>
                </a:solidFill>
                <a:latin typeface="Calibri"/>
              </a:rPr>
              <a:t> </a:t>
            </a:r>
            <a:r>
              <a:rPr lang="en-US" sz="4800" dirty="0">
                <a:latin typeface="Calibri"/>
              </a:rPr>
              <a:t>The closed-loop cooling system facilitates testing in remote locations and provides for prolonged or repeated firings.</a:t>
            </a:r>
            <a:endParaRPr lang="en-US" dirty="0">
              <a:latin typeface="Calibri"/>
            </a:endParaRPr>
          </a:p>
        </p:txBody>
      </p:sp>
      <p:sp>
        <p:nvSpPr>
          <p:cNvPr id="14" name="TextBox 13">
            <a:extLst>
              <a:ext uri="{FF2B5EF4-FFF2-40B4-BE49-F238E27FC236}">
                <a16:creationId xmlns:a16="http://schemas.microsoft.com/office/drawing/2014/main" id="{C2B38C8A-2FD6-D49F-B27A-E1A6E9CF96FF}"/>
              </a:ext>
            </a:extLst>
          </p:cNvPr>
          <p:cNvSpPr txBox="1"/>
          <p:nvPr/>
        </p:nvSpPr>
        <p:spPr>
          <a:xfrm>
            <a:off x="29328836" y="15675472"/>
            <a:ext cx="1325057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731818"/>
                </a:solidFill>
                <a:latin typeface="Calibri"/>
              </a:rPr>
              <a:t>Theoretical performance:</a:t>
            </a:r>
            <a:r>
              <a:rPr lang="en-US" sz="4800" b="1" dirty="0">
                <a:latin typeface="Calibri"/>
              </a:rPr>
              <a:t> </a:t>
            </a:r>
            <a:r>
              <a:rPr lang="en-US" sz="4800" dirty="0">
                <a:latin typeface="Calibri"/>
              </a:rPr>
              <a:t>Initial design parameters may be derived from the following equation, which dictates META's plumbing system's maximum capabilities.</a:t>
            </a:r>
          </a:p>
        </p:txBody>
      </p:sp>
      <p:pic>
        <p:nvPicPr>
          <p:cNvPr id="20" name="Picture 20" descr="Graphical user interface, application, Word&#10;&#10;Description automatically generated">
            <a:extLst>
              <a:ext uri="{FF2B5EF4-FFF2-40B4-BE49-F238E27FC236}">
                <a16:creationId xmlns:a16="http://schemas.microsoft.com/office/drawing/2014/main" id="{B97DD437-6F53-6AC3-EFB8-D40C95B8DCE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664276" y="18498524"/>
            <a:ext cx="8553504" cy="1995845"/>
          </a:xfrm>
          <a:prstGeom prst="rect">
            <a:avLst/>
          </a:prstGeom>
        </p:spPr>
      </p:pic>
      <p:pic>
        <p:nvPicPr>
          <p:cNvPr id="2" name="Picture 20" descr="Logo&#10;&#10;Description automatically generated">
            <a:extLst>
              <a:ext uri="{FF2B5EF4-FFF2-40B4-BE49-F238E27FC236}">
                <a16:creationId xmlns:a16="http://schemas.microsoft.com/office/drawing/2014/main" id="{3F7CEE7B-1797-2B35-D2D3-18492445257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957933" y="35576940"/>
            <a:ext cx="5072947" cy="2332936"/>
          </a:xfrm>
          <a:prstGeom prst="rect">
            <a:avLst/>
          </a:prstGeom>
        </p:spPr>
      </p:pic>
      <p:sp>
        <p:nvSpPr>
          <p:cNvPr id="21" name="TextBox 20">
            <a:extLst>
              <a:ext uri="{FF2B5EF4-FFF2-40B4-BE49-F238E27FC236}">
                <a16:creationId xmlns:a16="http://schemas.microsoft.com/office/drawing/2014/main" id="{E2D91B99-2A51-8EA3-7473-40E3CA637806}"/>
              </a:ext>
            </a:extLst>
          </p:cNvPr>
          <p:cNvSpPr txBox="1"/>
          <p:nvPr/>
        </p:nvSpPr>
        <p:spPr>
          <a:xfrm>
            <a:off x="30184889" y="36025393"/>
            <a:ext cx="5834129"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a:latin typeface="Calibri"/>
              </a:rPr>
              <a:t>Funded by the Office of Naval Research</a:t>
            </a:r>
          </a:p>
          <a:p>
            <a:br>
              <a:rPr lang="en-US"/>
            </a:br>
            <a:endParaRPr lang="en-US" sz="5000">
              <a:latin typeface="Calibri"/>
            </a:endParaRPr>
          </a:p>
        </p:txBody>
      </p:sp>
      <p:sp>
        <p:nvSpPr>
          <p:cNvPr id="26" name="Rectangle 25">
            <a:extLst>
              <a:ext uri="{FF2B5EF4-FFF2-40B4-BE49-F238E27FC236}">
                <a16:creationId xmlns:a16="http://schemas.microsoft.com/office/drawing/2014/main" id="{3F1B3FE5-6E60-5B21-AD6E-C62E99D05CA8}"/>
              </a:ext>
            </a:extLst>
          </p:cNvPr>
          <p:cNvSpPr/>
          <p:nvPr/>
        </p:nvSpPr>
        <p:spPr>
          <a:xfrm>
            <a:off x="29406172" y="35110019"/>
            <a:ext cx="12910054" cy="179162"/>
          </a:xfrm>
          <a:prstGeom prst="rect">
            <a:avLst/>
          </a:prstGeom>
          <a:solidFill>
            <a:srgbClr val="731818"/>
          </a:solidFill>
          <a:ln>
            <a:solidFill>
              <a:srgbClr val="73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descr="A picture containing outdoor, sky&#10;&#10;Description automatically generated">
            <a:extLst>
              <a:ext uri="{FF2B5EF4-FFF2-40B4-BE49-F238E27FC236}">
                <a16:creationId xmlns:a16="http://schemas.microsoft.com/office/drawing/2014/main" id="{FCD5128E-848C-2CBE-C1BC-AEE53490CDF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269476" y="26564147"/>
            <a:ext cx="5548638" cy="5983609"/>
          </a:xfrm>
          <a:prstGeom prst="rect">
            <a:avLst/>
          </a:prstGeom>
          <a:ln>
            <a:solidFill>
              <a:srgbClr val="731818"/>
            </a:solidFill>
          </a:ln>
        </p:spPr>
      </p:pic>
      <p:sp>
        <p:nvSpPr>
          <p:cNvPr id="25" name="TextBox 24">
            <a:extLst>
              <a:ext uri="{FF2B5EF4-FFF2-40B4-BE49-F238E27FC236}">
                <a16:creationId xmlns:a16="http://schemas.microsoft.com/office/drawing/2014/main" id="{DCC3563C-CDF2-EBF2-8A9F-209E9EBA49BE}"/>
              </a:ext>
            </a:extLst>
          </p:cNvPr>
          <p:cNvSpPr txBox="1"/>
          <p:nvPr/>
        </p:nvSpPr>
        <p:spPr>
          <a:xfrm>
            <a:off x="15363132" y="32682973"/>
            <a:ext cx="13571925" cy="5468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800"/>
              </a:spcAft>
            </a:pPr>
            <a:r>
              <a:rPr lang="en-US" sz="4800" b="1" dirty="0">
                <a:solidFill>
                  <a:srgbClr val="731818"/>
                </a:solidFill>
                <a:latin typeface="Calibri"/>
              </a:rPr>
              <a:t>Interface Control Document (ICD):</a:t>
            </a:r>
            <a:r>
              <a:rPr lang="en-US" sz="4800" dirty="0">
                <a:latin typeface="Calibri"/>
              </a:rPr>
              <a:t> allowed easier design adjustments and more seamless inter-team operations for META and customer teams.</a:t>
            </a:r>
            <a:endParaRPr lang="en-US" dirty="0"/>
          </a:p>
          <a:p>
            <a:pPr>
              <a:spcBef>
                <a:spcPts val="800"/>
              </a:spcBef>
              <a:spcAft>
                <a:spcPts val="800"/>
              </a:spcAft>
            </a:pPr>
            <a:r>
              <a:rPr lang="en-US" sz="4800" b="1" dirty="0">
                <a:solidFill>
                  <a:srgbClr val="731818"/>
                </a:solidFill>
                <a:latin typeface="Calibri"/>
              </a:rPr>
              <a:t>Test Plans:</a:t>
            </a:r>
            <a:r>
              <a:rPr lang="en-US" sz="4800" dirty="0">
                <a:latin typeface="Calibri"/>
              </a:rPr>
              <a:t> generated before each test to ensure a smooth operation. They included the overall testing goal, assigned roles, testing procedures, and potential hazards.</a:t>
            </a:r>
          </a:p>
        </p:txBody>
      </p:sp>
      <p:pic>
        <p:nvPicPr>
          <p:cNvPr id="10" name="Picture 12" descr="A picture containing text, road, outdoor, sky&#10;&#10;Description automatically generated">
            <a:extLst>
              <a:ext uri="{FF2B5EF4-FFF2-40B4-BE49-F238E27FC236}">
                <a16:creationId xmlns:a16="http://schemas.microsoft.com/office/drawing/2014/main" id="{015F75F8-E941-3E1B-9DB6-A8E4B66CAD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550" y="14325693"/>
            <a:ext cx="9287506" cy="8393224"/>
          </a:xfrm>
          <a:prstGeom prst="rect">
            <a:avLst/>
          </a:prstGeom>
          <a:ln>
            <a:solidFill>
              <a:srgbClr val="731818"/>
            </a:solidFill>
          </a:ln>
        </p:spPr>
      </p:pic>
      <p:pic>
        <p:nvPicPr>
          <p:cNvPr id="13" name="Picture 17" descr="Diagram, engineering drawing&#10;&#10;Description automatically generated">
            <a:extLst>
              <a:ext uri="{FF2B5EF4-FFF2-40B4-BE49-F238E27FC236}">
                <a16:creationId xmlns:a16="http://schemas.microsoft.com/office/drawing/2014/main" id="{53776247-BBB7-E172-6517-EFACAAB9287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5367212" y="8975561"/>
            <a:ext cx="5846080" cy="4700132"/>
          </a:xfrm>
          <a:prstGeom prst="rect">
            <a:avLst/>
          </a:prstGeom>
          <a:ln>
            <a:solidFill>
              <a:srgbClr val="731818"/>
            </a:solidFill>
          </a:ln>
        </p:spPr>
      </p:pic>
      <p:pic>
        <p:nvPicPr>
          <p:cNvPr id="23" name="Picture 26" descr="A picture containing text, clipart&#10;&#10;Description automatically generated">
            <a:extLst>
              <a:ext uri="{FF2B5EF4-FFF2-40B4-BE49-F238E27FC236}">
                <a16:creationId xmlns:a16="http://schemas.microsoft.com/office/drawing/2014/main" id="{549FFE77-B784-C51F-56BA-16F8070549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97816" y="9214807"/>
            <a:ext cx="6708593" cy="4236363"/>
          </a:xfrm>
          <a:prstGeom prst="rect">
            <a:avLst/>
          </a:prstGeom>
          <a:ln>
            <a:solidFill>
              <a:srgbClr val="731818"/>
            </a:solidFill>
          </a:ln>
        </p:spPr>
      </p:pic>
      <p:sp>
        <p:nvSpPr>
          <p:cNvPr id="29" name="TextBox 28">
            <a:extLst>
              <a:ext uri="{FF2B5EF4-FFF2-40B4-BE49-F238E27FC236}">
                <a16:creationId xmlns:a16="http://schemas.microsoft.com/office/drawing/2014/main" id="{2B85ACE8-7601-7CA7-80A1-EAB47E617695}"/>
              </a:ext>
            </a:extLst>
          </p:cNvPr>
          <p:cNvSpPr txBox="1"/>
          <p:nvPr/>
        </p:nvSpPr>
        <p:spPr>
          <a:xfrm>
            <a:off x="16536079" y="13681307"/>
            <a:ext cx="35112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i="1">
                <a:latin typeface="Calibri"/>
              </a:rPr>
              <a:t>Pump Mount</a:t>
            </a:r>
          </a:p>
        </p:txBody>
      </p:sp>
      <p:sp>
        <p:nvSpPr>
          <p:cNvPr id="31" name="TextBox 30">
            <a:extLst>
              <a:ext uri="{FF2B5EF4-FFF2-40B4-BE49-F238E27FC236}">
                <a16:creationId xmlns:a16="http://schemas.microsoft.com/office/drawing/2014/main" id="{6AA530DB-02F3-766C-EDC0-0BD47289076B}"/>
              </a:ext>
            </a:extLst>
          </p:cNvPr>
          <p:cNvSpPr txBox="1"/>
          <p:nvPr/>
        </p:nvSpPr>
        <p:spPr>
          <a:xfrm>
            <a:off x="23267078" y="13681306"/>
            <a:ext cx="37652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i="1">
                <a:latin typeface="Calibri"/>
              </a:rPr>
              <a:t>Load Cell Case</a:t>
            </a:r>
            <a:endParaRPr lang="en-US" sz="4800" i="1"/>
          </a:p>
        </p:txBody>
      </p:sp>
      <p:pic>
        <p:nvPicPr>
          <p:cNvPr id="11" name="Picture 17">
            <a:extLst>
              <a:ext uri="{FF2B5EF4-FFF2-40B4-BE49-F238E27FC236}">
                <a16:creationId xmlns:a16="http://schemas.microsoft.com/office/drawing/2014/main" id="{591FCECA-53EF-8956-C1AB-77AB84421781}"/>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2837081" y="8986638"/>
            <a:ext cx="6280552" cy="6483753"/>
          </a:xfrm>
          <a:prstGeom prst="rect">
            <a:avLst/>
          </a:prstGeom>
          <a:ln>
            <a:solidFill>
              <a:srgbClr val="731818"/>
            </a:solidFill>
          </a:ln>
        </p:spPr>
      </p:pic>
      <p:pic>
        <p:nvPicPr>
          <p:cNvPr id="18" name="Picture 26" descr="A picture containing farm machine&#10;&#10;Description automatically generated">
            <a:extLst>
              <a:ext uri="{FF2B5EF4-FFF2-40B4-BE49-F238E27FC236}">
                <a16:creationId xmlns:a16="http://schemas.microsoft.com/office/drawing/2014/main" id="{22E1F288-D0F4-5E1C-7D06-0E47391E6C02}"/>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2838565" y="26562414"/>
            <a:ext cx="4174370" cy="5982509"/>
          </a:xfrm>
          <a:prstGeom prst="rect">
            <a:avLst/>
          </a:prstGeom>
          <a:ln>
            <a:solidFill>
              <a:srgbClr val="731818"/>
            </a:solidFill>
          </a:ln>
        </p:spPr>
      </p:pic>
      <p:pic>
        <p:nvPicPr>
          <p:cNvPr id="27" name="Picture 27">
            <a:extLst>
              <a:ext uri="{FF2B5EF4-FFF2-40B4-BE49-F238E27FC236}">
                <a16:creationId xmlns:a16="http://schemas.microsoft.com/office/drawing/2014/main" id="{631A0EFE-33B3-CD8C-AE2F-E9A92AE4B18A}"/>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l="-160" r="-1143"/>
          <a:stretch/>
        </p:blipFill>
        <p:spPr>
          <a:xfrm>
            <a:off x="15347083" y="17598894"/>
            <a:ext cx="7025487" cy="3434626"/>
          </a:xfrm>
          <a:prstGeom prst="rect">
            <a:avLst/>
          </a:prstGeom>
          <a:ln>
            <a:solidFill>
              <a:srgbClr val="731818"/>
            </a:solidFill>
          </a:ln>
        </p:spPr>
      </p:pic>
      <p:pic>
        <p:nvPicPr>
          <p:cNvPr id="28" name="Picture 29" descr="A picture containing shape&#10;&#10;Description automatically generated">
            <a:extLst>
              <a:ext uri="{FF2B5EF4-FFF2-40B4-BE49-F238E27FC236}">
                <a16:creationId xmlns:a16="http://schemas.microsoft.com/office/drawing/2014/main" id="{6434549E-FA75-CB7F-E07A-C033B30F1A94}"/>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3482690" y="17598436"/>
            <a:ext cx="3334729" cy="3966075"/>
          </a:xfrm>
          <a:prstGeom prst="rect">
            <a:avLst/>
          </a:prstGeom>
          <a:ln>
            <a:solidFill>
              <a:srgbClr val="731818"/>
            </a:solidFill>
          </a:ln>
        </p:spPr>
      </p:pic>
      <p:sp>
        <p:nvSpPr>
          <p:cNvPr id="30" name="TextBox 29">
            <a:extLst>
              <a:ext uri="{FF2B5EF4-FFF2-40B4-BE49-F238E27FC236}">
                <a16:creationId xmlns:a16="http://schemas.microsoft.com/office/drawing/2014/main" id="{87B02E44-925F-DA23-96A4-E316272FCAD0}"/>
              </a:ext>
            </a:extLst>
          </p:cNvPr>
          <p:cNvSpPr txBox="1"/>
          <p:nvPr/>
        </p:nvSpPr>
        <p:spPr>
          <a:xfrm>
            <a:off x="16029396" y="21191260"/>
            <a:ext cx="56121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i="1" dirty="0">
                <a:latin typeface="Calibri"/>
              </a:rPr>
              <a:t>Safety Box for PPE/test equipment</a:t>
            </a:r>
            <a:endParaRPr lang="en-US" sz="4800" dirty="0" err="1">
              <a:latin typeface="Calibri"/>
            </a:endParaRPr>
          </a:p>
        </p:txBody>
      </p:sp>
      <p:sp>
        <p:nvSpPr>
          <p:cNvPr id="32" name="TextBox 31">
            <a:extLst>
              <a:ext uri="{FF2B5EF4-FFF2-40B4-BE49-F238E27FC236}">
                <a16:creationId xmlns:a16="http://schemas.microsoft.com/office/drawing/2014/main" id="{54ED7B16-FF2D-C24D-F26C-99DF79C8F14D}"/>
              </a:ext>
            </a:extLst>
          </p:cNvPr>
          <p:cNvSpPr txBox="1"/>
          <p:nvPr/>
        </p:nvSpPr>
        <p:spPr>
          <a:xfrm>
            <a:off x="22374966" y="21854287"/>
            <a:ext cx="5564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i="1" dirty="0">
                <a:solidFill>
                  <a:schemeClr val="tx1"/>
                </a:solidFill>
                <a:latin typeface="Calibri"/>
              </a:rPr>
              <a:t>Flush Tank Container</a:t>
            </a:r>
            <a:endParaRPr lang="en-US" sz="4800" dirty="0">
              <a:solidFill>
                <a:schemeClr val="tx1"/>
              </a:solidFill>
              <a:latin typeface="Calibri"/>
            </a:endParaRPr>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2A97ADF5C6CE45B6F5C1000C940D7C" ma:contentTypeVersion="10" ma:contentTypeDescription="Create a new document." ma:contentTypeScope="" ma:versionID="83f6594551646bb513eea7a1e61a92dd">
  <xsd:schema xmlns:xsd="http://www.w3.org/2001/XMLSchema" xmlns:xs="http://www.w3.org/2001/XMLSchema" xmlns:p="http://schemas.microsoft.com/office/2006/metadata/properties" xmlns:ns2="701101bf-9582-45f7-9f24-7fcd2e2d68fc" xmlns:ns3="5f045c61-e133-400a-b3b4-89a136cc35c2" targetNamespace="http://schemas.microsoft.com/office/2006/metadata/properties" ma:root="true" ma:fieldsID="ebfa725b518a2ebb7bd0ca8bda249ad8" ns2:_="" ns3:_="">
    <xsd:import namespace="701101bf-9582-45f7-9f24-7fcd2e2d68fc"/>
    <xsd:import namespace="5f045c61-e133-400a-b3b4-89a136cc35c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SearchPropertie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101bf-9582-45f7-9f24-7fcd2e2d6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045c61-e133-400a-b3b4-89a136cc35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1101bf-9582-45f7-9f24-7fcd2e2d68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AEF706-3475-4F78-9702-16E4314C4C8E}">
  <ds:schemaRefs>
    <ds:schemaRef ds:uri="5f045c61-e133-400a-b3b4-89a136cc35c2"/>
    <ds:schemaRef ds:uri="701101bf-9582-45f7-9f24-7fcd2e2d6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14186F-8F69-4468-8F2D-22D1A7763619}">
  <ds:schemaRefs>
    <ds:schemaRef ds:uri="http://schemas.microsoft.com/sharepoint/v3/contenttype/forms"/>
  </ds:schemaRefs>
</ds:datastoreItem>
</file>

<file path=customXml/itemProps3.xml><?xml version="1.0" encoding="utf-8"?>
<ds:datastoreItem xmlns:ds="http://schemas.openxmlformats.org/officeDocument/2006/customXml" ds:itemID="{C9CB9554-0AA1-4A54-A0F8-35593DF42503}">
  <ds:schemaRefs>
    <ds:schemaRef ds:uri="5f045c61-e133-400a-b3b4-89a136cc35c2"/>
    <ds:schemaRef ds:uri="701101bf-9582-45f7-9f24-7fcd2e2d68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TotalTime>
  <Words>493</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Abbigale Smith</cp:lastModifiedBy>
  <cp:revision>97</cp:revision>
  <dcterms:created xsi:type="dcterms:W3CDTF">2007-04-04T14:17:42Z</dcterms:created>
  <dcterms:modified xsi:type="dcterms:W3CDTF">2023-04-05T19:42:15Z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0x010100282A97ADF5C6CE45B6F5C1000C940D7C</vt:lpwstr>
  </property>
  <property fmtid="{D5CDD505-2E9C-101B-9397-08002B2CF9AE}" pid="3" name="MediaServiceImageTags">
    <vt:lpwstr/>
  </property>
</Properties>
</file>