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38404800" cx="43891200"/>
  <p:notesSz cx="68580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A4A3A4"/>
          </p15:clr>
        </p15:guide>
        <p15:guide id="2" pos="13824">
          <p15:clr>
            <a:srgbClr val="A4A3A4"/>
          </p15:clr>
        </p15:guide>
      </p15:sldGuideLst>
    </p:ext>
    <p:ext uri="http://customooxmlschemas.google.com/">
      <go:slidesCustomData xmlns:go="http://customooxmlschemas.google.com/" r:id="rId7" roundtripDataSignature="AMtx7mhBMhA23j2mERfxa6dxrUMca5W07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13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4" y="0"/>
            <a:ext cx="2971800" cy="46513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1pPr>
            <a:lvl2pPr indent="-228600" lvl="1" marL="9144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2pPr>
            <a:lvl3pPr indent="-228600" lvl="2" marL="13716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3pPr>
            <a:lvl4pPr indent="-228600" lvl="3" marL="18288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4pPr>
            <a:lvl5pPr indent="-228600" lvl="4" marL="22860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2971800" cy="465138"/>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1:notes"/>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7" name="Google Shape;47;p1:notes"/>
          <p:cNvSpPr/>
          <p:nvPr>
            <p:ph idx="2"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p1:notes"/>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1" name="Shape 41"/>
        <p:cNvGrpSpPr/>
        <p:nvPr/>
      </p:nvGrpSpPr>
      <p:grpSpPr>
        <a:xfrm>
          <a:off x="0" y="0"/>
          <a:ext cx="0" cy="0"/>
          <a:chOff x="0" y="0"/>
          <a:chExt cx="0" cy="0"/>
        </a:xfrm>
      </p:grpSpPr>
      <p:sp>
        <p:nvSpPr>
          <p:cNvPr id="42" name="Google Shape;42;p13"/>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43" name="Google Shape;43;p13"/>
          <p:cNvSpPr txBox="1"/>
          <p:nvPr>
            <p:ph idx="1" type="body"/>
          </p:nvPr>
        </p:nvSpPr>
        <p:spPr>
          <a:xfrm rot="5400000">
            <a:off x="9272474" y="1881925"/>
            <a:ext cx="25346257" cy="39503351"/>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44"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6"/>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19" name="Google Shape;19;p6"/>
          <p:cNvSpPr txBox="1"/>
          <p:nvPr>
            <p:ph idx="1" type="body"/>
          </p:nvPr>
        </p:nvSpPr>
        <p:spPr>
          <a:xfrm>
            <a:off x="2193927" y="8960472"/>
            <a:ext cx="39503351" cy="25346257"/>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8"/>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3" name="Google Shape;23;p8"/>
          <p:cNvSpPr txBox="1"/>
          <p:nvPr>
            <p:ph idx="1" type="body"/>
          </p:nvPr>
        </p:nvSpPr>
        <p:spPr>
          <a:xfrm>
            <a:off x="2193927" y="8960472"/>
            <a:ext cx="19599275"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24" name="Google Shape;24;p8"/>
          <p:cNvSpPr txBox="1"/>
          <p:nvPr>
            <p:ph idx="2" type="body"/>
          </p:nvPr>
        </p:nvSpPr>
        <p:spPr>
          <a:xfrm>
            <a:off x="22098000" y="8960472"/>
            <a:ext cx="19599276"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5" name="Shape 25"/>
        <p:cNvGrpSpPr/>
        <p:nvPr/>
      </p:nvGrpSpPr>
      <p:grpSpPr>
        <a:xfrm>
          <a:off x="0" y="0"/>
          <a:ext cx="0" cy="0"/>
          <a:chOff x="0" y="0"/>
          <a:chExt cx="0" cy="0"/>
        </a:xfrm>
      </p:grpSpPr>
      <p:sp>
        <p:nvSpPr>
          <p:cNvPr id="26" name="Google Shape;26;p9"/>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7" name="Google Shape;27;p9"/>
          <p:cNvSpPr txBox="1"/>
          <p:nvPr>
            <p:ph idx="1" type="body"/>
          </p:nvPr>
        </p:nvSpPr>
        <p:spPr>
          <a:xfrm>
            <a:off x="2193926" y="8596198"/>
            <a:ext cx="19392900"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28" name="Google Shape;28;p9"/>
          <p:cNvSpPr txBox="1"/>
          <p:nvPr>
            <p:ph idx="2" type="body"/>
          </p:nvPr>
        </p:nvSpPr>
        <p:spPr>
          <a:xfrm>
            <a:off x="2193926" y="12180385"/>
            <a:ext cx="19392900"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
        <p:nvSpPr>
          <p:cNvPr id="29" name="Google Shape;29;p9"/>
          <p:cNvSpPr txBox="1"/>
          <p:nvPr>
            <p:ph idx="3" type="body"/>
          </p:nvPr>
        </p:nvSpPr>
        <p:spPr>
          <a:xfrm>
            <a:off x="22294852" y="8596198"/>
            <a:ext cx="19402426"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30" name="Google Shape;30;p9"/>
          <p:cNvSpPr txBox="1"/>
          <p:nvPr>
            <p:ph idx="4" type="body"/>
          </p:nvPr>
        </p:nvSpPr>
        <p:spPr>
          <a:xfrm>
            <a:off x="22294852" y="12180385"/>
            <a:ext cx="19402426"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0"/>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3" name="Shape 33"/>
        <p:cNvGrpSpPr/>
        <p:nvPr/>
      </p:nvGrpSpPr>
      <p:grpSpPr>
        <a:xfrm>
          <a:off x="0" y="0"/>
          <a:ext cx="0" cy="0"/>
          <a:chOff x="0" y="0"/>
          <a:chExt cx="0" cy="0"/>
        </a:xfrm>
      </p:grpSpPr>
      <p:sp>
        <p:nvSpPr>
          <p:cNvPr id="34" name="Google Shape;34;p11"/>
          <p:cNvSpPr txBox="1"/>
          <p:nvPr>
            <p:ph type="title"/>
          </p:nvPr>
        </p:nvSpPr>
        <p:spPr>
          <a:xfrm>
            <a:off x="2193926" y="1528646"/>
            <a:ext cx="14439900" cy="650813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5" name="Google Shape;35;p11"/>
          <p:cNvSpPr txBox="1"/>
          <p:nvPr>
            <p:ph idx="1" type="body"/>
          </p:nvPr>
        </p:nvSpPr>
        <p:spPr>
          <a:xfrm>
            <a:off x="17160877" y="1528648"/>
            <a:ext cx="24536399" cy="32778079"/>
          </a:xfrm>
          <a:prstGeom prst="rect">
            <a:avLst/>
          </a:prstGeom>
          <a:noFill/>
          <a:ln>
            <a:noFill/>
          </a:ln>
        </p:spPr>
        <p:txBody>
          <a:bodyPr anchorCtr="0" anchor="t" bIns="45700" lIns="91425" spcFirstLastPara="1" rIns="91425" wrap="square" tIns="45700">
            <a:noAutofit/>
          </a:bodyPr>
          <a:lstStyle>
            <a:lvl1pPr indent="-635000" lvl="0" marL="457200" marR="0" rtl="0" algn="l">
              <a:lnSpc>
                <a:spcPct val="100000"/>
              </a:lnSpc>
              <a:spcBef>
                <a:spcPts val="1280"/>
              </a:spcBef>
              <a:spcAft>
                <a:spcPts val="0"/>
              </a:spcAft>
              <a:buClr>
                <a:schemeClr val="dk1"/>
              </a:buClr>
              <a:buSzPts val="6400"/>
              <a:buFont typeface="Arial"/>
              <a:buChar char="•"/>
              <a:defRPr b="0" i="0" sz="6400" u="none" cap="none" strike="noStrike">
                <a:solidFill>
                  <a:schemeClr val="dk1"/>
                </a:solidFill>
                <a:latin typeface="Arial"/>
                <a:ea typeface="Arial"/>
                <a:cs typeface="Arial"/>
                <a:sym typeface="Arial"/>
              </a:defRPr>
            </a:lvl1pPr>
            <a:lvl2pPr indent="-584200" lvl="1" marL="9144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2pPr>
            <a:lvl3pPr indent="-533400" lvl="2" marL="13716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3pPr>
            <a:lvl4pPr indent="-482600" lvl="3" marL="1828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4pPr>
            <a:lvl5pPr indent="-482600" lvl="4" marL="22860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5pPr>
            <a:lvl6pPr indent="-482600" lvl="5" marL="27432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6pPr>
            <a:lvl7pPr indent="-482600" lvl="6" marL="3200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7pPr>
            <a:lvl8pPr indent="-482600" lvl="7" marL="3657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8pPr>
            <a:lvl9pPr indent="-482600" lvl="8" marL="4114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9pPr>
          </a:lstStyle>
          <a:p/>
        </p:txBody>
      </p:sp>
      <p:sp>
        <p:nvSpPr>
          <p:cNvPr id="36" name="Google Shape;36;p11"/>
          <p:cNvSpPr txBox="1"/>
          <p:nvPr>
            <p:ph idx="2" type="body"/>
          </p:nvPr>
        </p:nvSpPr>
        <p:spPr>
          <a:xfrm>
            <a:off x="2193926" y="8036779"/>
            <a:ext cx="14439900" cy="262699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12"/>
          <p:cNvSpPr txBox="1"/>
          <p:nvPr>
            <p:ph type="title"/>
          </p:nvPr>
        </p:nvSpPr>
        <p:spPr>
          <a:xfrm>
            <a:off x="8604251" y="26884663"/>
            <a:ext cx="26333450" cy="3171129"/>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9" name="Google Shape;39;p12"/>
          <p:cNvSpPr/>
          <p:nvPr>
            <p:ph idx="2" type="pic"/>
          </p:nvPr>
        </p:nvSpPr>
        <p:spPr>
          <a:xfrm>
            <a:off x="8604251" y="3431325"/>
            <a:ext cx="26333450" cy="23043529"/>
          </a:xfrm>
          <a:prstGeom prst="rect">
            <a:avLst/>
          </a:prstGeom>
          <a:noFill/>
          <a:ln>
            <a:noFill/>
          </a:ln>
        </p:spPr>
      </p:sp>
      <p:sp>
        <p:nvSpPr>
          <p:cNvPr id="40" name="Google Shape;40;p12"/>
          <p:cNvSpPr txBox="1"/>
          <p:nvPr>
            <p:ph idx="1" type="body"/>
          </p:nvPr>
        </p:nvSpPr>
        <p:spPr>
          <a:xfrm>
            <a:off x="8604251" y="30055791"/>
            <a:ext cx="26333450" cy="450788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pic>
        <p:nvPicPr>
          <p:cNvPr id="12" name="Google Shape;12;p3"/>
          <p:cNvPicPr preferRelativeResize="0"/>
          <p:nvPr/>
        </p:nvPicPr>
        <p:blipFill rotWithShape="1">
          <a:blip r:embed="rId1">
            <a:alphaModFix/>
          </a:blip>
          <a:srcRect b="0" l="0" r="0" t="0"/>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cap="flat" cmpd="sng" w="317500">
            <a:solidFill>
              <a:srgbClr val="B5AF67"/>
            </a:solidFill>
            <a:prstDash val="solid"/>
            <a:round/>
            <a:headEnd len="sm" w="sm" type="none"/>
            <a:tailEnd len="sm" w="sm" type="none"/>
          </a:ln>
        </p:spPr>
      </p:cxnSp>
      <p:cxnSp>
        <p:nvCxnSpPr>
          <p:cNvPr id="14" name="Google Shape;14;p3"/>
          <p:cNvCxnSpPr/>
          <p:nvPr/>
        </p:nvCxnSpPr>
        <p:spPr>
          <a:xfrm>
            <a:off x="-48126" y="38351831"/>
            <a:ext cx="43946946" cy="52968"/>
          </a:xfrm>
          <a:prstGeom prst="straightConnector1">
            <a:avLst/>
          </a:prstGeom>
          <a:noFill/>
          <a:ln cap="flat" cmpd="sng" w="381000">
            <a:solidFill>
              <a:srgbClr val="B5AF67"/>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1"/>
          <p:cNvSpPr txBox="1"/>
          <p:nvPr/>
        </p:nvSpPr>
        <p:spPr>
          <a:xfrm>
            <a:off x="9296400" y="1410538"/>
            <a:ext cx="31280100" cy="4739100"/>
          </a:xfrm>
          <a:prstGeom prst="rect">
            <a:avLst/>
          </a:prstGeom>
          <a:noFill/>
          <a:ln>
            <a:noFill/>
          </a:ln>
        </p:spPr>
        <p:txBody>
          <a:bodyPr anchorCtr="0" anchor="t" bIns="44825" lIns="89675" spcFirstLastPara="1" rIns="89675" wrap="square" tIns="44825">
            <a:spAutoFit/>
          </a:bodyPr>
          <a:lstStyle/>
          <a:p>
            <a:pPr indent="0" lvl="0" marL="0" marR="0" rtl="0" algn="ctr">
              <a:lnSpc>
                <a:spcPct val="100000"/>
              </a:lnSpc>
              <a:spcBef>
                <a:spcPts val="0"/>
              </a:spcBef>
              <a:spcAft>
                <a:spcPts val="0"/>
              </a:spcAft>
              <a:buClr>
                <a:srgbClr val="000000"/>
              </a:buClr>
              <a:buSzPts val="8000"/>
              <a:buFont typeface="Arial"/>
              <a:buNone/>
            </a:pPr>
            <a:r>
              <a:rPr b="1" lang="en-US" sz="8000">
                <a:solidFill>
                  <a:schemeClr val="dk1"/>
                </a:solidFill>
                <a:latin typeface="Calibri"/>
                <a:ea typeface="Calibri"/>
                <a:cs typeface="Calibri"/>
                <a:sym typeface="Calibri"/>
              </a:rPr>
              <a:t>Power Supply in the Ocean of Europa</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600"/>
              <a:buFont typeface="Arial"/>
              <a:buNone/>
            </a:pPr>
            <a:r>
              <a:rPr b="1" lang="en-US" sz="6600">
                <a:solidFill>
                  <a:schemeClr val="dk1"/>
                </a:solidFill>
                <a:latin typeface="Calibri"/>
                <a:ea typeface="Calibri"/>
                <a:cs typeface="Calibri"/>
                <a:sym typeface="Calibri"/>
              </a:rPr>
              <a:t>Cal Whyte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5400"/>
              <a:buFont typeface="Arial"/>
              <a:buNone/>
            </a:pPr>
            <a:r>
              <a:rPr b="1" i="0" lang="en-US" sz="5400" u="none" cap="none" strike="noStrike">
                <a:solidFill>
                  <a:schemeClr val="dk1"/>
                </a:solidFill>
                <a:latin typeface="Calibri"/>
                <a:ea typeface="Calibri"/>
                <a:cs typeface="Calibri"/>
                <a:sym typeface="Calibri"/>
              </a:rPr>
              <a:t>Faculty Advisor: </a:t>
            </a:r>
            <a:r>
              <a:rPr b="1" lang="en-US" sz="5400">
                <a:solidFill>
                  <a:schemeClr val="dk1"/>
                </a:solidFill>
                <a:latin typeface="Calibri"/>
                <a:ea typeface="Calibri"/>
                <a:cs typeface="Calibri"/>
                <a:sym typeface="Calibri"/>
              </a:rPr>
              <a:t>Dr. Manasvi Lingam</a:t>
            </a:r>
            <a:r>
              <a:rPr b="1" i="0" lang="en-US" sz="5400" u="none" cap="none" strike="noStrike">
                <a:solidFill>
                  <a:schemeClr val="dk1"/>
                </a:solidFill>
                <a:latin typeface="Calibri"/>
                <a:ea typeface="Calibri"/>
                <a:cs typeface="Calibri"/>
                <a:sym typeface="Calibri"/>
              </a:rPr>
              <a:t>, Dept. of </a:t>
            </a:r>
            <a:r>
              <a:rPr b="1" lang="en-US" sz="5400">
                <a:solidFill>
                  <a:schemeClr val="dk1"/>
                </a:solidFill>
                <a:latin typeface="Calibri"/>
                <a:ea typeface="Calibri"/>
                <a:cs typeface="Calibri"/>
                <a:sym typeface="Calibri"/>
              </a:rPr>
              <a:t>APSS</a:t>
            </a:r>
            <a:r>
              <a:rPr b="1" i="0" lang="en-US" sz="5400" u="none" cap="none" strike="noStrike">
                <a:solidFill>
                  <a:schemeClr val="dk1"/>
                </a:solidFill>
                <a:latin typeface="Calibri"/>
                <a:ea typeface="Calibri"/>
                <a:cs typeface="Calibri"/>
                <a:sym typeface="Calibri"/>
              </a:rPr>
              <a:t>, Florida Institute of Technology</a:t>
            </a:r>
            <a:endParaRPr/>
          </a:p>
          <a:p>
            <a:pPr indent="0" lvl="0" marL="0" marR="0" rtl="0" algn="ctr">
              <a:lnSpc>
                <a:spcPct val="100000"/>
              </a:lnSpc>
              <a:spcBef>
                <a:spcPts val="0"/>
              </a:spcBef>
              <a:spcAft>
                <a:spcPts val="0"/>
              </a:spcAft>
              <a:buClr>
                <a:srgbClr val="000000"/>
              </a:buClr>
              <a:buSzPts val="5400"/>
              <a:buFont typeface="Arial"/>
              <a:buNone/>
            </a:pPr>
            <a:r>
              <a:rPr b="1" i="0" lang="en-US" sz="5400" u="none" cap="none" strike="noStrike">
                <a:solidFill>
                  <a:srgbClr val="003399"/>
                </a:solidFill>
                <a:latin typeface="Calibri"/>
                <a:ea typeface="Calibri"/>
                <a:cs typeface="Calibri"/>
                <a:sym typeface="Calibri"/>
              </a:rPr>
              <a:t>Faculty Observer: Dr. Hamid K. Rassoul, Dept. of APSS, Florida Institute of Technology </a:t>
            </a:r>
            <a:endParaRPr/>
          </a:p>
          <a:p>
            <a:pPr indent="0" lvl="0" marL="0" marR="0" rtl="0" algn="ctr">
              <a:lnSpc>
                <a:spcPct val="100000"/>
              </a:lnSpc>
              <a:spcBef>
                <a:spcPts val="0"/>
              </a:spcBef>
              <a:spcAft>
                <a:spcPts val="0"/>
              </a:spcAft>
              <a:buClr>
                <a:srgbClr val="000000"/>
              </a:buClr>
              <a:buSzPts val="4800"/>
              <a:buFont typeface="Arial"/>
              <a:buNone/>
            </a:pPr>
            <a:r>
              <a:t/>
            </a:r>
            <a:endParaRPr b="1" i="0" sz="4800" u="none" cap="none" strike="noStrike">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Calibri"/>
              <a:ea typeface="Calibri"/>
              <a:cs typeface="Calibri"/>
              <a:sym typeface="Calibri"/>
            </a:endParaRPr>
          </a:p>
        </p:txBody>
      </p:sp>
      <p:pic>
        <p:nvPicPr>
          <p:cNvPr id="52" name="Google Shape;52;p1"/>
          <p:cNvPicPr preferRelativeResize="0"/>
          <p:nvPr/>
        </p:nvPicPr>
        <p:blipFill rotWithShape="1">
          <a:blip r:embed="rId3">
            <a:alphaModFix/>
          </a:blip>
          <a:srcRect b="0" l="0" r="0" t="0"/>
          <a:stretch/>
        </p:blipFill>
        <p:spPr>
          <a:xfrm>
            <a:off x="42155553" y="444628"/>
            <a:ext cx="1179872" cy="1828800"/>
          </a:xfrm>
          <a:prstGeom prst="rect">
            <a:avLst/>
          </a:prstGeom>
          <a:noFill/>
          <a:ln>
            <a:noFill/>
          </a:ln>
        </p:spPr>
      </p:pic>
      <p:pic>
        <p:nvPicPr>
          <p:cNvPr id="53" name="Google Shape;53;p1"/>
          <p:cNvPicPr preferRelativeResize="0"/>
          <p:nvPr/>
        </p:nvPicPr>
        <p:blipFill>
          <a:blip r:embed="rId4">
            <a:alphaModFix/>
          </a:blip>
          <a:stretch>
            <a:fillRect/>
          </a:stretch>
        </p:blipFill>
        <p:spPr>
          <a:xfrm>
            <a:off x="23855613" y="19108173"/>
            <a:ext cx="16662425" cy="14994739"/>
          </a:xfrm>
          <a:prstGeom prst="rect">
            <a:avLst/>
          </a:prstGeom>
          <a:noFill/>
          <a:ln>
            <a:noFill/>
          </a:ln>
        </p:spPr>
      </p:pic>
      <p:sp>
        <p:nvSpPr>
          <p:cNvPr id="54" name="Google Shape;54;p1"/>
          <p:cNvSpPr txBox="1"/>
          <p:nvPr/>
        </p:nvSpPr>
        <p:spPr>
          <a:xfrm>
            <a:off x="27309386" y="18126763"/>
            <a:ext cx="9754800" cy="1293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7200">
                <a:latin typeface="Calibri"/>
                <a:ea typeface="Calibri"/>
                <a:cs typeface="Calibri"/>
                <a:sym typeface="Calibri"/>
              </a:rPr>
              <a:t>Power Supply per Cell</a:t>
            </a:r>
            <a:endParaRPr sz="7200">
              <a:latin typeface="Calibri"/>
              <a:ea typeface="Calibri"/>
              <a:cs typeface="Calibri"/>
              <a:sym typeface="Calibri"/>
            </a:endParaRPr>
          </a:p>
        </p:txBody>
      </p:sp>
      <p:sp>
        <p:nvSpPr>
          <p:cNvPr id="55" name="Google Shape;55;p1"/>
          <p:cNvSpPr txBox="1"/>
          <p:nvPr/>
        </p:nvSpPr>
        <p:spPr>
          <a:xfrm>
            <a:off x="22920125" y="34319138"/>
            <a:ext cx="18533400" cy="3570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5500">
                <a:latin typeface="Calibri"/>
                <a:ea typeface="Calibri"/>
                <a:cs typeface="Calibri"/>
                <a:sym typeface="Calibri"/>
              </a:rPr>
              <a:t>Above figure shows the pH and temperature values which </a:t>
            </a:r>
            <a:r>
              <a:rPr lang="en-US" sz="5500">
                <a:latin typeface="Calibri"/>
                <a:ea typeface="Calibri"/>
                <a:cs typeface="Calibri"/>
                <a:sym typeface="Calibri"/>
              </a:rPr>
              <a:t>allow</a:t>
            </a:r>
            <a:r>
              <a:rPr lang="en-US" sz="5500">
                <a:latin typeface="Calibri"/>
                <a:ea typeface="Calibri"/>
                <a:cs typeface="Calibri"/>
                <a:sym typeface="Calibri"/>
              </a:rPr>
              <a:t> for the most energy availability, with darker shading meaning more energy. For reference, the typical power supply required for methanogens on Earth is a minimum of ~10</a:t>
            </a:r>
            <a:r>
              <a:rPr baseline="30000" lang="en-US" sz="5500">
                <a:latin typeface="Calibri"/>
                <a:ea typeface="Calibri"/>
                <a:cs typeface="Calibri"/>
                <a:sym typeface="Calibri"/>
              </a:rPr>
              <a:t>-20</a:t>
            </a:r>
            <a:r>
              <a:rPr lang="en-US" sz="5500">
                <a:latin typeface="Calibri"/>
                <a:ea typeface="Calibri"/>
                <a:cs typeface="Calibri"/>
                <a:sym typeface="Calibri"/>
              </a:rPr>
              <a:t> W cell</a:t>
            </a:r>
            <a:r>
              <a:rPr baseline="30000" lang="en-US" sz="5500">
                <a:latin typeface="Calibri"/>
                <a:ea typeface="Calibri"/>
                <a:cs typeface="Calibri"/>
                <a:sym typeface="Calibri"/>
              </a:rPr>
              <a:t>-1</a:t>
            </a:r>
            <a:r>
              <a:rPr lang="en-US" sz="5500">
                <a:latin typeface="Calibri"/>
                <a:ea typeface="Calibri"/>
                <a:cs typeface="Calibri"/>
                <a:sym typeface="Calibri"/>
              </a:rPr>
              <a:t>.</a:t>
            </a:r>
            <a:endParaRPr sz="5500">
              <a:latin typeface="Calibri"/>
              <a:ea typeface="Calibri"/>
              <a:cs typeface="Calibri"/>
              <a:sym typeface="Calibri"/>
            </a:endParaRPr>
          </a:p>
        </p:txBody>
      </p:sp>
      <p:sp>
        <p:nvSpPr>
          <p:cNvPr id="56" name="Google Shape;56;p1"/>
          <p:cNvSpPr txBox="1"/>
          <p:nvPr/>
        </p:nvSpPr>
        <p:spPr>
          <a:xfrm>
            <a:off x="2209088" y="8678625"/>
            <a:ext cx="19055400" cy="9143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US" sz="8000" u="sng">
                <a:latin typeface="Calibri"/>
                <a:ea typeface="Calibri"/>
                <a:cs typeface="Calibri"/>
                <a:sym typeface="Calibri"/>
              </a:rPr>
              <a:t>Background and Relevance:</a:t>
            </a:r>
            <a:endParaRPr b="1" sz="8000" u="sng">
              <a:latin typeface="Calibri"/>
              <a:ea typeface="Calibri"/>
              <a:cs typeface="Calibri"/>
              <a:sym typeface="Calibri"/>
            </a:endParaRPr>
          </a:p>
          <a:p>
            <a:pPr indent="0" lvl="0" marL="0" rtl="0" algn="l">
              <a:spcBef>
                <a:spcPts val="0"/>
              </a:spcBef>
              <a:spcAft>
                <a:spcPts val="0"/>
              </a:spcAft>
              <a:buNone/>
            </a:pPr>
            <a:r>
              <a:rPr lang="en-US" sz="7000">
                <a:latin typeface="Calibri"/>
                <a:ea typeface="Calibri"/>
                <a:cs typeface="Calibri"/>
                <a:sym typeface="Calibri"/>
              </a:rPr>
              <a:t>Europa is seen by NASA as one of the most promising candidates in the search for life </a:t>
            </a:r>
            <a:r>
              <a:rPr lang="en-US" sz="7000">
                <a:latin typeface="Calibri"/>
                <a:ea typeface="Calibri"/>
                <a:cs typeface="Calibri"/>
                <a:sym typeface="Calibri"/>
              </a:rPr>
              <a:t>beyond Earth. Its global subsurface ocean likely provides the necessary conditions for the establishment and support of life. Using the Python package NutMEG, it is possible to model Europa’s environment to predict its habitability</a:t>
            </a:r>
            <a:endParaRPr sz="7000">
              <a:latin typeface="Calibri"/>
              <a:ea typeface="Calibri"/>
              <a:cs typeface="Calibri"/>
              <a:sym typeface="Calibri"/>
            </a:endParaRPr>
          </a:p>
        </p:txBody>
      </p:sp>
      <p:sp>
        <p:nvSpPr>
          <p:cNvPr id="57" name="Google Shape;57;p1"/>
          <p:cNvSpPr txBox="1"/>
          <p:nvPr/>
        </p:nvSpPr>
        <p:spPr>
          <a:xfrm>
            <a:off x="2209100" y="19648725"/>
            <a:ext cx="19055400" cy="15607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US" sz="8000" u="sng">
                <a:latin typeface="Calibri"/>
                <a:ea typeface="Calibri"/>
                <a:cs typeface="Calibri"/>
                <a:sym typeface="Calibri"/>
              </a:rPr>
              <a:t>Method:</a:t>
            </a:r>
            <a:endParaRPr b="1" sz="8000" u="sng">
              <a:latin typeface="Calibri"/>
              <a:ea typeface="Calibri"/>
              <a:cs typeface="Calibri"/>
              <a:sym typeface="Calibri"/>
            </a:endParaRPr>
          </a:p>
          <a:p>
            <a:pPr indent="0" lvl="0" marL="0" rtl="0" algn="l">
              <a:lnSpc>
                <a:spcPct val="100000"/>
              </a:lnSpc>
              <a:spcBef>
                <a:spcPts val="0"/>
              </a:spcBef>
              <a:spcAft>
                <a:spcPts val="0"/>
              </a:spcAft>
              <a:buNone/>
            </a:pPr>
            <a:r>
              <a:rPr lang="en-US" sz="7000">
                <a:latin typeface="Calibri"/>
                <a:ea typeface="Calibri"/>
                <a:cs typeface="Calibri"/>
                <a:sym typeface="Calibri"/>
              </a:rPr>
              <a:t>Simulations were created using </a:t>
            </a:r>
            <a:r>
              <a:rPr lang="en-US" sz="7000">
                <a:latin typeface="Calibri"/>
                <a:ea typeface="Calibri"/>
                <a:cs typeface="Calibri"/>
                <a:sym typeface="Calibri"/>
              </a:rPr>
              <a:t>previous</a:t>
            </a:r>
            <a:r>
              <a:rPr lang="en-US" sz="7000">
                <a:latin typeface="Calibri"/>
                <a:ea typeface="Calibri"/>
                <a:cs typeface="Calibri"/>
                <a:sym typeface="Calibri"/>
              </a:rPr>
              <a:t> NutMEG code that modeled the environment of Enceladus, a </a:t>
            </a:r>
            <a:r>
              <a:rPr lang="en-US" sz="7000">
                <a:latin typeface="Calibri"/>
                <a:ea typeface="Calibri"/>
                <a:cs typeface="Calibri"/>
                <a:sym typeface="Calibri"/>
              </a:rPr>
              <a:t>similar</a:t>
            </a:r>
            <a:r>
              <a:rPr lang="en-US" sz="7000">
                <a:latin typeface="Calibri"/>
                <a:ea typeface="Calibri"/>
                <a:cs typeface="Calibri"/>
                <a:sym typeface="Calibri"/>
              </a:rPr>
              <a:t> icy moon. To adjust this model to fit Europa, initially the pH and temperature were changed. It is estimated that Europa’s ocean has a pH of </a:t>
            </a:r>
            <a:r>
              <a:rPr lang="en-US" sz="7000">
                <a:latin typeface="Calibri"/>
                <a:ea typeface="Calibri"/>
                <a:cs typeface="Calibri"/>
                <a:sym typeface="Calibri"/>
              </a:rPr>
              <a:t>about</a:t>
            </a:r>
            <a:r>
              <a:rPr lang="en-US" sz="7000">
                <a:latin typeface="Calibri"/>
                <a:ea typeface="Calibri"/>
                <a:cs typeface="Calibri"/>
                <a:sym typeface="Calibri"/>
              </a:rPr>
              <a:t> 2.6, so a range of 2 to 7 was used. A temperature range of 260 K to 400 K was used to </a:t>
            </a:r>
            <a:r>
              <a:rPr lang="en-US" sz="7000">
                <a:latin typeface="Calibri"/>
                <a:ea typeface="Calibri"/>
                <a:cs typeface="Calibri"/>
                <a:sym typeface="Calibri"/>
              </a:rPr>
              <a:t>match</a:t>
            </a:r>
            <a:r>
              <a:rPr lang="en-US" sz="7000">
                <a:latin typeface="Calibri"/>
                <a:ea typeface="Calibri"/>
                <a:cs typeface="Calibri"/>
                <a:sym typeface="Calibri"/>
              </a:rPr>
              <a:t> the habitable range. The majority of the ocean is </a:t>
            </a:r>
            <a:r>
              <a:rPr lang="en-US" sz="7000">
                <a:latin typeface="Calibri"/>
                <a:ea typeface="Calibri"/>
                <a:cs typeface="Calibri"/>
                <a:sym typeface="Calibri"/>
              </a:rPr>
              <a:t>likely</a:t>
            </a:r>
            <a:r>
              <a:rPr lang="en-US" sz="7000">
                <a:latin typeface="Calibri"/>
                <a:ea typeface="Calibri"/>
                <a:cs typeface="Calibri"/>
                <a:sym typeface="Calibri"/>
              </a:rPr>
              <a:t> close to the low end, but higher temperatures could be found at hydrothermal vents. These ranges were used to calculate the power supply available to typical methanogens in order to find what conditions would be ideal for life.</a:t>
            </a:r>
            <a:endParaRPr sz="7000">
              <a:latin typeface="Calibri"/>
              <a:ea typeface="Calibri"/>
              <a:cs typeface="Calibri"/>
              <a:sym typeface="Calibri"/>
            </a:endParaRPr>
          </a:p>
        </p:txBody>
      </p:sp>
      <p:sp>
        <p:nvSpPr>
          <p:cNvPr id="58" name="Google Shape;58;p1"/>
          <p:cNvSpPr txBox="1"/>
          <p:nvPr/>
        </p:nvSpPr>
        <p:spPr>
          <a:xfrm>
            <a:off x="22659075" y="7601325"/>
            <a:ext cx="19055400" cy="10220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US" sz="8000" u="sng">
                <a:latin typeface="Calibri"/>
                <a:ea typeface="Calibri"/>
                <a:cs typeface="Calibri"/>
                <a:sym typeface="Calibri"/>
              </a:rPr>
              <a:t>Results and Outlook:</a:t>
            </a:r>
            <a:endParaRPr b="1" sz="8000" u="sng">
              <a:latin typeface="Calibri"/>
              <a:ea typeface="Calibri"/>
              <a:cs typeface="Calibri"/>
              <a:sym typeface="Calibri"/>
            </a:endParaRPr>
          </a:p>
          <a:p>
            <a:pPr indent="0" lvl="0" marL="0" rtl="0" algn="l">
              <a:spcBef>
                <a:spcPts val="0"/>
              </a:spcBef>
              <a:spcAft>
                <a:spcPts val="0"/>
              </a:spcAft>
              <a:buNone/>
            </a:pPr>
            <a:r>
              <a:rPr lang="en-US" sz="7000">
                <a:latin typeface="Calibri"/>
                <a:ea typeface="Calibri"/>
                <a:cs typeface="Calibri"/>
                <a:sym typeface="Calibri"/>
              </a:rPr>
              <a:t>There is still much more work to be done before an accurate model of Europa is created. The results do not match what is </a:t>
            </a:r>
            <a:r>
              <a:rPr lang="en-US" sz="7000">
                <a:latin typeface="Calibri"/>
                <a:ea typeface="Calibri"/>
                <a:cs typeface="Calibri"/>
                <a:sym typeface="Calibri"/>
              </a:rPr>
              <a:t>expected</a:t>
            </a:r>
            <a:r>
              <a:rPr lang="en-US" sz="7000">
                <a:latin typeface="Calibri"/>
                <a:ea typeface="Calibri"/>
                <a:cs typeface="Calibri"/>
                <a:sym typeface="Calibri"/>
              </a:rPr>
              <a:t>. This is a result of the chemical composition not accurately resembling that of Europa’s ocean. Given more </a:t>
            </a:r>
            <a:r>
              <a:rPr lang="en-US" sz="7000">
                <a:latin typeface="Calibri"/>
                <a:ea typeface="Calibri"/>
                <a:cs typeface="Calibri"/>
                <a:sym typeface="Calibri"/>
              </a:rPr>
              <a:t>time</a:t>
            </a:r>
            <a:r>
              <a:rPr lang="en-US" sz="7000">
                <a:latin typeface="Calibri"/>
                <a:ea typeface="Calibri"/>
                <a:cs typeface="Calibri"/>
                <a:sym typeface="Calibri"/>
              </a:rPr>
              <a:t> this aspect is being implemented into the model. In the near </a:t>
            </a:r>
            <a:r>
              <a:rPr lang="en-US" sz="7000">
                <a:latin typeface="Calibri"/>
                <a:ea typeface="Calibri"/>
                <a:cs typeface="Calibri"/>
                <a:sym typeface="Calibri"/>
              </a:rPr>
              <a:t>future</a:t>
            </a:r>
            <a:r>
              <a:rPr lang="en-US" sz="7000">
                <a:latin typeface="Calibri"/>
                <a:ea typeface="Calibri"/>
                <a:cs typeface="Calibri"/>
                <a:sym typeface="Calibri"/>
              </a:rPr>
              <a:t> more simulations will be run which will provide more reliable results. </a:t>
            </a:r>
            <a:endParaRPr sz="70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2007-04-04T14:17:42Z</dcterms:created>
  <dc:creator>shopper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