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8" roundtripDataSignature="AMtx7mjCJEoeVLJPb7mFCyTn54l5Z/At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167A2-6B3D-48A3-80EC-14C4E3D5E1E7}" v="4566" dt="2023-04-01T23:49:56.655"/>
    <p1510:client id="{1BF02732-D9AA-DA30-ECD0-17B90BF8877A}" v="5038" dt="2023-04-03T23:07:42.258"/>
    <p1510:client id="{A094FF7E-7F29-A3F6-3394-1DF3EA4F68E9}" v="226" dt="2023-04-04T22:55:51.501"/>
    <p1510:client id="{CEBBA91D-ED34-13C6-B6EA-91645B33BE5F}" v="1331" dt="2023-03-29T12:52:18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2096"/>
        <p:guide pos="1382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1410538"/>
            <a:ext cx="31280100" cy="4737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algn="ctr"/>
            <a:r>
              <a:rPr lang="en-US" sz="80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Quantum Entanglement of Top Quarks at CMS</a:t>
            </a:r>
            <a:endParaRPr lang="en-US">
              <a:solidFill>
                <a:schemeClr val="dk1"/>
              </a:solidFill>
            </a:endParaRPr>
          </a:p>
          <a:p>
            <a:pPr algn="ctr"/>
            <a:r>
              <a:rPr lang="en-US" sz="6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Nico </a:t>
            </a:r>
            <a:r>
              <a:rPr lang="en-US" sz="6600" b="1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Braukman</a:t>
            </a:r>
            <a:endParaRPr lang="en-US" sz="6600" b="1">
              <a:solidFill>
                <a:schemeClr val="dk1"/>
              </a:solidFill>
              <a:latin typeface="Calibri"/>
              <a:cs typeface="Calibri"/>
            </a:endParaRPr>
          </a:p>
          <a:p>
            <a:pPr algn="ctr"/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</a:t>
            </a:r>
            <a:r>
              <a:rPr lang="en-US" sz="5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Marc M. </a:t>
            </a:r>
            <a:r>
              <a:rPr lang="en-US" sz="5400" b="1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Baarmand</a:t>
            </a:r>
            <a:r>
              <a:rPr lang="en-US" sz="5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Dept. of </a:t>
            </a:r>
            <a:r>
              <a:rPr lang="en-US" sz="5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APSS,</a:t>
            </a: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Florida Institute of Technology</a:t>
            </a:r>
            <a:endParaRPr lang="en-US" sz="5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Faculty Observer: Dr. Hamid K. Rassoul, Dept. of APSS, Florida Institute of Technology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731520" y="13923047"/>
            <a:ext cx="22915386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Calibri"/>
                <a:cs typeface="Calibri"/>
              </a:rPr>
              <a:t>DATA AND METHODS</a:t>
            </a:r>
          </a:p>
          <a:p>
            <a:pPr marL="685800" indent="-685800" algn="just">
              <a:buChar char="•"/>
            </a:pPr>
            <a:r>
              <a:rPr lang="en-US" sz="4800" b="1" dirty="0">
                <a:solidFill>
                  <a:schemeClr val="dk1"/>
                </a:solidFill>
                <a:latin typeface="Calibri"/>
                <a:cs typeface="Calibri"/>
              </a:rPr>
              <a:t>Monte-Carlo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 simulated data of events with two electrons in the final state (</a:t>
            </a:r>
            <a:r>
              <a:rPr lang="en-US" sz="4800" i="1" dirty="0" err="1">
                <a:solidFill>
                  <a:schemeClr val="dk1"/>
                </a:solidFill>
                <a:latin typeface="Calibri"/>
                <a:cs typeface="Calibri"/>
              </a:rPr>
              <a:t>ee</a:t>
            </a:r>
            <a:r>
              <a:rPr lang="en-US" sz="4800" i="1" dirty="0">
                <a:solidFill>
                  <a:schemeClr val="dk1"/>
                </a:solidFill>
                <a:latin typeface="Calibri"/>
                <a:cs typeface="Calibri"/>
              </a:rPr>
              <a:t> 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events)</a:t>
            </a:r>
          </a:p>
          <a:p>
            <a:pPr marL="685800" indent="-685800" algn="just">
              <a:buChar char="•"/>
            </a:pP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Top quark reconstruction was computed by collaborators at Purdue</a:t>
            </a:r>
          </a:p>
          <a:p>
            <a:pPr marL="685800" indent="-685800" algn="just">
              <a:buChar char="•"/>
            </a:pP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A linear fit to the daughter electron angular (cosine) distribution is performed using the </a:t>
            </a:r>
            <a:r>
              <a:rPr lang="en-US" sz="4800" b="1" i="1" dirty="0">
                <a:solidFill>
                  <a:schemeClr val="dk1"/>
                </a:solidFill>
                <a:latin typeface="Calibri"/>
                <a:cs typeface="Calibri"/>
              </a:rPr>
              <a:t>MIGRAD </a:t>
            </a:r>
            <a:r>
              <a:rPr lang="en-US" sz="4800" b="1" dirty="0">
                <a:solidFill>
                  <a:schemeClr val="dk1"/>
                </a:solidFill>
                <a:latin typeface="Calibri"/>
                <a:cs typeface="Calibri"/>
              </a:rPr>
              <a:t>chi-squared minimization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 algorithm from ROOT's </a:t>
            </a:r>
            <a:r>
              <a:rPr lang="en-US" sz="4800" i="1" dirty="0" err="1">
                <a:solidFill>
                  <a:schemeClr val="dk1"/>
                </a:solidFill>
                <a:latin typeface="Calibri"/>
                <a:cs typeface="Calibri"/>
              </a:rPr>
              <a:t>TMinuit</a:t>
            </a:r>
            <a:r>
              <a:rPr lang="en-US" sz="4800" i="1" dirty="0">
                <a:solidFill>
                  <a:schemeClr val="dk1"/>
                </a:solidFill>
                <a:latin typeface="Calibri"/>
                <a:cs typeface="Calibri"/>
              </a:rPr>
              <a:t> 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class</a:t>
            </a:r>
          </a:p>
        </p:txBody>
      </p:sp>
      <p:pic>
        <p:nvPicPr>
          <p:cNvPr id="3" name="Google Shape;77;p2" descr="Image result for electron silhouette">
            <a:extLst>
              <a:ext uri="{FF2B5EF4-FFF2-40B4-BE49-F238E27FC236}">
                <a16:creationId xmlns:a16="http://schemas.microsoft.com/office/drawing/2014/main" id="{FC79DC34-C7DE-C707-2680-9001C052FE3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615444" y="478386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55;p1">
            <a:extLst>
              <a:ext uri="{FF2B5EF4-FFF2-40B4-BE49-F238E27FC236}">
                <a16:creationId xmlns:a16="http://schemas.microsoft.com/office/drawing/2014/main" id="{0161EB77-6CD9-426C-1A5C-9E8053A77055}"/>
              </a:ext>
            </a:extLst>
          </p:cNvPr>
          <p:cNvSpPr txBox="1"/>
          <p:nvPr/>
        </p:nvSpPr>
        <p:spPr>
          <a:xfrm>
            <a:off x="24926030" y="27552272"/>
            <a:ext cx="17944759" cy="6924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Calibri"/>
                <a:cs typeface="Calibri"/>
              </a:rPr>
              <a:t>CONCLUSIONS AND FUTURE PLANS</a:t>
            </a:r>
            <a:endParaRPr lang="en-US" sz="6000" dirty="0"/>
          </a:p>
          <a:p>
            <a:pPr algn="just"/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The entanglement threshold is only met for events with sufficiently low invariant mass. In the future, these analysis methods will be applied to simulated </a:t>
            </a:r>
            <a:r>
              <a:rPr lang="en-US" sz="4800" i="1" dirty="0">
                <a:latin typeface="Calibri"/>
              </a:rPr>
              <a:t>e</a:t>
            </a:r>
            <a:r>
              <a:rPr lang="en-US" sz="4800" i="1" dirty="0">
                <a:solidFill>
                  <a:schemeClr val="dk1"/>
                </a:solidFill>
                <a:latin typeface="Calibri"/>
              </a:rPr>
              <a:t>µ </a:t>
            </a:r>
            <a:r>
              <a:rPr lang="en-US" sz="4800" dirty="0">
                <a:solidFill>
                  <a:schemeClr val="dk1"/>
                </a:solidFill>
                <a:latin typeface="Calibri"/>
              </a:rPr>
              <a:t>and</a:t>
            </a:r>
            <a:r>
              <a:rPr lang="en-US" sz="4800" i="1" dirty="0">
                <a:solidFill>
                  <a:schemeClr val="dk1"/>
                </a:solidFill>
                <a:latin typeface="Calibri"/>
              </a:rPr>
              <a:t> µµ </a:t>
            </a:r>
            <a:r>
              <a:rPr lang="en-US" sz="4800" dirty="0">
                <a:solidFill>
                  <a:schemeClr val="dk1"/>
                </a:solidFill>
                <a:latin typeface="Calibri"/>
              </a:rPr>
              <a:t>events in order to investigate a more inclusive simulated data sample. Finally, these methods will be applied to the full "Run 2" (years 2016, 2017, 2018) real dataset from CMS.</a:t>
            </a:r>
          </a:p>
          <a:p>
            <a:pPr algn="just"/>
            <a:r>
              <a:rPr lang="en-US" sz="4800" dirty="0">
                <a:solidFill>
                  <a:schemeClr val="dk1"/>
                </a:solidFill>
                <a:latin typeface="Calibri"/>
              </a:rPr>
              <a:t>A more detailed unfolding procedure is required to determine how entanglement changes with cuts on invariant mass. Future analysis will incorporate unfolding as well as estimate systematic errors.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8" name="Google Shape;55;p1">
            <a:extLst>
              <a:ext uri="{FF2B5EF4-FFF2-40B4-BE49-F238E27FC236}">
                <a16:creationId xmlns:a16="http://schemas.microsoft.com/office/drawing/2014/main" id="{887FDF53-AFEA-3FDF-96CD-77CB1163006E}"/>
              </a:ext>
            </a:extLst>
          </p:cNvPr>
          <p:cNvSpPr txBox="1"/>
          <p:nvPr/>
        </p:nvSpPr>
        <p:spPr>
          <a:xfrm>
            <a:off x="3252296" y="34763748"/>
            <a:ext cx="37397507" cy="323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Calibri"/>
                <a:cs typeface="Calibri"/>
              </a:rPr>
              <a:t>REFERENCES</a:t>
            </a:r>
            <a:endParaRPr lang="en-US" dirty="0"/>
          </a:p>
          <a:p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[1] </a:t>
            </a:r>
            <a:r>
              <a:rPr lang="en-US" sz="4800" b="1" dirty="0">
                <a:solidFill>
                  <a:schemeClr val="dk1"/>
                </a:solidFill>
                <a:latin typeface="Calibri"/>
                <a:cs typeface="Calibri"/>
              </a:rPr>
              <a:t>Y. Afik and J.R.M. de Nova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. </a:t>
            </a:r>
            <a:r>
              <a:rPr lang="en-US" sz="4800" i="1" dirty="0">
                <a:solidFill>
                  <a:schemeClr val="dk1"/>
                </a:solidFill>
                <a:latin typeface="Calibri"/>
                <a:cs typeface="Calibri"/>
              </a:rPr>
              <a:t>Entanglement and quantum tomography with top quarks at the LHC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. Eur. Phys. J. Plus </a:t>
            </a:r>
            <a:r>
              <a:rPr lang="en-US" sz="4800" b="1" dirty="0">
                <a:solidFill>
                  <a:schemeClr val="dk1"/>
                </a:solidFill>
                <a:latin typeface="Calibri"/>
                <a:cs typeface="Calibri"/>
              </a:rPr>
              <a:t>136</a:t>
            </a:r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(9), 2021. </a:t>
            </a:r>
          </a:p>
          <a:p>
            <a:r>
              <a:rPr lang="en-US" sz="4800" dirty="0">
                <a:solidFill>
                  <a:schemeClr val="dk1"/>
                </a:solidFill>
                <a:latin typeface="Calibri"/>
                <a:cs typeface="Calibri"/>
              </a:rPr>
              <a:t>[2] </a:t>
            </a:r>
            <a:r>
              <a:rPr lang="en-US" sz="4800" b="1" dirty="0">
                <a:latin typeface="Calibri"/>
              </a:rPr>
              <a:t>A.M. </a:t>
            </a:r>
            <a:r>
              <a:rPr lang="en-US" sz="4800" b="1" dirty="0" err="1">
                <a:latin typeface="Calibri"/>
              </a:rPr>
              <a:t>Sirunyan</a:t>
            </a:r>
            <a:r>
              <a:rPr lang="en-US" sz="4800" b="1" dirty="0">
                <a:latin typeface="Calibri"/>
              </a:rPr>
              <a:t> </a:t>
            </a:r>
            <a:r>
              <a:rPr lang="en-US" sz="4800" b="1" i="1" dirty="0">
                <a:latin typeface="Calibri"/>
              </a:rPr>
              <a:t>et al</a:t>
            </a:r>
            <a:r>
              <a:rPr lang="en-US" sz="4800" b="1" dirty="0">
                <a:latin typeface="Calibri"/>
              </a:rPr>
              <a:t>. (CMS Collaboration)</a:t>
            </a:r>
            <a:r>
              <a:rPr lang="en-US" sz="4800" dirty="0">
                <a:latin typeface="Calibri"/>
              </a:rPr>
              <a:t>. </a:t>
            </a:r>
            <a:r>
              <a:rPr lang="en-US" sz="4800" i="1" dirty="0">
                <a:latin typeface="Calibri"/>
              </a:rPr>
              <a:t>Measurement of the top quark polarization and </a:t>
            </a:r>
            <a:r>
              <a:rPr lang="en-US" sz="4800" i="1" dirty="0" err="1">
                <a:latin typeface="Calibri"/>
              </a:rPr>
              <a:t>tt</a:t>
            </a:r>
            <a:r>
              <a:rPr lang="en-US" sz="4800" i="1" dirty="0">
                <a:latin typeface="Calibri"/>
              </a:rPr>
              <a:t>̄ spin correlations using dilepton final states in proton-</a:t>
            </a:r>
          </a:p>
          <a:p>
            <a:r>
              <a:rPr lang="en-US" sz="4800" i="1" dirty="0">
                <a:latin typeface="Calibri"/>
              </a:rPr>
              <a:t>     proton collisions at √s=13  </a:t>
            </a:r>
            <a:r>
              <a:rPr lang="en-US" sz="4800" i="1" dirty="0" err="1">
                <a:latin typeface="Calibri"/>
              </a:rPr>
              <a:t>TeV</a:t>
            </a:r>
            <a:r>
              <a:rPr lang="en-US" sz="4800" dirty="0">
                <a:latin typeface="Calibri"/>
              </a:rPr>
              <a:t>. Phys. Rev. D </a:t>
            </a:r>
            <a:r>
              <a:rPr lang="en-US" sz="4800" b="1" dirty="0">
                <a:latin typeface="Calibri"/>
              </a:rPr>
              <a:t>100</a:t>
            </a:r>
            <a:r>
              <a:rPr lang="en-US" sz="4800" dirty="0">
                <a:latin typeface="Calibri"/>
              </a:rPr>
              <a:t>, 2019.</a:t>
            </a:r>
            <a:endParaRPr lang="en-US" dirty="0"/>
          </a:p>
        </p:txBody>
      </p:sp>
      <p:sp>
        <p:nvSpPr>
          <p:cNvPr id="2" name="Google Shape;55;p1">
            <a:extLst>
              <a:ext uri="{FF2B5EF4-FFF2-40B4-BE49-F238E27FC236}">
                <a16:creationId xmlns:a16="http://schemas.microsoft.com/office/drawing/2014/main" id="{F14262DA-E590-6AD8-77E1-B6CBB2AD93A5}"/>
              </a:ext>
            </a:extLst>
          </p:cNvPr>
          <p:cNvSpPr txBox="1"/>
          <p:nvPr/>
        </p:nvSpPr>
        <p:spPr>
          <a:xfrm>
            <a:off x="731520" y="7282322"/>
            <a:ext cx="22915386" cy="615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6000" b="1">
                <a:solidFill>
                  <a:srgbClr val="C00000"/>
                </a:solidFill>
                <a:latin typeface="Calibri"/>
                <a:cs typeface="Calibri"/>
              </a:rPr>
              <a:t>INTRODUCTION</a:t>
            </a:r>
            <a:endParaRPr lang="en-US"/>
          </a:p>
          <a:p>
            <a:pPr algn="just"/>
            <a:r>
              <a:rPr lang="en-US" sz="4800" b="1">
                <a:solidFill>
                  <a:schemeClr val="dk1"/>
                </a:solidFill>
                <a:latin typeface="Calibri"/>
                <a:cs typeface="Calibri"/>
              </a:rPr>
              <a:t>Top quarks</a:t>
            </a:r>
            <a:r>
              <a:rPr lang="en-US" sz="4800">
                <a:solidFill>
                  <a:schemeClr val="dk1"/>
                </a:solidFill>
                <a:latin typeface="Calibri"/>
                <a:cs typeface="Calibri"/>
              </a:rPr>
              <a:t> are the most massive elementary particle in the Standard Model. They are produced in large quantities at the Large Hadron Collider (LHC) as a pair of quark and antiquark. The goal of this project is to determine the degree of </a:t>
            </a:r>
            <a:r>
              <a:rPr lang="en-US" sz="4800" b="1">
                <a:solidFill>
                  <a:schemeClr val="dk1"/>
                </a:solidFill>
                <a:latin typeface="Calibri"/>
                <a:cs typeface="Calibri"/>
              </a:rPr>
              <a:t>quantum entanglement</a:t>
            </a:r>
            <a:r>
              <a:rPr lang="en-US" sz="4800">
                <a:solidFill>
                  <a:schemeClr val="dk1"/>
                </a:solidFill>
                <a:latin typeface="Calibri"/>
                <a:cs typeface="Calibri"/>
              </a:rPr>
              <a:t> between the spins of the top quark and antiquark by measuring the angular distribution of the tops' decay products in the </a:t>
            </a:r>
            <a:r>
              <a:rPr lang="en-US" sz="4800" b="1">
                <a:solidFill>
                  <a:schemeClr val="dk1"/>
                </a:solidFill>
                <a:latin typeface="Calibri"/>
                <a:cs typeface="Calibri"/>
              </a:rPr>
              <a:t>Compact Muon Solenoid (CMS)</a:t>
            </a:r>
            <a:r>
              <a:rPr lang="en-US" sz="4800">
                <a:solidFill>
                  <a:schemeClr val="dk1"/>
                </a:solidFill>
                <a:latin typeface="Calibri"/>
                <a:cs typeface="Calibri"/>
              </a:rPr>
              <a:t> experiment at the LHC. This project complements previous low-energy entanglement experiments by making similar measurements on a high-energy system.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2B0F250-FD97-77EE-45B9-47FCC1D63475}"/>
              </a:ext>
            </a:extLst>
          </p:cNvPr>
          <p:cNvGrpSpPr/>
          <p:nvPr/>
        </p:nvGrpSpPr>
        <p:grpSpPr>
          <a:xfrm>
            <a:off x="731520" y="18541330"/>
            <a:ext cx="24051616" cy="15549417"/>
            <a:chOff x="731520" y="18541330"/>
            <a:chExt cx="24051616" cy="15549417"/>
          </a:xfrm>
        </p:grpSpPr>
        <p:sp>
          <p:nvSpPr>
            <p:cNvPr id="5" name="Google Shape;55;p1">
              <a:extLst>
                <a:ext uri="{FF2B5EF4-FFF2-40B4-BE49-F238E27FC236}">
                  <a16:creationId xmlns:a16="http://schemas.microsoft.com/office/drawing/2014/main" id="{CE23B976-E7B3-2B72-1408-892704388166}"/>
                </a:ext>
              </a:extLst>
            </p:cNvPr>
            <p:cNvSpPr txBox="1"/>
            <p:nvPr/>
          </p:nvSpPr>
          <p:spPr>
            <a:xfrm>
              <a:off x="731520" y="18541330"/>
              <a:ext cx="22915386" cy="61862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0" b="1" dirty="0">
                  <a:solidFill>
                    <a:srgbClr val="C00000"/>
                  </a:solidFill>
                  <a:latin typeface="Calibri"/>
                  <a:cs typeface="Calibri"/>
                </a:rPr>
                <a:t>RESULTS</a:t>
              </a:r>
              <a:endParaRPr lang="en-US" sz="6000" dirty="0"/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Generator-level best fit (no invariant mass cuts): </a:t>
              </a:r>
              <a:r>
                <a:rPr lang="en-US" sz="4800" i="1" dirty="0">
                  <a:solidFill>
                    <a:srgbClr val="C00000"/>
                  </a:solidFill>
                  <a:latin typeface="Calibri"/>
                </a:rPr>
                <a:t>D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</a:rPr>
                <a:t> = –0.193 ± 0.005</a:t>
              </a:r>
              <a:endParaRPr lang="en-US" sz="4800" b="1" dirty="0">
                <a:solidFill>
                  <a:srgbClr val="C00000"/>
                </a:solidFill>
                <a:latin typeface="Calibri"/>
              </a:endParaRP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Reconstruction-level best fit (no invariant mass cuts): </a:t>
              </a:r>
              <a:r>
                <a:rPr lang="en-US" sz="4800" i="1" dirty="0">
                  <a:solidFill>
                    <a:srgbClr val="C00000"/>
                  </a:solidFill>
                  <a:latin typeface="Calibri"/>
                </a:rPr>
                <a:t>D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</a:rPr>
                <a:t> = –0.387 </a:t>
              </a:r>
              <a:r>
                <a:rPr lang="en-US" sz="4800" dirty="0">
                  <a:solidFill>
                    <a:srgbClr val="C00000"/>
                  </a:solidFill>
                </a:rPr>
                <a:t>± 0.004</a:t>
              </a: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Unfolded distribution prel</a:t>
              </a:r>
              <a:r>
                <a:rPr lang="en-US" sz="4800" dirty="0">
                  <a:solidFill>
                    <a:schemeClr val="accent4"/>
                  </a:solidFill>
                  <a:latin typeface="Calibri"/>
                  <a:cs typeface="Calibri"/>
                </a:rPr>
                <a:t>iminary fit: </a:t>
              </a:r>
              <a:r>
                <a:rPr lang="en-US" sz="4800" i="1" dirty="0">
                  <a:solidFill>
                    <a:schemeClr val="accent4"/>
                  </a:solidFill>
                  <a:latin typeface="Calibri"/>
                </a:rPr>
                <a:t>D</a:t>
              </a:r>
              <a:r>
                <a:rPr lang="en-US" sz="4800" dirty="0">
                  <a:solidFill>
                    <a:schemeClr val="accent4"/>
                  </a:solidFill>
                  <a:latin typeface="Calibri"/>
                </a:rPr>
                <a:t> = –0.21 </a:t>
              </a:r>
              <a:r>
                <a:rPr lang="en-US" sz="4800" dirty="0">
                  <a:solidFill>
                    <a:schemeClr val="accent4"/>
                  </a:solidFill>
                </a:rPr>
                <a:t>± 0.01</a:t>
              </a:r>
              <a:r>
                <a:rPr lang="en-US" sz="4800" dirty="0">
                  <a:solidFill>
                    <a:schemeClr val="accent4"/>
                  </a:solidFill>
                  <a:latin typeface="Calibri"/>
                  <a:cs typeface="Calibri"/>
                </a:rPr>
                <a:t>, agre</a:t>
              </a: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es with results in [2]</a:t>
              </a:r>
              <a:endParaRPr lang="en-US" dirty="0">
                <a:solidFill>
                  <a:schemeClr val="dk1"/>
                </a:solidFill>
              </a:endParaRPr>
            </a:p>
            <a:p>
              <a:pPr marL="685800" indent="-685800" algn="just">
                <a:buChar char="•"/>
              </a:pPr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The entanglement criterion is met for events with 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  <a:cs typeface="Calibri"/>
                </a:rPr>
                <a:t>invariant mass 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</a:rPr>
                <a:t>≲ 600 GeV</a:t>
              </a:r>
              <a:r>
                <a:rPr lang="en-US" sz="4800" dirty="0">
                  <a:latin typeface="Calibri"/>
                </a:rPr>
                <a:t>. How does this distribution change when including </a:t>
              </a:r>
              <a:r>
                <a:rPr lang="en-US" sz="4800" i="1" dirty="0">
                  <a:solidFill>
                    <a:schemeClr val="dk1"/>
                  </a:solidFill>
                  <a:latin typeface="Calibri"/>
                </a:rPr>
                <a:t>e</a:t>
              </a:r>
              <a:r>
                <a:rPr lang="en-US" sz="4800" i="1" dirty="0">
                  <a:solidFill>
                    <a:schemeClr val="dk1"/>
                  </a:solidFill>
                  <a:latin typeface="Calibri"/>
                  <a:cs typeface="Calibri"/>
                </a:rPr>
                <a:t>µ </a:t>
              </a: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and </a:t>
              </a:r>
              <a:r>
                <a:rPr lang="en-US" sz="4800" i="1" dirty="0">
                  <a:solidFill>
                    <a:schemeClr val="dk1"/>
                  </a:solidFill>
                  <a:latin typeface="Calibri"/>
                  <a:cs typeface="Calibri"/>
                </a:rPr>
                <a:t>µµ</a:t>
              </a: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 events? After accounting for detector effects through unfolding?</a:t>
              </a:r>
            </a:p>
          </p:txBody>
        </p:sp>
        <p:pic>
          <p:nvPicPr>
            <p:cNvPr id="9" name="Picture 9" descr="Chart, line chart&#10;&#10;Description automatically generated">
              <a:extLst>
                <a:ext uri="{FF2B5EF4-FFF2-40B4-BE49-F238E27FC236}">
                  <a16:creationId xmlns:a16="http://schemas.microsoft.com/office/drawing/2014/main" id="{C1E8C069-9398-3F80-96EE-B1A86AE24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527802" y="25394079"/>
              <a:ext cx="12255334" cy="8686606"/>
            </a:xfrm>
            <a:prstGeom prst="rect">
              <a:avLst/>
            </a:prstGeom>
          </p:spPr>
        </p:pic>
        <p:pic>
          <p:nvPicPr>
            <p:cNvPr id="10" name="Picture 11" descr="Chart&#10;&#10;Description automatically generated">
              <a:extLst>
                <a:ext uri="{FF2B5EF4-FFF2-40B4-BE49-F238E27FC236}">
                  <a16:creationId xmlns:a16="http://schemas.microsoft.com/office/drawing/2014/main" id="{B0CB12F1-48E9-18B0-1A45-874745440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8998" y="25384015"/>
              <a:ext cx="11425393" cy="8706732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53D9BE-7DD4-953E-F77A-A012308669B8}"/>
              </a:ext>
            </a:extLst>
          </p:cNvPr>
          <p:cNvGrpSpPr/>
          <p:nvPr/>
        </p:nvGrpSpPr>
        <p:grpSpPr>
          <a:xfrm>
            <a:off x="24159930" y="7282322"/>
            <a:ext cx="18583316" cy="19482216"/>
            <a:chOff x="24159930" y="7282322"/>
            <a:chExt cx="18583316" cy="19482216"/>
          </a:xfrm>
        </p:grpSpPr>
        <p:sp>
          <p:nvSpPr>
            <p:cNvPr id="4" name="Google Shape;55;p1">
              <a:extLst>
                <a:ext uri="{FF2B5EF4-FFF2-40B4-BE49-F238E27FC236}">
                  <a16:creationId xmlns:a16="http://schemas.microsoft.com/office/drawing/2014/main" id="{4D83C144-DC43-8761-EA14-A0814FE4482C}"/>
                </a:ext>
              </a:extLst>
            </p:cNvPr>
            <p:cNvSpPr txBox="1"/>
            <p:nvPr/>
          </p:nvSpPr>
          <p:spPr>
            <a:xfrm>
              <a:off x="24159930" y="7282322"/>
              <a:ext cx="18583316" cy="194822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C00000"/>
                  </a:solidFill>
                  <a:latin typeface="Calibri"/>
                  <a:cs typeface="Calibri"/>
                </a:rPr>
                <a:t>TOP QUARK PRODUCTION, DECAY, AND ENTANGLEMENT</a:t>
              </a:r>
              <a:endParaRPr lang="en-US" sz="6000" dirty="0"/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Top quarks are produced in high-energy proton-proton collisions.</a:t>
              </a: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They decay on a time scale of 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</a:rPr>
                <a:t>~10</a:t>
              </a:r>
              <a:r>
                <a:rPr lang="en-US" sz="4800" baseline="30000" dirty="0">
                  <a:solidFill>
                    <a:srgbClr val="C00000"/>
                  </a:solidFill>
                  <a:latin typeface="Calibri"/>
                </a:rPr>
                <a:t>-25 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  <a:cs typeface="Calibri"/>
                </a:rPr>
                <a:t>seconds</a:t>
              </a: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 by the below processes:</a:t>
              </a:r>
            </a:p>
            <a:p>
              <a:pPr marL="685800" indent="-685800" algn="just">
                <a:buChar char="•"/>
              </a:pPr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marL="685800" indent="-685800" algn="just">
                <a:buChar char="•"/>
              </a:pPr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algn="just"/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The time needed for the tops' spins to decorrelate is 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</a:rPr>
                <a:t>~10</a:t>
              </a:r>
              <a:r>
                <a:rPr lang="en-US" sz="4800" baseline="30000" dirty="0">
                  <a:solidFill>
                    <a:srgbClr val="C00000"/>
                  </a:solidFill>
                  <a:latin typeface="Calibri"/>
                </a:rPr>
                <a:t>-23 </a:t>
              </a:r>
              <a:r>
                <a:rPr lang="en-US" sz="4800" dirty="0">
                  <a:solidFill>
                    <a:srgbClr val="C00000"/>
                  </a:solidFill>
                  <a:latin typeface="Calibri"/>
                  <a:cs typeface="Calibri"/>
                </a:rPr>
                <a:t>seconds</a:t>
              </a: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, which is longer than the decay time. So, the spin correlation and entanglement information is passed on to the daughter leptons in the form of their </a:t>
              </a:r>
              <a:r>
                <a:rPr lang="en-US" sz="4800" b="1" dirty="0">
                  <a:solidFill>
                    <a:schemeClr val="dk1"/>
                  </a:solidFill>
                  <a:latin typeface="Calibri"/>
                  <a:cs typeface="Calibri"/>
                </a:rPr>
                <a:t>angular distribution</a:t>
              </a: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 [1].</a:t>
              </a: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  <a:cs typeface="Calibri"/>
                </a:rPr>
                <a:t>The lepton angular distribution is given by the below differential cross section:</a:t>
              </a:r>
              <a:endParaRPr lang="en-US" dirty="0">
                <a:solidFill>
                  <a:schemeClr val="dk1"/>
                </a:solidFill>
              </a:endParaRPr>
            </a:p>
            <a:p>
              <a:pPr marL="685800" indent="-685800" algn="just">
                <a:buChar char="•"/>
              </a:pPr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marL="685800" indent="-685800" algn="just">
                <a:buChar char="•"/>
              </a:pPr>
              <a:endParaRPr lang="en-US" sz="4800">
                <a:solidFill>
                  <a:schemeClr val="dk1"/>
                </a:solidFill>
                <a:latin typeface="Calibri"/>
                <a:cs typeface="Calibri"/>
              </a:endParaRP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tx1"/>
                  </a:solidFill>
                  <a:latin typeface="Calibri"/>
                  <a:cs typeface="Calibri"/>
                </a:rPr>
                <a:t>If </a:t>
              </a:r>
              <a:r>
                <a:rPr lang="en-US" sz="4800" b="1" i="1" dirty="0">
                  <a:solidFill>
                    <a:schemeClr val="tx1"/>
                  </a:solidFill>
                  <a:latin typeface="Calibri"/>
                  <a:cs typeface="Calibri"/>
                </a:rPr>
                <a:t>D </a:t>
              </a:r>
              <a:r>
                <a:rPr lang="en-US" sz="4800" b="1" dirty="0">
                  <a:solidFill>
                    <a:schemeClr val="tx1"/>
                  </a:solidFill>
                  <a:latin typeface="Calibri"/>
                  <a:cs typeface="Calibri"/>
                </a:rPr>
                <a:t>&lt; </a:t>
              </a:r>
              <a:r>
                <a:rPr lang="en-US" sz="4800" b="1" dirty="0">
                  <a:solidFill>
                    <a:schemeClr val="tx1"/>
                  </a:solidFill>
                  <a:latin typeface="Calibri"/>
                </a:rPr>
                <a:t>–1/3</a:t>
              </a:r>
              <a:r>
                <a:rPr lang="en-US" sz="4800" dirty="0">
                  <a:solidFill>
                    <a:schemeClr val="tx1"/>
                  </a:solidFill>
                  <a:latin typeface="Calibri"/>
                </a:rPr>
                <a:t> (for the theoretical/generator-level distribution), then there is entanglement [1]. For the reconstruction-level distribution, detector effects will change the entanglement threshold for</a:t>
              </a:r>
              <a:r>
                <a:rPr lang="en-US" sz="4800" i="1" dirty="0">
                  <a:solidFill>
                    <a:schemeClr val="tx1"/>
                  </a:solidFill>
                  <a:latin typeface="Calibri"/>
                </a:rPr>
                <a:t> D</a:t>
              </a:r>
              <a:r>
                <a:rPr lang="en-US" sz="4800" dirty="0">
                  <a:solidFill>
                    <a:schemeClr val="tx1"/>
                  </a:solidFill>
                  <a:latin typeface="Calibri"/>
                </a:rPr>
                <a:t>.</a:t>
              </a:r>
            </a:p>
            <a:p>
              <a:pPr marL="685800" indent="-685800" algn="just">
                <a:buChar char="•"/>
              </a:pPr>
              <a:r>
                <a:rPr lang="en-US" sz="4800" dirty="0">
                  <a:solidFill>
                    <a:schemeClr val="dk1"/>
                  </a:solidFill>
                  <a:latin typeface="Calibri"/>
                </a:rPr>
                <a:t>Detector effects will be accounted for in the future by an "</a:t>
              </a:r>
              <a:r>
                <a:rPr lang="en-US" sz="4800" b="1" dirty="0">
                  <a:solidFill>
                    <a:schemeClr val="dk1"/>
                  </a:solidFill>
                  <a:latin typeface="Calibri"/>
                </a:rPr>
                <a:t>unfolding</a:t>
              </a:r>
              <a:r>
                <a:rPr lang="en-US" sz="4800" dirty="0">
                  <a:solidFill>
                    <a:schemeClr val="dk1"/>
                  </a:solidFill>
                  <a:latin typeface="Calibri"/>
                </a:rPr>
                <a:t>" procedure [2] which compares the generator-level and reconstruction-level distributions.</a:t>
              </a:r>
            </a:p>
          </p:txBody>
        </p:sp>
        <p:pic>
          <p:nvPicPr>
            <p:cNvPr id="7" name="Picture 8" descr="Diagram&#10;&#10;Description automatically generated">
              <a:extLst>
                <a:ext uri="{FF2B5EF4-FFF2-40B4-BE49-F238E27FC236}">
                  <a16:creationId xmlns:a16="http://schemas.microsoft.com/office/drawing/2014/main" id="{BA6E5296-2D0E-D4BA-DC20-038683B9D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519669" y="9866865"/>
              <a:ext cx="15830469" cy="6029085"/>
            </a:xfrm>
            <a:prstGeom prst="rect">
              <a:avLst/>
            </a:prstGeom>
          </p:spPr>
        </p:pic>
        <p:pic>
          <p:nvPicPr>
            <p:cNvPr id="13" name="Picture 13">
              <a:extLst>
                <a:ext uri="{FF2B5EF4-FFF2-40B4-BE49-F238E27FC236}">
                  <a16:creationId xmlns:a16="http://schemas.microsoft.com/office/drawing/2014/main" id="{3DAC0B2B-F589-0C41-62B5-F851890F0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8417929" y="20107456"/>
              <a:ext cx="10074885" cy="176603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326B87F-CDC1-4F45-BEE6-B33CCB7DEA2F}">
  <we:reference id="WA200004052" version="1.0.0.2" store="en-US" storeType="omex"/>
  <we:alternateReferences/>
  <we:properties>
    <we:property name="holatex.main" value="{&quot;pictures&quot;:[{&quot;name&quot;:&quot;Latex&quot;,&quot;code&quot;:&quot;\\begin{document}\n\\Huge\n$D &lt; -1/3$\n\\end{document}&quot;},{&quot;name&quot;:&quot;Latex&quot;,&quot;code&quot;:&quot;\\begin{document}\n\\Huge\n$\\frac{1}{\\sigma}\n\\frac{d\\sigma}{d\\cos\\varphi}\n= \\frac{1}{2}\n(1 - D \\cos\\varphi)$\n\\end{document}&quot;}]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revision>41</cp:revision>
  <dcterms:created xsi:type="dcterms:W3CDTF">2007-04-04T14:17:42Z</dcterms:created>
  <dcterms:modified xsi:type="dcterms:W3CDTF">2023-04-04T22:56:49Z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