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CJEoeVLJPb7mFCyTn54l5Z/At7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0000"/>
    <a:srgbClr val="0000FF"/>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 d="100"/>
          <a:sy n="15" d="100"/>
        </p:scale>
        <p:origin x="1032" y="120"/>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3">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9296400" y="1410538"/>
            <a:ext cx="31280100" cy="3906955"/>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8000" b="1" i="0" u="none" strike="noStrike" cap="none" dirty="0">
                <a:solidFill>
                  <a:schemeClr val="dk1"/>
                </a:solidFill>
                <a:latin typeface="Calibri"/>
                <a:ea typeface="Calibri"/>
                <a:cs typeface="Calibri"/>
                <a:sym typeface="Calibri"/>
              </a:rPr>
              <a:t>A Comprehensive Review of Neutrino Properties</a:t>
            </a:r>
            <a:endParaRPr dirty="0"/>
          </a:p>
          <a:p>
            <a:pPr marL="0" marR="0" lvl="0" indent="0" algn="ctr" rtl="0">
              <a:spcBef>
                <a:spcPts val="0"/>
              </a:spcBef>
              <a:spcAft>
                <a:spcPts val="0"/>
              </a:spcAft>
              <a:buNone/>
            </a:pPr>
            <a:r>
              <a:rPr lang="en-US" sz="6600" b="1" i="0" u="none" strike="noStrike" cap="none" dirty="0">
                <a:solidFill>
                  <a:schemeClr val="dk1"/>
                </a:solidFill>
                <a:latin typeface="Calibri"/>
                <a:ea typeface="Calibri"/>
                <a:cs typeface="Calibri"/>
                <a:sym typeface="Calibri"/>
              </a:rPr>
              <a:t>Benjamin Frazier</a:t>
            </a:r>
            <a:endParaRPr dirty="0"/>
          </a:p>
          <a:p>
            <a:pPr marL="0" marR="0" lvl="0" indent="0" algn="ctr" rtl="0">
              <a:spcBef>
                <a:spcPts val="0"/>
              </a:spcBef>
              <a:spcAft>
                <a:spcPts val="0"/>
              </a:spcAft>
              <a:buNone/>
            </a:pPr>
            <a:r>
              <a:rPr lang="en-US" sz="5400" b="1" i="0" u="none" strike="noStrike" cap="none" dirty="0">
                <a:solidFill>
                  <a:schemeClr val="dk1"/>
                </a:solidFill>
                <a:latin typeface="Calibri"/>
                <a:ea typeface="Calibri"/>
                <a:cs typeface="Calibri"/>
                <a:sym typeface="Calibri"/>
              </a:rPr>
              <a:t>Faculty Advisor</a:t>
            </a:r>
            <a:r>
              <a:rPr lang="en-US" sz="5400" b="1" dirty="0">
                <a:solidFill>
                  <a:schemeClr val="dk1"/>
                </a:solidFill>
                <a:latin typeface="Calibri"/>
                <a:ea typeface="Calibri"/>
                <a:cs typeface="Calibri"/>
                <a:sym typeface="Calibri"/>
              </a:rPr>
              <a:t> and Observer</a:t>
            </a:r>
            <a:r>
              <a:rPr lang="en-US" sz="5400" b="1" i="0" u="none" strike="noStrike" cap="none" dirty="0">
                <a:solidFill>
                  <a:schemeClr val="dk1"/>
                </a:solidFill>
                <a:latin typeface="Calibri"/>
                <a:ea typeface="Calibri"/>
                <a:cs typeface="Calibri"/>
                <a:sym typeface="Calibri"/>
              </a:rPr>
              <a:t>: </a:t>
            </a:r>
            <a:r>
              <a:rPr lang="en-US" sz="5400" b="1" dirty="0">
                <a:solidFill>
                  <a:srgbClr val="003399"/>
                </a:solidFill>
                <a:latin typeface="Calibri"/>
                <a:ea typeface="Calibri"/>
                <a:cs typeface="Calibri"/>
                <a:sym typeface="Calibri"/>
              </a:rPr>
              <a:t>Dr. Hamid K. Rassoul, Dept. of APSS, Florida Institute of Technology </a:t>
            </a:r>
          </a:p>
          <a:p>
            <a:pPr marL="0" marR="0" lvl="0" indent="0" algn="ctr" rtl="0">
              <a:spcBef>
                <a:spcPts val="0"/>
              </a:spcBef>
              <a:spcAft>
                <a:spcPts val="0"/>
              </a:spcAft>
              <a:buNone/>
            </a:pPr>
            <a:endParaRPr sz="4800" b="1" i="0" u="none" strike="noStrike" cap="none" dirty="0">
              <a:solidFill>
                <a:schemeClr val="dk1"/>
              </a:solidFill>
              <a:latin typeface="Calibri"/>
              <a:ea typeface="Calibri"/>
              <a:cs typeface="Calibri"/>
              <a:sym typeface="Calibri"/>
            </a:endParaRPr>
          </a:p>
        </p:txBody>
      </p:sp>
      <p:sp>
        <p:nvSpPr>
          <p:cNvPr id="51" name="Google Shape;51;p1"/>
          <p:cNvSpPr txBox="1"/>
          <p:nvPr/>
        </p:nvSpPr>
        <p:spPr>
          <a:xfrm>
            <a:off x="8086727" y="7273927"/>
            <a:ext cx="184731" cy="169277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0400" b="1" i="0" u="none" strike="noStrike" cap="none">
              <a:solidFill>
                <a:schemeClr val="dk1"/>
              </a:solidFill>
              <a:latin typeface="Calibri"/>
              <a:ea typeface="Calibri"/>
              <a:cs typeface="Calibri"/>
              <a:sym typeface="Calibri"/>
            </a:endParaRPr>
          </a:p>
        </p:txBody>
      </p:sp>
      <p:pic>
        <p:nvPicPr>
          <p:cNvPr id="2" name="Picture 1">
            <a:extLst>
              <a:ext uri="{FF2B5EF4-FFF2-40B4-BE49-F238E27FC236}">
                <a16:creationId xmlns:a16="http://schemas.microsoft.com/office/drawing/2014/main" id="{C1931031-46D7-C370-5778-36628C05B96B}"/>
              </a:ext>
            </a:extLst>
          </p:cNvPr>
          <p:cNvPicPr>
            <a:picLocks noChangeAspect="1"/>
          </p:cNvPicPr>
          <p:nvPr/>
        </p:nvPicPr>
        <p:blipFill>
          <a:blip r:embed="rId3"/>
          <a:stretch>
            <a:fillRect/>
          </a:stretch>
        </p:blipFill>
        <p:spPr>
          <a:xfrm>
            <a:off x="40576500" y="965120"/>
            <a:ext cx="1828959" cy="1828959"/>
          </a:xfrm>
          <a:prstGeom prst="rect">
            <a:avLst/>
          </a:prstGeom>
        </p:spPr>
      </p:pic>
      <p:pic>
        <p:nvPicPr>
          <p:cNvPr id="4" name="Picture 3">
            <a:extLst>
              <a:ext uri="{FF2B5EF4-FFF2-40B4-BE49-F238E27FC236}">
                <a16:creationId xmlns:a16="http://schemas.microsoft.com/office/drawing/2014/main" id="{E3DFAFDD-0685-CFDB-CAE6-065EE004227C}"/>
              </a:ext>
            </a:extLst>
          </p:cNvPr>
          <p:cNvPicPr>
            <a:picLocks noChangeAspect="1"/>
          </p:cNvPicPr>
          <p:nvPr/>
        </p:nvPicPr>
        <p:blipFill>
          <a:blip r:embed="rId4"/>
          <a:stretch>
            <a:fillRect/>
          </a:stretch>
        </p:blipFill>
        <p:spPr>
          <a:xfrm>
            <a:off x="36017467" y="965120"/>
            <a:ext cx="1828959" cy="1828959"/>
          </a:xfrm>
          <a:prstGeom prst="rect">
            <a:avLst/>
          </a:prstGeom>
        </p:spPr>
      </p:pic>
      <p:pic>
        <p:nvPicPr>
          <p:cNvPr id="5" name="Picture 4">
            <a:extLst>
              <a:ext uri="{FF2B5EF4-FFF2-40B4-BE49-F238E27FC236}">
                <a16:creationId xmlns:a16="http://schemas.microsoft.com/office/drawing/2014/main" id="{BDC65620-5F6E-3645-A688-7EBC74B2876D}"/>
              </a:ext>
            </a:extLst>
          </p:cNvPr>
          <p:cNvPicPr>
            <a:picLocks noChangeAspect="1"/>
          </p:cNvPicPr>
          <p:nvPr/>
        </p:nvPicPr>
        <p:blipFill>
          <a:blip r:embed="rId5"/>
          <a:stretch>
            <a:fillRect/>
          </a:stretch>
        </p:blipFill>
        <p:spPr>
          <a:xfrm>
            <a:off x="38455493" y="965120"/>
            <a:ext cx="1511939" cy="1828959"/>
          </a:xfrm>
          <a:prstGeom prst="rect">
            <a:avLst/>
          </a:prstGeom>
        </p:spPr>
      </p:pic>
      <p:sp>
        <p:nvSpPr>
          <p:cNvPr id="7" name="TextBox 6">
            <a:extLst>
              <a:ext uri="{FF2B5EF4-FFF2-40B4-BE49-F238E27FC236}">
                <a16:creationId xmlns:a16="http://schemas.microsoft.com/office/drawing/2014/main" id="{60D79309-81C6-164E-3F56-CA207FD37CC0}"/>
              </a:ext>
            </a:extLst>
          </p:cNvPr>
          <p:cNvSpPr txBox="1"/>
          <p:nvPr/>
        </p:nvSpPr>
        <p:spPr>
          <a:xfrm>
            <a:off x="1524000" y="7273927"/>
            <a:ext cx="11957742" cy="30746879"/>
          </a:xfrm>
          <a:prstGeom prst="rect">
            <a:avLst/>
          </a:prstGeom>
          <a:noFill/>
        </p:spPr>
        <p:txBody>
          <a:bodyPr wrap="square" rtlCol="0">
            <a:spAutoFit/>
          </a:bodyPr>
          <a:lstStyle/>
          <a:p>
            <a:pPr algn="ctr"/>
            <a:r>
              <a:rPr lang="en-US" sz="9600" u="sng" dirty="0">
                <a:solidFill>
                  <a:srgbClr val="820000"/>
                </a:solidFill>
                <a:latin typeface="Calibri" panose="020F0502020204030204" pitchFamily="34" charset="0"/>
                <a:ea typeface="Calibri" panose="020F0502020204030204" pitchFamily="34" charset="0"/>
                <a:cs typeface="Calibri" panose="020F0502020204030204" pitchFamily="34" charset="0"/>
              </a:rPr>
              <a:t>Background</a:t>
            </a:r>
          </a:p>
          <a:p>
            <a:endParaRPr lang="en-US" sz="6000" u="sng" dirty="0">
              <a:solidFill>
                <a:srgbClr val="820000"/>
              </a:solidFill>
              <a:latin typeface="Calibri" panose="020F0502020204030204" pitchFamily="34" charset="0"/>
              <a:ea typeface="Calibri" panose="020F0502020204030204" pitchFamily="34" charset="0"/>
              <a:cs typeface="Calibri" panose="020F0502020204030204" pitchFamily="34" charset="0"/>
            </a:endParaRPr>
          </a:p>
          <a:p>
            <a:r>
              <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rPr>
              <a:t>Neutrinos are subatomic particles  that have no electric charge and have very little mass; comparable to but less massive than an electron.  The neutrino only interacts using the weak force and gravity which makes them hard to detect in most settings.  A neutrino can be detected in one of three different mass states, the electron, tau, and muon neutrino.  A neutrino can oscillate between these states and these oscillations are what point to the neutrino having a non-zero mass.  They travel below the speed of light and can even experience time. </a:t>
            </a:r>
          </a:p>
          <a:p>
            <a:endPar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rPr>
              <a:t>Figure 1: Meson decay into neutrino mass states in the atmosphere</a:t>
            </a:r>
          </a:p>
          <a:p>
            <a:endPar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sz="5400" dirty="0">
                <a:solidFill>
                  <a:schemeClr val="tx1"/>
                </a:solidFill>
                <a:latin typeface="Calibri" panose="020F0502020204030204" pitchFamily="34" charset="0"/>
                <a:ea typeface="Calibri" panose="020F0502020204030204" pitchFamily="34" charset="0"/>
                <a:cs typeface="Calibri" panose="020F0502020204030204" pitchFamily="34" charset="0"/>
              </a:rPr>
              <a:t> Naturally, neutrinos are detected from collisions of cosmic rays and atmospheric particles.  These collisions with the nucleus of a molecule create a meson which decays into a neutrino.  Experimentally, beams of neutrinos are shot through detectors which can identify, through proton interaction, which type of neutrino is being observed.      </a:t>
            </a:r>
          </a:p>
        </p:txBody>
      </p:sp>
      <p:sp>
        <p:nvSpPr>
          <p:cNvPr id="10" name="TextBox 9">
            <a:extLst>
              <a:ext uri="{FF2B5EF4-FFF2-40B4-BE49-F238E27FC236}">
                <a16:creationId xmlns:a16="http://schemas.microsoft.com/office/drawing/2014/main" id="{C184EA1C-B32B-1168-0384-1B35C815C7A8}"/>
              </a:ext>
            </a:extLst>
          </p:cNvPr>
          <p:cNvSpPr txBox="1"/>
          <p:nvPr/>
        </p:nvSpPr>
        <p:spPr>
          <a:xfrm>
            <a:off x="13545859" y="7273927"/>
            <a:ext cx="17645343" cy="19297590"/>
          </a:xfrm>
          <a:prstGeom prst="rect">
            <a:avLst/>
          </a:prstGeom>
          <a:noFill/>
        </p:spPr>
        <p:txBody>
          <a:bodyPr wrap="square" rtlCol="0">
            <a:spAutoFit/>
          </a:bodyPr>
          <a:lstStyle/>
          <a:p>
            <a:pPr algn="ctr"/>
            <a:r>
              <a:rPr lang="en-US" sz="9600" u="sng" dirty="0">
                <a:solidFill>
                  <a:srgbClr val="820000"/>
                </a:solidFill>
              </a:rPr>
              <a:t>Experiments</a:t>
            </a:r>
          </a:p>
          <a:p>
            <a:pPr algn="ctr"/>
            <a:endParaRPr lang="en-US" sz="9600" u="sng" dirty="0">
              <a:solidFill>
                <a:srgbClr val="820000"/>
              </a:solidFill>
            </a:endParaRPr>
          </a:p>
          <a:p>
            <a:pPr algn="ctr"/>
            <a:r>
              <a:rPr lang="en-US" sz="4800" dirty="0"/>
              <a:t>The introduction to the neutrino’s ghost-like nature began with the Project Poltergeist experiments in 1956.  Frederick </a:t>
            </a:r>
            <a:r>
              <a:rPr lang="en-US" sz="4800" dirty="0" err="1"/>
              <a:t>Reines</a:t>
            </a:r>
            <a:r>
              <a:rPr lang="en-US" sz="4800" dirty="0"/>
              <a:t> and Clyde Cowan observed the first evidence of neutrinos, at Los Alamos National Laboratory in New Mexico, using a 10 ton detector and a fission reactor.  </a:t>
            </a:r>
          </a:p>
          <a:p>
            <a:pPr algn="ctr"/>
            <a:endParaRPr lang="en-US" sz="4800" dirty="0"/>
          </a:p>
          <a:p>
            <a:pPr algn="ctr"/>
            <a:r>
              <a:rPr lang="en-US" sz="4800" dirty="0"/>
              <a:t>   The detection of solar and atmospheric neutrinos came about in two critical experiments.   In 1968, Ray Davis and his team at the Homestake gold mine detected these sun produced neutrinos.  Later, in 1985, the </a:t>
            </a:r>
            <a:r>
              <a:rPr lang="en-US" sz="4800" dirty="0" err="1"/>
              <a:t>Kamiokande</a:t>
            </a:r>
            <a:r>
              <a:rPr lang="en-US" sz="4800" dirty="0"/>
              <a:t> experiment detected solar neutrinos in the atmosphere from cosmic rays.  Both of these experiments showed a discrepancy between expected amounts of detectable neutrinos and what was actually observed.  The discrepancy showed around one third of the postulated neutrinos were detected in these experiments.  The follow up experiment to the </a:t>
            </a:r>
            <a:r>
              <a:rPr lang="en-US" sz="4800" dirty="0" err="1"/>
              <a:t>Kamiokande</a:t>
            </a:r>
            <a:r>
              <a:rPr lang="en-US" sz="4800" dirty="0"/>
              <a:t> experiment, the Super-</a:t>
            </a:r>
            <a:r>
              <a:rPr lang="en-US" sz="4800" dirty="0" err="1"/>
              <a:t>Kamiokande</a:t>
            </a:r>
            <a:r>
              <a:rPr lang="en-US" sz="4800" dirty="0"/>
              <a:t> experiment, showed that these atmospheric muon neutrinos would switch flavor as it entered the detector.  This led to the evidence of neutrino oscillation.  </a:t>
            </a:r>
          </a:p>
          <a:p>
            <a:pPr algn="ctr"/>
            <a:endParaRPr lang="en-US" sz="4800" dirty="0"/>
          </a:p>
          <a:p>
            <a:pPr algn="ctr"/>
            <a:r>
              <a:rPr lang="en-US" sz="4800" dirty="0"/>
              <a:t>   </a:t>
            </a:r>
          </a:p>
        </p:txBody>
      </p:sp>
      <p:pic>
        <p:nvPicPr>
          <p:cNvPr id="11" name="Picture 10">
            <a:extLst>
              <a:ext uri="{FF2B5EF4-FFF2-40B4-BE49-F238E27FC236}">
                <a16:creationId xmlns:a16="http://schemas.microsoft.com/office/drawing/2014/main" id="{1A0ABAAF-0CDF-812A-6E94-6F383DE348BF}"/>
              </a:ext>
            </a:extLst>
          </p:cNvPr>
          <p:cNvPicPr>
            <a:picLocks noChangeAspect="1"/>
          </p:cNvPicPr>
          <p:nvPr/>
        </p:nvPicPr>
        <p:blipFill>
          <a:blip r:embed="rId6"/>
          <a:stretch>
            <a:fillRect/>
          </a:stretch>
        </p:blipFill>
        <p:spPr>
          <a:xfrm>
            <a:off x="16642659" y="24324280"/>
            <a:ext cx="12587084" cy="9598369"/>
          </a:xfrm>
          <a:prstGeom prst="rect">
            <a:avLst/>
          </a:prstGeom>
        </p:spPr>
      </p:pic>
      <p:sp>
        <p:nvSpPr>
          <p:cNvPr id="12" name="TextBox 11">
            <a:extLst>
              <a:ext uri="{FF2B5EF4-FFF2-40B4-BE49-F238E27FC236}">
                <a16:creationId xmlns:a16="http://schemas.microsoft.com/office/drawing/2014/main" id="{5C164B02-6486-D558-42F0-D2F00807690F}"/>
              </a:ext>
            </a:extLst>
          </p:cNvPr>
          <p:cNvSpPr txBox="1"/>
          <p:nvPr/>
        </p:nvSpPr>
        <p:spPr>
          <a:xfrm>
            <a:off x="15443201" y="35629415"/>
            <a:ext cx="14986000" cy="830997"/>
          </a:xfrm>
          <a:prstGeom prst="rect">
            <a:avLst/>
          </a:prstGeom>
          <a:noFill/>
        </p:spPr>
        <p:txBody>
          <a:bodyPr wrap="square" rtlCol="0">
            <a:spAutoFit/>
          </a:bodyPr>
          <a:lstStyle/>
          <a:p>
            <a:r>
              <a:rPr lang="en-US" sz="4800" dirty="0">
                <a:solidFill>
                  <a:schemeClr val="bg2"/>
                </a:solidFill>
              </a:rPr>
              <a:t>Figure 2: Atmospheric Neutrino Production at 15 km </a:t>
            </a:r>
            <a:endParaRPr lang="en-US" dirty="0">
              <a:solidFill>
                <a:schemeClr val="bg2"/>
              </a:solidFill>
            </a:endParaRPr>
          </a:p>
        </p:txBody>
      </p:sp>
      <p:sp>
        <p:nvSpPr>
          <p:cNvPr id="13" name="TextBox 12">
            <a:extLst>
              <a:ext uri="{FF2B5EF4-FFF2-40B4-BE49-F238E27FC236}">
                <a16:creationId xmlns:a16="http://schemas.microsoft.com/office/drawing/2014/main" id="{764AC184-FF5B-B6F3-FACA-16D8864ED9AD}"/>
              </a:ext>
            </a:extLst>
          </p:cNvPr>
          <p:cNvSpPr txBox="1"/>
          <p:nvPr/>
        </p:nvSpPr>
        <p:spPr>
          <a:xfrm>
            <a:off x="31191202" y="7469439"/>
            <a:ext cx="11175998" cy="22990909"/>
          </a:xfrm>
          <a:prstGeom prst="rect">
            <a:avLst/>
          </a:prstGeom>
          <a:noFill/>
        </p:spPr>
        <p:txBody>
          <a:bodyPr wrap="square" rtlCol="0">
            <a:spAutoFit/>
          </a:bodyPr>
          <a:lstStyle/>
          <a:p>
            <a:pPr algn="ctr"/>
            <a:r>
              <a:rPr lang="en-US" sz="9600" u="sng" dirty="0">
                <a:solidFill>
                  <a:srgbClr val="820000"/>
                </a:solidFill>
              </a:rPr>
              <a:t>Ongoing Study</a:t>
            </a:r>
          </a:p>
          <a:p>
            <a:pPr algn="ctr"/>
            <a:endParaRPr lang="en-US" sz="9600" u="sng" dirty="0">
              <a:solidFill>
                <a:srgbClr val="820000"/>
              </a:solidFill>
            </a:endParaRPr>
          </a:p>
          <a:p>
            <a:pPr algn="ctr"/>
            <a:r>
              <a:rPr lang="en-US" sz="4800" dirty="0">
                <a:solidFill>
                  <a:schemeClr val="tx1"/>
                </a:solidFill>
              </a:rPr>
              <a:t>The search for neutrinos and their properties continues today and into the future with more experiments and hypothesis.  One such experiment is the Deep Underground Neutrino Experiment (DUNE).  This experiment consists of two detectors 1300 km apart and a proton accelerator which produces neutrinos at both the front source detector and the secondary detector.  The beam goes from the Fermi National Accelerator Laboratory in Illinois to the Stanford Underground Research Laboratory in South Dakota.  The aim of this experiment is to answer questions like how neutrinos fit into the standard model based on their interactions with the fundamental forces.  Another application that is being postulated with this experiment is the birth of black holes by detecting neutrinos found in newly formed neutron stars and supernovae remnants.</a:t>
            </a:r>
          </a:p>
          <a:p>
            <a:pPr algn="ctr"/>
            <a:endParaRPr lang="en-US" sz="4800" dirty="0">
              <a:solidFill>
                <a:schemeClr val="tx1"/>
              </a:solidFill>
            </a:endParaRPr>
          </a:p>
          <a:p>
            <a:pPr algn="ctr"/>
            <a:r>
              <a:rPr lang="en-US" sz="4800" dirty="0">
                <a:solidFill>
                  <a:schemeClr val="tx1"/>
                </a:solidFill>
              </a:rPr>
              <a:t>Other important experiments ongoing are the Collaboration with the LSND and </a:t>
            </a:r>
            <a:r>
              <a:rPr lang="en-US" sz="4800" dirty="0" err="1">
                <a:solidFill>
                  <a:schemeClr val="tx1"/>
                </a:solidFill>
              </a:rPr>
              <a:t>MicroBooNE</a:t>
            </a:r>
            <a:r>
              <a:rPr lang="en-US" sz="4800" dirty="0">
                <a:solidFill>
                  <a:schemeClr val="tx1"/>
                </a:solidFill>
              </a:rPr>
              <a:t> detectors.    </a:t>
            </a:r>
          </a:p>
        </p:txBody>
      </p:sp>
      <p:pic>
        <p:nvPicPr>
          <p:cNvPr id="14" name="Picture 13">
            <a:extLst>
              <a:ext uri="{FF2B5EF4-FFF2-40B4-BE49-F238E27FC236}">
                <a16:creationId xmlns:a16="http://schemas.microsoft.com/office/drawing/2014/main" id="{76CA626D-9582-F0AC-FF08-E217BF5A206A}"/>
              </a:ext>
            </a:extLst>
          </p:cNvPr>
          <p:cNvPicPr>
            <a:picLocks noChangeAspect="1"/>
          </p:cNvPicPr>
          <p:nvPr/>
        </p:nvPicPr>
        <p:blipFill>
          <a:blip r:embed="rId7"/>
          <a:stretch>
            <a:fillRect/>
          </a:stretch>
        </p:blipFill>
        <p:spPr>
          <a:xfrm>
            <a:off x="1588117" y="22800970"/>
            <a:ext cx="11131624" cy="4275430"/>
          </a:xfrm>
          <a:prstGeom prst="rect">
            <a:avLst/>
          </a:prstGeom>
        </p:spPr>
      </p:pic>
      <p:sp>
        <p:nvSpPr>
          <p:cNvPr id="15" name="TextBox 14">
            <a:extLst>
              <a:ext uri="{FF2B5EF4-FFF2-40B4-BE49-F238E27FC236}">
                <a16:creationId xmlns:a16="http://schemas.microsoft.com/office/drawing/2014/main" id="{B80C6872-CB08-AB75-0741-60BCCA6A59FA}"/>
              </a:ext>
            </a:extLst>
          </p:cNvPr>
          <p:cNvSpPr txBox="1"/>
          <p:nvPr/>
        </p:nvSpPr>
        <p:spPr>
          <a:xfrm>
            <a:off x="31191202" y="30984521"/>
            <a:ext cx="11111881" cy="6740307"/>
          </a:xfrm>
          <a:prstGeom prst="rect">
            <a:avLst/>
          </a:prstGeom>
          <a:noFill/>
        </p:spPr>
        <p:txBody>
          <a:bodyPr wrap="square" rtlCol="0">
            <a:spAutoFit/>
          </a:bodyPr>
          <a:lstStyle/>
          <a:p>
            <a:pPr algn="ctr"/>
            <a:r>
              <a:rPr lang="en-US" sz="9600" u="sng" dirty="0">
                <a:solidFill>
                  <a:srgbClr val="820000"/>
                </a:solidFill>
              </a:rPr>
              <a:t>References</a:t>
            </a:r>
          </a:p>
          <a:p>
            <a:pPr algn="ctr"/>
            <a:endParaRPr lang="en-US" sz="4800" dirty="0">
              <a:solidFill>
                <a:schemeClr val="bg2"/>
              </a:solidFill>
            </a:endParaRPr>
          </a:p>
          <a:p>
            <a:pPr algn="ctr"/>
            <a:r>
              <a:rPr lang="en-US" sz="4800" b="0" i="0" dirty="0" err="1">
                <a:effectLst/>
              </a:rPr>
              <a:t>Kajita</a:t>
            </a:r>
            <a:r>
              <a:rPr lang="en-US" sz="4800" b="0" i="0" dirty="0">
                <a:effectLst/>
              </a:rPr>
              <a:t> T. (2010). Atmospheric neutrinos and discovery of neutrino oscillations. </a:t>
            </a:r>
            <a:r>
              <a:rPr lang="en-US" sz="4800" b="0" i="1" dirty="0">
                <a:effectLst/>
              </a:rPr>
              <a:t>Proceedings of the Japan Academy. Series B, Physical and biological sciences</a:t>
            </a:r>
            <a:r>
              <a:rPr lang="en-US" sz="4800" b="0" i="0" dirty="0">
                <a:effectLst/>
              </a:rPr>
              <a:t>, </a:t>
            </a:r>
            <a:r>
              <a:rPr lang="en-US" sz="4800" b="0" i="1" dirty="0">
                <a:effectLst/>
              </a:rPr>
              <a:t>86</a:t>
            </a:r>
            <a:r>
              <a:rPr lang="en-US" sz="4800" b="0" i="0" dirty="0">
                <a:effectLst/>
              </a:rPr>
              <a:t>(4), 303–321. </a:t>
            </a:r>
          </a:p>
          <a:p>
            <a:pPr algn="ctr"/>
            <a:endParaRPr lang="en-US" sz="4800" dirty="0">
              <a:solidFill>
                <a:srgbClr val="82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564</Words>
  <Application>Microsoft Office PowerPoint</Application>
  <PresentationFormat>Custom</PresentationFormat>
  <Paragraphs>32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lastModifiedBy>Benjamin</cp:lastModifiedBy>
  <cp:revision>5</cp:revision>
  <dcterms:created xsi:type="dcterms:W3CDTF">2007-04-04T14:17:42Z</dcterms:created>
  <dcterms:modified xsi:type="dcterms:W3CDTF">2023-04-05T20:50:06Z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