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C_D84E5E6A.xml" ContentType="application/vnd.ms-powerpoint.comments+xml"/>
  <Override PartName="/ppt/ink/ink1.xml" ContentType="application/inkml+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6"/>
  </p:notesMasterIdLst>
  <p:sldIdLst>
    <p:sldId id="268" r:id="rId5"/>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h2Ln7PZRu8SIx44GaR35o6yC0pi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B9801-957A-1FDF-F87F-84C7B15B65F8}" name="Andrew Palmer" initials="AP" userId="S::apalmer@fit.edu::12288e88-a2f6-4aff-a411-3afabb7b160c" providerId="AD"/>
  <p188:author id="{3615B747-23A2-23AB-129C-D3D5AB7BD00F}" name="Kara Smoak" initials="KS" userId="S::ksmoak2020@fit.edu::777ed643-9506-4907-9263-87e0f8f95395" providerId="AD"/>
  <p188:author id="{53A1E764-2910-818A-7230-9DA97D0E0AAC}" name="Kirstin Cutshaw" initials="KC" userId="S::kcutshaw2016@fit.edu::5920015b-3178-4176-a08e-6fad6151ed0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ndrew Palmer" initials="" lastIdx="27" clrIdx="0"/>
  <p:cmAuthor id="1" name="karasmoak1@gmail.com" initials="k" lastIdx="18" clrIdx="1">
    <p:extLst>
      <p:ext uri="{19B8F6BF-5375-455C-9EA6-DF929625EA0E}">
        <p15:presenceInfo xmlns:p15="http://schemas.microsoft.com/office/powerpoint/2012/main" userId="ccb4df085cf1d2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F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2F1979-5F99-4265-BEF8-80D276632CDD}" v="16" dt="2023-04-14T00:51:37.2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 d="100"/>
          <a:sy n="10" d="100"/>
        </p:scale>
        <p:origin x="1836" y="140"/>
      </p:cViewPr>
      <p:guideLst>
        <p:guide orient="horz" pos="12096"/>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12" Type="http://customschemas.google.com/relationships/presentationmetadata" Target="metadata"/><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9" Type="http://schemas.microsoft.com/office/2015/10/relationships/revisionInfo" Target="revisionInfo.xml"/><Relationship Id="rId4" Type="http://schemas.openxmlformats.org/officeDocument/2006/relationships/slideMaster" Target="slideMasters/slideMaster1.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asmoak1@gmail.com" userId="ccb4df085cf1d257" providerId="LiveId" clId="{982F1979-5F99-4265-BEF8-80D276632CDD}"/>
    <pc:docChg chg="undo custSel modSld">
      <pc:chgData name="karasmoak1@gmail.com" userId="ccb4df085cf1d257" providerId="LiveId" clId="{982F1979-5F99-4265-BEF8-80D276632CDD}" dt="2023-04-14T00:54:14.219" v="143" actId="1036"/>
      <pc:docMkLst>
        <pc:docMk/>
      </pc:docMkLst>
      <pc:sldChg chg="addSp delSp modSp mod">
        <pc:chgData name="karasmoak1@gmail.com" userId="ccb4df085cf1d257" providerId="LiveId" clId="{982F1979-5F99-4265-BEF8-80D276632CDD}" dt="2023-04-14T00:54:14.219" v="143" actId="1036"/>
        <pc:sldMkLst>
          <pc:docMk/>
          <pc:sldMk cId="3629014634" sldId="268"/>
        </pc:sldMkLst>
        <pc:spChg chg="mod">
          <ac:chgData name="karasmoak1@gmail.com" userId="ccb4df085cf1d257" providerId="LiveId" clId="{982F1979-5F99-4265-BEF8-80D276632CDD}" dt="2023-04-14T00:51:04.945" v="87" actId="1076"/>
          <ac:spMkLst>
            <pc:docMk/>
            <pc:sldMk cId="3629014634" sldId="268"/>
            <ac:spMk id="4" creationId="{1CCE35F4-6C1D-3959-E046-70F00E8F7CDE}"/>
          </ac:spMkLst>
        </pc:spChg>
        <pc:spChg chg="mod">
          <ac:chgData name="karasmoak1@gmail.com" userId="ccb4df085cf1d257" providerId="LiveId" clId="{982F1979-5F99-4265-BEF8-80D276632CDD}" dt="2023-04-14T00:51:26.135" v="90" actId="14100"/>
          <ac:spMkLst>
            <pc:docMk/>
            <pc:sldMk cId="3629014634" sldId="268"/>
            <ac:spMk id="16" creationId="{AC1F336F-B2EA-C0E8-A1C9-A4F36B520A2D}"/>
          </ac:spMkLst>
        </pc:spChg>
        <pc:spChg chg="mod">
          <ac:chgData name="karasmoak1@gmail.com" userId="ccb4df085cf1d257" providerId="LiveId" clId="{982F1979-5F99-4265-BEF8-80D276632CDD}" dt="2023-04-14T00:54:10.450" v="142" actId="1036"/>
          <ac:spMkLst>
            <pc:docMk/>
            <pc:sldMk cId="3629014634" sldId="268"/>
            <ac:spMk id="24" creationId="{A84DD26D-8B18-6ADC-3088-6E7A38E7C610}"/>
          </ac:spMkLst>
        </pc:spChg>
        <pc:spChg chg="mod">
          <ac:chgData name="karasmoak1@gmail.com" userId="ccb4df085cf1d257" providerId="LiveId" clId="{982F1979-5F99-4265-BEF8-80D276632CDD}" dt="2023-04-14T00:51:37.236" v="91" actId="1038"/>
          <ac:spMkLst>
            <pc:docMk/>
            <pc:sldMk cId="3629014634" sldId="268"/>
            <ac:spMk id="31" creationId="{FB969759-2950-D4AF-F040-0D64B8DD62A1}"/>
          </ac:spMkLst>
        </pc:spChg>
        <pc:spChg chg="mod">
          <ac:chgData name="karasmoak1@gmail.com" userId="ccb4df085cf1d257" providerId="LiveId" clId="{982F1979-5F99-4265-BEF8-80D276632CDD}" dt="2023-04-14T00:51:37.236" v="91" actId="1038"/>
          <ac:spMkLst>
            <pc:docMk/>
            <pc:sldMk cId="3629014634" sldId="268"/>
            <ac:spMk id="32" creationId="{4DA480C9-8D95-9ACA-86E5-77BE19D1C0EC}"/>
          </ac:spMkLst>
        </pc:spChg>
        <pc:spChg chg="mod">
          <ac:chgData name="karasmoak1@gmail.com" userId="ccb4df085cf1d257" providerId="LiveId" clId="{982F1979-5F99-4265-BEF8-80D276632CDD}" dt="2023-04-14T00:51:37.236" v="91" actId="1038"/>
          <ac:spMkLst>
            <pc:docMk/>
            <pc:sldMk cId="3629014634" sldId="268"/>
            <ac:spMk id="33" creationId="{7FC89BC2-CC49-FB30-BE6F-F01231798153}"/>
          </ac:spMkLst>
        </pc:spChg>
        <pc:spChg chg="mod">
          <ac:chgData name="karasmoak1@gmail.com" userId="ccb4df085cf1d257" providerId="LiveId" clId="{982F1979-5F99-4265-BEF8-80D276632CDD}" dt="2023-04-14T00:38:38.146" v="14" actId="1036"/>
          <ac:spMkLst>
            <pc:docMk/>
            <pc:sldMk cId="3629014634" sldId="268"/>
            <ac:spMk id="50" creationId="{00000000-0000-0000-0000-000000000000}"/>
          </ac:spMkLst>
        </pc:spChg>
        <pc:spChg chg="mod">
          <ac:chgData name="karasmoak1@gmail.com" userId="ccb4df085cf1d257" providerId="LiveId" clId="{982F1979-5F99-4265-BEF8-80D276632CDD}" dt="2023-04-14T00:54:14.219" v="143" actId="1036"/>
          <ac:spMkLst>
            <pc:docMk/>
            <pc:sldMk cId="3629014634" sldId="268"/>
            <ac:spMk id="58" creationId="{00000000-0000-0000-0000-000000000000}"/>
          </ac:spMkLst>
        </pc:spChg>
        <pc:spChg chg="mod">
          <ac:chgData name="karasmoak1@gmail.com" userId="ccb4df085cf1d257" providerId="LiveId" clId="{982F1979-5F99-4265-BEF8-80D276632CDD}" dt="2023-04-14T00:34:27.942" v="4" actId="1035"/>
          <ac:spMkLst>
            <pc:docMk/>
            <pc:sldMk cId="3629014634" sldId="268"/>
            <ac:spMk id="68" creationId="{00000000-0000-0000-0000-000000000000}"/>
          </ac:spMkLst>
        </pc:spChg>
        <pc:spChg chg="mod">
          <ac:chgData name="karasmoak1@gmail.com" userId="ccb4df085cf1d257" providerId="LiveId" clId="{982F1979-5F99-4265-BEF8-80D276632CDD}" dt="2023-04-14T00:34:32.049" v="7" actId="1035"/>
          <ac:spMkLst>
            <pc:docMk/>
            <pc:sldMk cId="3629014634" sldId="268"/>
            <ac:spMk id="69" creationId="{00000000-0000-0000-0000-000000000000}"/>
          </ac:spMkLst>
        </pc:spChg>
        <pc:grpChg chg="mod">
          <ac:chgData name="karasmoak1@gmail.com" userId="ccb4df085cf1d257" providerId="LiveId" clId="{982F1979-5F99-4265-BEF8-80D276632CDD}" dt="2023-04-14T00:51:37.236" v="91" actId="1038"/>
          <ac:grpSpMkLst>
            <pc:docMk/>
            <pc:sldMk cId="3629014634" sldId="268"/>
            <ac:grpSpMk id="7" creationId="{C4B55EFD-F9A9-785D-6B3E-084F96C0549B}"/>
          </ac:grpSpMkLst>
        </pc:grpChg>
        <pc:grpChg chg="mod">
          <ac:chgData name="karasmoak1@gmail.com" userId="ccb4df085cf1d257" providerId="LiveId" clId="{982F1979-5F99-4265-BEF8-80D276632CDD}" dt="2023-04-14T00:51:37.236" v="91" actId="1038"/>
          <ac:grpSpMkLst>
            <pc:docMk/>
            <pc:sldMk cId="3629014634" sldId="268"/>
            <ac:grpSpMk id="14" creationId="{1496221C-BF5F-27D7-3BDB-BC12A1503771}"/>
          </ac:grpSpMkLst>
        </pc:grpChg>
        <pc:grpChg chg="mod">
          <ac:chgData name="karasmoak1@gmail.com" userId="ccb4df085cf1d257" providerId="LiveId" clId="{982F1979-5F99-4265-BEF8-80D276632CDD}" dt="2023-04-14T00:51:37.236" v="91" actId="1038"/>
          <ac:grpSpMkLst>
            <pc:docMk/>
            <pc:sldMk cId="3629014634" sldId="268"/>
            <ac:grpSpMk id="36" creationId="{22244593-5DAA-0A29-37F2-D2B0F7C34E03}"/>
          </ac:grpSpMkLst>
        </pc:grpChg>
        <pc:graphicFrameChg chg="mod modGraphic">
          <ac:chgData name="karasmoak1@gmail.com" userId="ccb4df085cf1d257" providerId="LiveId" clId="{982F1979-5F99-4265-BEF8-80D276632CDD}" dt="2023-04-14T00:52:02.686" v="93" actId="1037"/>
          <ac:graphicFrameMkLst>
            <pc:docMk/>
            <pc:sldMk cId="3629014634" sldId="268"/>
            <ac:graphicFrameMk id="9" creationId="{31B1C17B-3BED-E9D4-2C7C-19D038C4EA88}"/>
          </ac:graphicFrameMkLst>
        </pc:graphicFrameChg>
        <pc:graphicFrameChg chg="mod modGraphic">
          <ac:chgData name="karasmoak1@gmail.com" userId="ccb4df085cf1d257" providerId="LiveId" clId="{982F1979-5F99-4265-BEF8-80D276632CDD}" dt="2023-04-14T00:51:11.886" v="88" actId="1038"/>
          <ac:graphicFrameMkLst>
            <pc:docMk/>
            <pc:sldMk cId="3629014634" sldId="268"/>
            <ac:graphicFrameMk id="25" creationId="{4F104F09-C0C2-5EF5-964C-6A189E623216}"/>
          </ac:graphicFrameMkLst>
        </pc:graphicFrameChg>
        <pc:graphicFrameChg chg="add del mod modGraphic">
          <ac:chgData name="karasmoak1@gmail.com" userId="ccb4df085cf1d257" providerId="LiveId" clId="{982F1979-5F99-4265-BEF8-80D276632CDD}" dt="2023-04-14T00:42:36.359" v="30"/>
          <ac:graphicFrameMkLst>
            <pc:docMk/>
            <pc:sldMk cId="3629014634" sldId="268"/>
            <ac:graphicFrameMk id="39" creationId="{74512BE0-15D2-0129-567B-7A1022737767}"/>
          </ac:graphicFrameMkLst>
        </pc:graphicFrameChg>
        <pc:graphicFrameChg chg="add del mod">
          <ac:chgData name="karasmoak1@gmail.com" userId="ccb4df085cf1d257" providerId="LiveId" clId="{982F1979-5F99-4265-BEF8-80D276632CDD}" dt="2023-04-14T00:43:50.148" v="35" actId="478"/>
          <ac:graphicFrameMkLst>
            <pc:docMk/>
            <pc:sldMk cId="3629014634" sldId="268"/>
            <ac:graphicFrameMk id="40" creationId="{AEA01E93-F76F-F855-04FA-E02A4B1FA900}"/>
          </ac:graphicFrameMkLst>
        </pc:graphicFrameChg>
        <pc:picChg chg="mod">
          <ac:chgData name="karasmoak1@gmail.com" userId="ccb4df085cf1d257" providerId="LiveId" clId="{982F1979-5F99-4265-BEF8-80D276632CDD}" dt="2023-04-14T00:51:37.236" v="91" actId="1038"/>
          <ac:picMkLst>
            <pc:docMk/>
            <pc:sldMk cId="3629014634" sldId="268"/>
            <ac:picMk id="3" creationId="{0E93374E-C7CE-2C2B-EAE0-22203A2F474F}"/>
          </ac:picMkLst>
        </pc:picChg>
        <pc:picChg chg="mod">
          <ac:chgData name="karasmoak1@gmail.com" userId="ccb4df085cf1d257" providerId="LiveId" clId="{982F1979-5F99-4265-BEF8-80D276632CDD}" dt="2023-04-14T00:34:34.553" v="9" actId="1035"/>
          <ac:picMkLst>
            <pc:docMk/>
            <pc:sldMk cId="3629014634" sldId="268"/>
            <ac:picMk id="5" creationId="{67F0435E-6F37-597B-44C5-C99747BB6166}"/>
          </ac:picMkLst>
        </pc:picChg>
        <pc:picChg chg="mod">
          <ac:chgData name="karasmoak1@gmail.com" userId="ccb4df085cf1d257" providerId="LiveId" clId="{982F1979-5F99-4265-BEF8-80D276632CDD}" dt="2023-04-14T00:51:37.236" v="91" actId="1038"/>
          <ac:picMkLst>
            <pc:docMk/>
            <pc:sldMk cId="3629014634" sldId="268"/>
            <ac:picMk id="21" creationId="{AB3EB11F-55BD-D1C7-83A9-72D45E84367D}"/>
          </ac:picMkLst>
        </pc:picChg>
        <pc:picChg chg="mod">
          <ac:chgData name="karasmoak1@gmail.com" userId="ccb4df085cf1d257" providerId="LiveId" clId="{982F1979-5F99-4265-BEF8-80D276632CDD}" dt="2023-04-14T00:51:37.236" v="91" actId="1038"/>
          <ac:picMkLst>
            <pc:docMk/>
            <pc:sldMk cId="3629014634" sldId="268"/>
            <ac:picMk id="1026" creationId="{83A2ECA3-4C88-8B43-2C29-C73A6EB89550}"/>
          </ac:picMkLst>
        </pc:picChg>
      </pc:sldChg>
    </pc:docChg>
  </pc:docChgLst>
</pc:chgInfo>
</file>

<file path=ppt/comments/modernComment_10C_D84E5E6A.xml><?xml version="1.0" encoding="utf-8"?>
<p188:cmLst xmlns:a="http://schemas.openxmlformats.org/drawingml/2006/main" xmlns:r="http://schemas.openxmlformats.org/officeDocument/2006/relationships" xmlns:p188="http://schemas.microsoft.com/office/powerpoint/2018/8/main">
  <p188:cm id="{236EEB02-3DCE-4625-BB2D-47D759CE7210}" authorId="{3615B747-23A2-23AB-129C-D3D5AB7BD00F}" status="resolved" created="2023-04-05T07:56:52.002">
    <pc:sldMkLst xmlns:pc="http://schemas.microsoft.com/office/powerpoint/2013/main/command">
      <pc:docMk/>
      <pc:sldMk cId="4229013367" sldId="264"/>
    </pc:sldMkLst>
    <p188:pos x="-4765285" y="-1175282"/>
    <p188:replyLst>
      <p188:reply id="{7310BCD5-BF2E-40BE-81A6-D1EB3929C405}" authorId="{DC6B9801-957A-1FDF-F87F-84C7B15B65F8}" created="2023-04-05T11:30:06.996">
        <p188:txBody>
          <a:bodyPr/>
          <a:lstStyle/>
          <a:p>
            <a:r>
              <a:rPr lang="en-US"/>
              <a:t>I like slide 1 the best</a:t>
            </a:r>
          </a:p>
        </p188:txBody>
      </p188:reply>
    </p188:replyLst>
    <p188:txBody>
      <a:bodyPr/>
      <a:lstStyle/>
      <a:p>
        <a:r>
          <a:rPr lang="en-US"/>
          <a:t>slide 1, 2, 3 have all same info but the results are organized a little differently 
slide #1 is most symmetrical and not crammed </a:t>
        </a:r>
      </a:p>
    </p188:txBody>
  </p188:cm>
  <p188:cm id="{AD2D1D9F-6FD7-4722-81D0-BB1C5ED6ECAC}" authorId="{3615B747-23A2-23AB-129C-D3D5AB7BD00F}" status="resolved" created="2023-04-05T07:59:34.381">
    <ac:txMkLst xmlns:ac="http://schemas.microsoft.com/office/drawing/2013/main/command">
      <pc:docMk xmlns:pc="http://schemas.microsoft.com/office/powerpoint/2013/main/command"/>
      <pc:sldMk xmlns:pc="http://schemas.microsoft.com/office/powerpoint/2013/main/command" cId="3629014634" sldId="268"/>
      <ac:spMk id="13" creationId="{FEEAAF97-0C88-1CD1-04F8-C5D076CBF8BE}"/>
      <ac:txMk cp="10" len="22">
        <ac:context len="122" hash="2888313135"/>
      </ac:txMk>
    </ac:txMkLst>
    <p188:pos x="7485320" y="1906621"/>
    <p188:replyLst>
      <p188:reply id="{C7678DCD-5D9B-4C12-A22C-B0946CBF568A}" authorId="{DC6B9801-957A-1FDF-F87F-84C7B15B65F8}" created="2023-04-05T11:33:00.664">
        <p188:txBody>
          <a:bodyPr/>
          <a:lstStyle/>
          <a:p>
            <a:r>
              <a:rPr lang="en-US"/>
              <a:t>I think you can explain the extraction proceds verbally yoi dont need to write it on poster</a:t>
            </a:r>
          </a:p>
        </p188:txBody>
      </p188:reply>
      <p188:reply id="{81A0AF67-CF73-43D5-8322-722494C3FE9B}" authorId="{DC6B9801-957A-1FDF-F87F-84C7B15B65F8}" created="2023-04-05T11:33:22.931">
        <p188:txBody>
          <a:bodyPr/>
          <a:lstStyle/>
          <a:p>
            <a:r>
              <a:rPr lang="en-US"/>
              <a:t>id keep all tree pics</a:t>
            </a:r>
          </a:p>
        </p188:txBody>
      </p188:reply>
    </p188:replyLst>
    <p188:txBody>
      <a:bodyPr/>
      <a:lstStyle/>
      <a:p>
        <a:r>
          <a:rPr lang="en-US"/>
          <a:t>explain extraction process? should I include all three images or just the extract and DMSO?</a:t>
        </a:r>
      </a:p>
    </p188:txBody>
  </p188:cm>
  <p188:cm id="{1A27B4CF-D868-4F8A-9B05-3441DC4A17DC}" authorId="{3615B747-23A2-23AB-129C-D3D5AB7BD00F}" status="resolved" created="2023-04-05T08:01:16.008">
    <ac:deMkLst xmlns:ac="http://schemas.microsoft.com/office/drawing/2013/main/command">
      <pc:docMk xmlns:pc="http://schemas.microsoft.com/office/powerpoint/2013/main/command"/>
      <pc:sldMk xmlns:pc="http://schemas.microsoft.com/office/powerpoint/2013/main/command" cId="4229013367" sldId="264"/>
      <ac:picMk id="6" creationId="{562C1D45-EDFC-C41E-1925-3A4EBBC03305}"/>
    </ac:deMkLst>
    <p188:pos x="27875687" y="20188196"/>
    <p188:replyLst>
      <p188:reply id="{1295498D-BDC8-4506-8748-1E74DD6B1BCD}" authorId="{DC6B9801-957A-1FDF-F87F-84C7B15B65F8}" created="2023-04-05T11:37:23.808">
        <p188:txBody>
          <a:bodyPr/>
          <a:lstStyle/>
          <a:p>
            <a:r>
              <a:rPr lang="en-US"/>
              <a:t>I'd use tables where you built things off og muliple images but keep the formatting like you have here</a:t>
            </a:r>
          </a:p>
        </p188:txBody>
      </p188:reply>
    </p188:replyLst>
    <p188:txBody>
      <a:bodyPr/>
      <a:lstStyle/>
      <a:p>
        <a:r>
          <a:rPr lang="en-US"/>
          <a:t>a second table on slide 5 where I counted multiple images instead of just using one image to find frequency should I use the other or keep this one?</a:t>
        </a:r>
      </a:p>
    </p188:txBody>
  </p188:cm>
  <p188:cm id="{01166C15-52FF-4A2B-A840-C1534A2E66B0}" authorId="{3615B747-23A2-23AB-129C-D3D5AB7BD00F}" status="resolved" created="2023-04-05T08:01:44.103">
    <ac:deMkLst xmlns:ac="http://schemas.microsoft.com/office/drawing/2013/main/command">
      <pc:docMk xmlns:pc="http://schemas.microsoft.com/office/powerpoint/2013/main/command"/>
      <pc:sldMk xmlns:pc="http://schemas.microsoft.com/office/powerpoint/2013/main/command" cId="4229013367" sldId="264"/>
      <ac:picMk id="5" creationId="{67F0435E-6F37-597B-44C5-C99747BB6166}"/>
    </ac:deMkLst>
    <p188:pos x="14449088" y="26995114"/>
    <p188:replyLst>
      <p188:reply id="{D9B27322-8C60-4EC6-9AF8-9EB1EE0A583B}" authorId="{DC6B9801-957A-1FDF-F87F-84C7B15B65F8}" created="2023-04-05T11:38:36.626">
        <p188:txBody>
          <a:bodyPr/>
          <a:lstStyle/>
          <a:p>
            <a:r>
              <a:rPr lang="en-US"/>
              <a:t>nope/. give yourself an opportunity to show off to judges</a:t>
            </a:r>
          </a:p>
        </p188:txBody>
      </p188:reply>
    </p188:replyLst>
    <p188:txBody>
      <a:bodyPr/>
      <a:lstStyle/>
      <a:p>
        <a:r>
          <a:rPr lang="en-US"/>
          <a:t>go a little more in depth?</a:t>
        </a:r>
      </a:p>
    </p188:txBody>
  </p188:cm>
  <p188:cm id="{C66C38BC-CA2B-4181-BE23-4AB6F52266D5}" authorId="{3615B747-23A2-23AB-129C-D3D5AB7BD00F}" status="resolved" created="2023-04-05T08:07:18.641">
    <ac:deMkLst xmlns:ac="http://schemas.microsoft.com/office/drawing/2013/main/command">
      <pc:docMk xmlns:pc="http://schemas.microsoft.com/office/powerpoint/2013/main/command"/>
      <pc:sldMk xmlns:pc="http://schemas.microsoft.com/office/powerpoint/2013/main/command" cId="4229013367" sldId="264"/>
      <ac:picMk id="71" creationId="{00000000-0000-0000-0000-000000000000}"/>
    </ac:deMkLst>
    <p188:pos x="-7415644" y="4775647"/>
    <p188:replyLst>
      <p188:reply id="{66069B8E-BCBF-4A35-9282-670EF391D6BA}" authorId="{DC6B9801-957A-1FDF-F87F-84C7B15B65F8}" created="2023-04-05T11:31:48.128">
        <p188:txBody>
          <a:bodyPr/>
          <a:lstStyle/>
          <a:p>
            <a:r>
              <a:rPr lang="en-US"/>
              <a:t>I dont thinkm you need a picture .of the SEM</a:t>
            </a:r>
          </a:p>
        </p188:txBody>
      </p188:reply>
    </p188:replyLst>
    <p188:txBody>
      <a:bodyPr/>
      <a:lstStyle/>
      <a:p>
        <a:r>
          <a:rPr lang="en-US"/>
          <a:t>should I include the picture of the SEM in the background portion, experimental design or not include it at all</a:t>
        </a:r>
      </a:p>
    </p188:txBody>
  </p188:cm>
  <p188:cm id="{159D5994-662C-4E7F-A7EF-1141A6A84209}" authorId="{3615B747-23A2-23AB-129C-D3D5AB7BD00F}" status="resolved" created="2023-04-05T08:08:44.800">
    <pc:sldMkLst xmlns:pc="http://schemas.microsoft.com/office/powerpoint/2013/main/command">
      <pc:docMk/>
      <pc:sldMk cId="4229013367" sldId="264"/>
    </pc:sldMkLst>
    <p188:pos x="42331965" y="20618656"/>
    <p188:replyLst>
      <p188:reply id="{8E3B72FA-830C-4DD2-B1C0-33856458040E}" authorId="{DC6B9801-957A-1FDF-F87F-84C7B15B65F8}" created="2023-04-05T11:35:52.114">
        <p188:txBody>
          <a:bodyPr/>
          <a:lstStyle/>
          <a:p>
            <a:r>
              <a:rPr lang="en-US"/>
              <a:t>yes. why error and not standard deviation</a:t>
            </a:r>
          </a:p>
        </p188:txBody>
      </p188:reply>
      <p188:reply id="{0DF2F532-FCAD-4687-98C0-DFDD8FBD3887}" authorId="{3615B747-23A2-23AB-129C-D3D5AB7BD00F}" created="2023-04-05T19:41:32.475">
        <p188:txBody>
          <a:bodyPr/>
          <a:lstStyle/>
          <a:p>
            <a:r>
              <a:rPr lang="en-US"/>
              <a:t>oops I meant to put the standard deviation not standard error I get them mixed up I'll change it</a:t>
            </a:r>
          </a:p>
        </p188:txBody>
      </p188:reply>
    </p188:replyLst>
    <p188:txBody>
      <a:bodyPr/>
      <a:lstStyle/>
      <a:p>
        <a:r>
          <a:rPr lang="en-US"/>
          <a:t>Include standard error?</a:t>
        </a:r>
      </a:p>
    </p188:txBody>
  </p188:cm>
  <p188:cm id="{E0996860-1033-4FC6-8160-289E7BA2A342}" authorId="{3615B747-23A2-23AB-129C-D3D5AB7BD00F}" status="resolved" created="2023-04-05T08:17:14.649">
    <ac:txMkLst xmlns:ac="http://schemas.microsoft.com/office/drawing/2013/main/command">
      <pc:docMk xmlns:pc="http://schemas.microsoft.com/office/powerpoint/2013/main/command"/>
      <pc:sldMk xmlns:pc="http://schemas.microsoft.com/office/powerpoint/2013/main/command" cId="3629014634" sldId="268"/>
      <ac:spMk id="24" creationId="{A84DD26D-8B18-6ADC-3088-6E7A38E7C610}"/>
      <ac:txMk cp="639">
        <ac:context len="188" hash="3089561262"/>
      </ac:txMk>
    </ac:txMkLst>
    <p188:pos x="12986300" y="9117237"/>
    <p188:replyLst>
      <p188:reply id="{C0B5F4CC-D121-443F-8B7A-EB11C1DDC733}" authorId="{DC6B9801-957A-1FDF-F87F-84C7B15B65F8}" created="2023-04-05T11:36:29.633">
        <p188:txBody>
          <a:bodyPr/>
          <a:lstStyle/>
          <a:p>
            <a:r>
              <a:rPr lang="en-US"/>
              <a:t>don't need to</a:t>
            </a:r>
          </a:p>
        </p188:txBody>
      </p188:reply>
    </p188:replyLst>
    <p188:txBody>
      <a:bodyPr/>
      <a:lstStyle/>
      <a:p>
        <a:r>
          <a:rPr lang="en-US"/>
          <a:t>do I put future studies?</a:t>
        </a:r>
      </a:p>
    </p188:txBody>
  </p188:cm>
  <p188:cm id="{D970ED0C-40AF-4658-8BCF-6737AE951539}" authorId="{3615B747-23A2-23AB-129C-D3D5AB7BD00F}" status="resolved" created="2023-04-05T08:20:10.904">
    <ac:txMkLst xmlns:ac="http://schemas.microsoft.com/office/drawing/2013/main/command">
      <pc:docMk xmlns:pc="http://schemas.microsoft.com/office/powerpoint/2013/main/command"/>
      <pc:sldMk xmlns:pc="http://schemas.microsoft.com/office/powerpoint/2013/main/command" cId="3629014634" sldId="268"/>
      <ac:spMk id="67" creationId="{00000000-0000-0000-0000-000000000000}"/>
      <ac:txMk cp="29">
        <ac:context len="33" hash="2651915788"/>
      </ac:txMk>
    </ac:txMkLst>
    <p188:pos x="5379991" y="1021404"/>
    <p188:replyLst>
      <p188:reply id="{087004D6-F3C1-4D90-B0C0-C91BADE12B28}" authorId="{DC6B9801-957A-1FDF-F87F-84C7B15B65F8}" created="2023-04-05T11:31:25.251">
        <p188:txBody>
          <a:bodyPr/>
          <a:lstStyle/>
          <a:p>
            <a:r>
              <a:rPr lang="en-US"/>
              <a:t>I would actually write the label in white text directly on the background by it isn't a huge deal either way </a:t>
            </a:r>
          </a:p>
        </p188:txBody>
      </p188:reply>
    </p188:replyLst>
    <p188:txBody>
      <a:bodyPr/>
      <a:lstStyle/>
      <a:p>
        <a:r>
          <a:rPr lang="en-US"/>
          <a:t>label (a) and (b) or keep 'left to right'</a:t>
        </a:r>
      </a:p>
    </p188:txBody>
  </p188:cm>
  <p188:cm id="{9814E9F9-3F7E-4D81-9EC9-C9A6763202F4}" authorId="{3615B747-23A2-23AB-129C-D3D5AB7BD00F}" status="resolved" created="2023-04-05T08:30:03.391">
    <ac:deMkLst xmlns:ac="http://schemas.microsoft.com/office/drawing/2013/main/command">
      <pc:docMk xmlns:pc="http://schemas.microsoft.com/office/powerpoint/2013/main/command"/>
      <pc:sldMk xmlns:pc="http://schemas.microsoft.com/office/powerpoint/2013/main/command" cId="4229013367" sldId="264"/>
      <ac:spMk id="16" creationId="{AC1F336F-B2EA-C0E8-A1C9-A4F36B520A2D}"/>
    </ac:deMkLst>
    <p188:replyLst>
      <p188:reply id="{3024FA68-2E2C-49D0-A36A-E02CC882A677}" authorId="{DC6B9801-957A-1FDF-F87F-84C7B15B65F8}" created="2023-04-05T11:35:20.502">
        <p188:txBody>
          <a:bodyPr/>
          <a:lstStyle/>
          <a:p>
            <a:r>
              <a:rPr lang="en-US"/>
              <a:t>I like the color. take the sig figs down to 2 digits. Try to get avg. area micron on one line...</a:t>
            </a:r>
          </a:p>
        </p188:txBody>
      </p188:reply>
    </p188:replyLst>
    <p188:txBody>
      <a:bodyPr/>
      <a:lstStyle/>
      <a:p>
        <a:r>
          <a:rPr lang="en-US"/>
          <a:t>should I change the table to a different color / just to white or change the headings to different color</a:t>
        </a:r>
      </a:p>
    </p188:txBody>
  </p188:cm>
  <p188:cm id="{D70B4555-1028-4099-8A6C-6E2060181F85}" authorId="{53A1E764-2910-818A-7230-9DA97D0E0AAC}" status="resolved" created="2023-04-05T18:41:55.110">
    <pc:sldMkLst xmlns:pc="http://schemas.microsoft.com/office/powerpoint/2013/main/command">
      <pc:docMk/>
      <pc:sldMk cId="4229013367" sldId="264"/>
    </pc:sldMkLst>
    <p188:txBody>
      <a:bodyPr/>
      <a:lstStyle/>
      <a:p>
        <a:r>
          <a:rPr lang="en-US"/>
          <a:t>What are you trying to say here? is it found in the organic extraction? </a:t>
        </a:r>
      </a:p>
    </p188:txBody>
  </p188:cm>
  <p188:cm id="{0CE8B907-2517-4CD8-A88B-571D2F26E139}" authorId="{3615B747-23A2-23AB-129C-D3D5AB7BD00F}" status="resolved" created="2023-04-05T22:51:31.106">
    <ac:txMkLst xmlns:ac="http://schemas.microsoft.com/office/drawing/2013/main/command">
      <pc:docMk xmlns:pc="http://schemas.microsoft.com/office/powerpoint/2013/main/command"/>
      <pc:sldMk xmlns:pc="http://schemas.microsoft.com/office/powerpoint/2013/main/command" cId="3629014634" sldId="268"/>
      <ac:spMk id="15" creationId="{DB690217-0CE5-75E0-3E3C-71C0A35A7DB1}"/>
      <ac:txMk cp="562" len="11">
        <ac:context len="850" hash="2385036155"/>
      </ac:txMk>
    </ac:txMkLst>
    <p188:pos x="14822064" y="10991057"/>
    <p188:replyLst>
      <p188:reply id="{0FEC2B7A-0859-4794-90E2-D6C19372CBA8}" authorId="{53A1E764-2910-818A-7230-9DA97D0E0AAC}" created="2023-04-06T00:29:31.930">
        <p188:txBody>
          <a:bodyPr/>
          <a:lstStyle/>
          <a:p>
            <a:r>
              <a:rPr lang="en-US"/>
              <a:t>I don't think it's a big deal. It doesn't personally bother me worded the way it is.</a:t>
            </a:r>
          </a:p>
        </p188:txBody>
      </p188:reply>
    </p188:replyLst>
    <p188:txBody>
      <a:bodyPr/>
      <a:lstStyle/>
      <a:p>
        <a:r>
          <a:rPr lang="en-US"/>
          <a:t>instead of LCD/HCD should I say "the two differing density populations" or something that means the same as "HCD and LCD" without having to repeat HCD and LCD again (unless its not an issue/not a big deal to you)</a:t>
        </a:r>
      </a:p>
    </p188:txBody>
  </p188:cm>
  <p188:cm id="{2849CCD1-17FB-4B39-8294-708914234138}" authorId="{3615B747-23A2-23AB-129C-D3D5AB7BD00F}" status="resolved" created="2023-04-05T22:54:45.518">
    <ac:txMkLst xmlns:ac="http://schemas.microsoft.com/office/drawing/2013/main/command">
      <pc:docMk xmlns:pc="http://schemas.microsoft.com/office/powerpoint/2013/main/command"/>
      <pc:sldMk xmlns:pc="http://schemas.microsoft.com/office/powerpoint/2013/main/command" cId="3629014634" sldId="268"/>
      <ac:spMk id="15" creationId="{DB690217-0CE5-75E0-3E3C-71C0A35A7DB1}"/>
      <ac:txMk cp="147" len="195">
        <ac:context len="850" hash="2385036155"/>
      </ac:txMk>
    </ac:txMkLst>
    <p188:pos x="3641627" y="5239922"/>
    <p188:replyLst>
      <p188:reply id="{345EA7BA-3035-4894-AA61-A60354678E40}" authorId="{3615B747-23A2-23AB-129C-D3D5AB7BD00F}" created="2023-04-05T22:56:01.286">
        <p188:txBody>
          <a:bodyPr/>
          <a:lstStyle/>
          <a:p>
            <a:r>
              <a:rPr lang="en-US"/>
              <a:t>or should I add a bullet point under the 2nd bullet point and say "the increased swimming speed observed in HCD populations is due to a currently unidentified molecule called the chlamy swim speed factor (CSSF)"</a:t>
            </a:r>
          </a:p>
        </p188:txBody>
      </p188:reply>
      <p188:reply id="{09051ED3-166D-43AE-A994-C78D90932E6D}" authorId="{53A1E764-2910-818A-7230-9DA97D0E0AAC}" created="2023-04-06T00:23:47.825">
        <p188:txBody>
          <a:bodyPr/>
          <a:lstStyle/>
          <a:p>
            <a:r>
              <a:rPr lang="en-US"/>
              <a:t>Maybe something like, "We found that Chlamydomonas reinhardtii (cc-124) produces a quorum sensing molecule (QSM) we dubbed the Chlamydomonas Swim Speed Factor (CSSF) that triggers the phenotypic switch to a faster swimming speed." </a:t>
            </a:r>
          </a:p>
        </p188:txBody>
      </p188:reply>
      <p188:reply id="{E23B8C9B-1B6D-4251-BF48-A21B6C8063A9}" authorId="{DC6B9801-957A-1FDF-F87F-84C7B15B65F8}" created="2023-04-06T01:30:08.247">
        <p188:txBody>
          <a:bodyPr/>
          <a:lstStyle/>
          <a:p>
            <a:r>
              <a:rPr lang="en-US"/>
              <a:t>that works</a:t>
            </a:r>
          </a:p>
        </p188:txBody>
      </p188:reply>
    </p188:replyLst>
    <p188:txBody>
      <a:bodyPr/>
      <a:lstStyle/>
      <a:p>
        <a:r>
          <a:rPr lang="en-US"/>
          <a:t>I want to include the fact that the CSSF is the "idicator" of QS / what triggers QS to occur, but the sentence sounds mushed together - from what I wrote it makes it sound like the CSSF is what causes the QS to link swimming speed and density </a:t>
        </a:r>
      </a:p>
    </p188:txBody>
  </p188:cm>
  <p188:cm id="{F8BFD32D-32B2-49B7-90DE-2F9BEDDDB009}" authorId="{3615B747-23A2-23AB-129C-D3D5AB7BD00F}" status="resolved" created="2023-04-05T23:04:09.989">
    <ac:txMkLst xmlns:ac="http://schemas.microsoft.com/office/drawing/2013/main/command">
      <pc:docMk xmlns:pc="http://schemas.microsoft.com/office/powerpoint/2013/main/command"/>
      <pc:sldMk xmlns:pc="http://schemas.microsoft.com/office/powerpoint/2013/main/command" cId="3629014634" sldId="268"/>
      <ac:spMk id="15" creationId="{DB690217-0CE5-75E0-3E3C-71C0A35A7DB1}"/>
      <ac:txMk cp="366" len="175">
        <ac:context len="850" hash="2385036155"/>
      </ac:txMk>
    </ac:txMkLst>
    <p188:pos x="14183182" y="10288141"/>
    <p188:replyLst>
      <p188:reply id="{4240A46C-D8AE-4050-8B8A-4C321A0718F1}" authorId="{53A1E764-2910-818A-7230-9DA97D0E0AAC}" created="2023-04-06T00:28:28.772">
        <p188:txBody>
          <a:bodyPr/>
          <a:lstStyle/>
          <a:p>
            <a:r>
              <a:rPr lang="en-US"/>
              <a:t>I think what you have is good. </a:t>
            </a:r>
          </a:p>
        </p188:txBody>
      </p188:reply>
    </p188:replyLst>
    <p188:txBody>
      <a:bodyPr/>
      <a:lstStyle/>
      <a:p>
        <a:r>
          <a:rPr lang="en-US"/>
          <a:t> I want to say that it is unknown if any surface variations exist between the cells and then briefly mention using the SEM in one bullet point but  im not sure how to word it so that it sounds good
-should I separate into 2 bullet points instead? or just switch wording around/leave things out</a:t>
        </a:r>
      </a:p>
    </p188:txBody>
  </p188:cm>
  <p188:cm id="{FE1B731B-12F8-441F-BF60-A259526FD435}" authorId="{3615B747-23A2-23AB-129C-D3D5AB7BD00F}" status="resolved" created="2023-04-05T23:08:02.840">
    <ac:txMkLst xmlns:ac="http://schemas.microsoft.com/office/drawing/2013/main/command">
      <pc:docMk xmlns:pc="http://schemas.microsoft.com/office/powerpoint/2013/main/command"/>
      <pc:sldMk xmlns:pc="http://schemas.microsoft.com/office/powerpoint/2013/main/command" cId="3629014634" sldId="268"/>
      <ac:spMk id="24" creationId="{A84DD26D-8B18-6ADC-3088-6E7A38E7C610}"/>
      <ac:txMk cp="188">
        <ac:context len="188" hash="3089561262"/>
      </ac:txMk>
    </ac:txMkLst>
    <p188:pos x="6324932" y="5239922"/>
    <p188:replyLst>
      <p188:reply id="{65E839AC-B94E-44D5-92DB-E246FEB9F3E8}" authorId="{53A1E764-2910-818A-7230-9DA97D0E0AAC}" created="2023-04-06T00:31:30.528">
        <p188:txBody>
          <a:bodyPr/>
          <a:lstStyle/>
          <a:p>
            <a:r>
              <a:rPr lang="en-US"/>
              <a:t>"transition to the QS phenotype" might sound better.</a:t>
            </a:r>
          </a:p>
        </p188:txBody>
      </p188:reply>
    </p188:replyLst>
    <p188:txBody>
      <a:bodyPr/>
      <a:lstStyle/>
      <a:p>
        <a:r>
          <a:rPr lang="en-US"/>
          <a:t>is "QS transition" correct or should I use different phrase to describe before and after QS 'transition'</a:t>
        </a:r>
      </a:p>
    </p188:txBody>
  </p188:cm>
  <p188:cm id="{DCE02A30-2460-4E84-989A-5213BBAD0F4E}" authorId="{3615B747-23A2-23AB-129C-D3D5AB7BD00F}" status="resolved" created="2023-04-05T23:15:50.918">
    <ac:deMkLst xmlns:ac="http://schemas.microsoft.com/office/drawing/2013/main/command">
      <pc:docMk xmlns:pc="http://schemas.microsoft.com/office/powerpoint/2013/main/command"/>
      <pc:sldMk xmlns:pc="http://schemas.microsoft.com/office/powerpoint/2013/main/command" cId="2106126620" sldId="267"/>
      <ac:spMk id="13" creationId="{FEEAAF97-0C88-1CD1-04F8-C5D076CBF8BE}"/>
    </ac:deMkLst>
    <p188:replyLst>
      <p188:reply id="{BB9DEECA-0FCA-4C9C-97AE-594698F4D09C}" authorId="{53A1E764-2910-818A-7230-9DA97D0E0AAC}" created="2023-04-06T00:26:03.220">
        <p188:txBody>
          <a:bodyPr/>
          <a:lstStyle/>
          <a:p>
            <a:r>
              <a:rPr lang="en-US"/>
              <a:t>extract is dissolved in TAP + 1% DMSO</a:t>
            </a:r>
          </a:p>
        </p188:txBody>
      </p188:reply>
    </p188:replyLst>
    <p188:txBody>
      <a:bodyPr/>
      <a:lstStyle/>
      <a:p>
        <a:r>
          <a:rPr lang="en-US"/>
          <a:t>what are the exact extract solutions used I should put? it was x% DMSO I believe so should I preface that exactly in my caption</a:t>
        </a:r>
      </a:p>
    </p188:txBody>
  </p188:cm>
  <p188:cm id="{D192155B-995C-4AE1-8173-C7521E6C253F}" authorId="{DC6B9801-957A-1FDF-F87F-84C7B15B65F8}" status="resolved" created="2023-04-06T01:28:56.761">
    <ac:txMkLst xmlns:ac="http://schemas.microsoft.com/office/drawing/2013/main/command">
      <pc:docMk xmlns:pc="http://schemas.microsoft.com/office/powerpoint/2013/main/command"/>
      <pc:sldMk xmlns:pc="http://schemas.microsoft.com/office/powerpoint/2013/main/command" cId="3629014634" sldId="268"/>
      <ac:spMk id="15" creationId="{DB690217-0CE5-75E0-3E3C-71C0A35A7DB1}"/>
      <ac:txMk cp="472">
        <ac:context len="850" hash="2385036155"/>
      </ac:txMk>
    </ac:txMkLst>
    <p188:pos x="938132" y="6936992"/>
    <p188:txBody>
      <a:bodyPr/>
      <a:lstStyle/>
      <a:p>
        <a:r>
          <a:rPr lang="en-US"/>
          <a:t>I'd ditch this bullet about HCD extract increased swimming speed. That is something that is known about QS and you can explain it when you discuss the experiment. you also set up the molecule inthe bullet above so I dont think you need it</a:t>
        </a:r>
      </a:p>
    </p188:txBody>
  </p188:cm>
  <p188:cm id="{C02103EC-41AC-41DB-9EFA-67115C224875}" authorId="{DC6B9801-957A-1FDF-F87F-84C7B15B65F8}" status="resolved" created="2023-04-06T01:31:11.592" complete="100000">
    <ac:deMkLst xmlns:ac="http://schemas.microsoft.com/office/drawing/2013/main/command">
      <pc:docMk xmlns:pc="http://schemas.microsoft.com/office/powerpoint/2013/main/command"/>
      <pc:sldMk xmlns:pc="http://schemas.microsoft.com/office/powerpoint/2013/main/command" cId="2106126620" sldId="267"/>
      <ac:graphicFrameMk id="9" creationId="{31B1C17B-3BED-E9D4-2C7C-19D038C4EA88}"/>
    </ac:deMkLst>
    <p188:replyLst>
      <p188:reply id="{ACB7B00B-8E5F-4B61-BA28-F310CE53A775}" authorId="{3615B747-23A2-23AB-129C-D3D5AB7BD00F}" created="2023-04-06T02:05:53.100">
        <p188:txBody>
          <a:bodyPr/>
          <a:lstStyle/>
          <a:p>
            <a:r>
              <a:rPr lang="en-US"/>
              <a:t>Not necessarily but it was statistical data showing cell areas are similar</a:t>
            </a:r>
          </a:p>
        </p188:txBody>
      </p188:reply>
    </p188:replyLst>
    <p188:txBody>
      <a:bodyPr/>
      <a:lstStyle/>
      <a:p>
        <a:r>
          <a:rPr lang="en-US"/>
          <a:t>are any of these differences between areas statistically significany?</a:t>
        </a:r>
      </a:p>
    </p188:txBody>
  </p188:cm>
  <p188:cm id="{8D31FDA5-B9A9-48EE-9D33-87FE123E7471}" authorId="{DC6B9801-957A-1FDF-F87F-84C7B15B65F8}" status="resolved" created="2023-04-06T01:31:41.686" complete="100000">
    <ac:deMkLst xmlns:ac="http://schemas.microsoft.com/office/drawing/2013/main/command">
      <pc:docMk xmlns:pc="http://schemas.microsoft.com/office/powerpoint/2013/main/command"/>
      <pc:sldMk xmlns:pc="http://schemas.microsoft.com/office/powerpoint/2013/main/command" cId="2106126620" sldId="267"/>
      <ac:graphicFrameMk id="25" creationId="{4F104F09-C0C2-5EF5-964C-6A189E623216}"/>
    </ac:deMkLst>
    <p188:replyLst>
      <p188:reply id="{D6B67220-5762-4766-9E11-3CB207D7333A}" authorId="{DC6B9801-957A-1FDF-F87F-84C7B15B65F8}" created="2023-04-06T01:34:18.533">
        <p188:txBody>
          <a:bodyPr/>
          <a:lstStyle/>
          <a:p>
            <a:r>
              <a:rPr lang="en-US"/>
              <a:t>I'd note i n your discusion that 4414 doesn't appear to QS (
based on other stufies in lab) so it would suggest wrinkles may not have any relation with QS?</a:t>
            </a:r>
          </a:p>
        </p188:txBody>
      </p188:reply>
      <p188:reply id="{B9241F8A-AC7B-467F-9151-BCF8595A6B27}" authorId="{3615B747-23A2-23AB-129C-D3D5AB7BD00F}" created="2023-04-06T02:07:35.620">
        <p188:txBody>
          <a:bodyPr/>
          <a:lstStyle/>
          <a:p>
            <a:r>
              <a:rPr lang="en-US"/>
              <a:t>1419 doesn't QS I thought, Eli is studying 4414 QS</a:t>
            </a:r>
          </a:p>
        </p188:txBody>
      </p188:reply>
    </p188:replyLst>
    <p188:txBody>
      <a:bodyPr/>
      <a:lstStyle/>
      <a:p>
        <a:r>
          <a:rPr lang="en-US"/>
          <a:t>is the frequency between wrinkled cell and non-wrinkled sigificant?</a:t>
        </a:r>
      </a:p>
    </p188:txBody>
  </p188:cm>
  <p188:cm id="{59F0750E-F5FA-4AC5-B7BE-E980C798A080}" authorId="{DC6B9801-957A-1FDF-F87F-84C7B15B65F8}" status="resolved" created="2023-04-06T01:38:00.976" complete="100000">
    <ac:deMkLst xmlns:ac="http://schemas.microsoft.com/office/drawing/2013/main/command">
      <pc:docMk xmlns:pc="http://schemas.microsoft.com/office/powerpoint/2013/main/command"/>
      <pc:sldMk xmlns:pc="http://schemas.microsoft.com/office/powerpoint/2013/main/command" cId="2106126620" sldId="267"/>
      <ac:spMk id="24" creationId="{A84DD26D-8B18-6ADC-3088-6E7A38E7C610}"/>
    </ac:deMkLst>
    <p188:txBody>
      <a:bodyPr/>
      <a:lstStyle/>
      <a:p>
        <a:r>
          <a:rPr lang="en-US"/>
          <a:t>make these active conclusions (shorter)
For example: 
first bullet could be:
Surface 'wrinkles' of the cell wall layer occur with greater frequency in high vs low cell density cultures
second bullet: No significant difference in surface area is observed between low and high cell densities.
You don't need t keep stating you did this by SEM because that is what the whole poster is about so I'd  delete the extra words and free up room</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4-05T20:31:43.942"/>
    </inkml:context>
    <inkml:brush xml:id="br0">
      <inkml:brushProperty name="width" value="0.1" units="cm"/>
      <inkml:brushProperty name="height" value="0.1" units="cm"/>
    </inkml:brush>
  </inkml:definitions>
  <inkml:trace contextRef="#ctx0" brushRef="#br0">16179 7658 16383 0 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1pPr>
            <a:lvl2pPr marL="914400" marR="0" lvl="1"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2pPr>
            <a:lvl3pPr marL="1371600" marR="0" lvl="2"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3pPr>
            <a:lvl4pPr marL="1828800" marR="0" lvl="3"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4pPr>
            <a:lvl5pPr marL="2286000" marR="0" lvl="4" indent="-228600" algn="l" rtl="0">
              <a:lnSpc>
                <a:spcPct val="100000"/>
              </a:lnSpc>
              <a:spcBef>
                <a:spcPts val="728"/>
              </a:spcBef>
              <a:spcAft>
                <a:spcPts val="0"/>
              </a:spcAft>
              <a:buClr>
                <a:srgbClr val="000000"/>
              </a:buClr>
              <a:buSzPts val="1400"/>
              <a:buFont typeface="Arial"/>
              <a:buNone/>
              <a:defRPr sz="2427"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g1aed006cc1c_0_82:notes"/>
          <p:cNvSpPr txBox="1">
            <a:spLocks noGrp="1"/>
          </p:cNvSpPr>
          <p:nvPr>
            <p:ph type="sldNum" idx="12"/>
          </p:nvPr>
        </p:nvSpPr>
        <p:spPr>
          <a:xfrm>
            <a:off x="3884614" y="8829675"/>
            <a:ext cx="2971800" cy="465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g1aed006cc1c_0_82: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g1aed006cc1c_0_82:notes"/>
          <p:cNvSpPr txBox="1">
            <a:spLocks noGrp="1"/>
          </p:cNvSpPr>
          <p:nvPr>
            <p:ph type="body" idx="1"/>
          </p:nvPr>
        </p:nvSpPr>
        <p:spPr>
          <a:xfrm>
            <a:off x="685800" y="4414838"/>
            <a:ext cx="5486400" cy="4184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200"/>
          </a:p>
        </p:txBody>
      </p:sp>
    </p:spTree>
    <p:extLst>
      <p:ext uri="{BB962C8B-B14F-4D97-AF65-F5344CB8AC3E}">
        <p14:creationId xmlns:p14="http://schemas.microsoft.com/office/powerpoint/2010/main" val="373197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lnSpc>
                <a:spcPct val="100000"/>
              </a:lnSpc>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lnSpc>
                <a:spcPct val="100000"/>
              </a:lnSpc>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lnSpc>
                <a:spcPct val="100000"/>
              </a:lnSpc>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lnSpc>
                <a:spcPct val="100000"/>
              </a:lnSpc>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lnSpc>
                <a:spcPct val="100000"/>
              </a:lnSpc>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lnSpc>
                <a:spcPct val="100000"/>
              </a:lnSpc>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lnSpc>
                <a:spcPct val="100000"/>
              </a:lnSpc>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lnSpc>
                <a:spcPct val="100000"/>
              </a:lnSpc>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lnSpc>
                <a:spcPct val="100000"/>
              </a:lnSpc>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76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sm" len="sm"/>
            <a:tailEnd type="none" w="sm" len="sm"/>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18" Type="http://schemas.microsoft.com/office/2007/relationships/hdphoto" Target="../media/hdphoto3.wdp"/><Relationship Id="rId3" Type="http://schemas.microsoft.com/office/2018/10/relationships/comments" Target="../comments/modernComment_10C_D84E5E6A.xml"/><Relationship Id="rId21" Type="http://schemas.openxmlformats.org/officeDocument/2006/relationships/image" Target="../media/image15.svg"/><Relationship Id="rId7" Type="http://schemas.openxmlformats.org/officeDocument/2006/relationships/image" Target="../media/image4.jpeg"/><Relationship Id="rId12" Type="http://schemas.openxmlformats.org/officeDocument/2006/relationships/image" Target="../media/image8.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customXml" Target="../ink/ink1.xml"/><Relationship Id="rId5" Type="http://schemas.openxmlformats.org/officeDocument/2006/relationships/image" Target="../media/image3.png"/><Relationship Id="rId15" Type="http://schemas.openxmlformats.org/officeDocument/2006/relationships/image" Target="../media/image10.jpeg"/><Relationship Id="rId23" Type="http://schemas.openxmlformats.org/officeDocument/2006/relationships/image" Target="../media/image17.svg"/><Relationship Id="rId10" Type="http://schemas.openxmlformats.org/officeDocument/2006/relationships/image" Target="../media/image7.jpeg"/><Relationship Id="rId19"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6.jpeg"/><Relationship Id="rId14" Type="http://schemas.microsoft.com/office/2007/relationships/hdphoto" Target="../media/hdphoto2.wdp"/><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g1aed006cc1c_0_82"/>
          <p:cNvSpPr txBox="1"/>
          <p:nvPr/>
        </p:nvSpPr>
        <p:spPr>
          <a:xfrm>
            <a:off x="9296400" y="1214596"/>
            <a:ext cx="27352200" cy="5230394"/>
          </a:xfrm>
          <a:prstGeom prst="rect">
            <a:avLst/>
          </a:prstGeom>
          <a:noFill/>
          <a:ln>
            <a:noFill/>
          </a:ln>
        </p:spPr>
        <p:txBody>
          <a:bodyPr spcFirstLastPara="1" wrap="square" lIns="89675" tIns="44825" rIns="89675" bIns="44825"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8000" b="1" dirty="0">
                <a:latin typeface="Calibri"/>
              </a:rPr>
              <a:t>High-Resolution</a:t>
            </a:r>
            <a:r>
              <a:rPr lang="en-US" sz="8000" b="1" i="0" dirty="0">
                <a:solidFill>
                  <a:srgbClr val="000000"/>
                </a:solidFill>
                <a:effectLst/>
                <a:latin typeface="Calibri"/>
              </a:rPr>
              <a:t> </a:t>
            </a:r>
            <a:r>
              <a:rPr lang="en-US" sz="8000" b="1" dirty="0">
                <a:latin typeface="Calibri"/>
              </a:rPr>
              <a:t>Microscopy</a:t>
            </a:r>
            <a:r>
              <a:rPr lang="en-US" sz="8000" b="1" i="0" dirty="0">
                <a:solidFill>
                  <a:srgbClr val="000000"/>
                </a:solidFill>
                <a:effectLst/>
                <a:latin typeface="Calibri"/>
              </a:rPr>
              <a:t> </a:t>
            </a:r>
            <a:r>
              <a:rPr lang="en-US" sz="8000" b="1" dirty="0">
                <a:latin typeface="Calibri"/>
              </a:rPr>
              <a:t>Analysis</a:t>
            </a:r>
            <a:r>
              <a:rPr lang="en-US" sz="8000" b="1" i="0" dirty="0">
                <a:solidFill>
                  <a:srgbClr val="000000"/>
                </a:solidFill>
                <a:effectLst/>
                <a:latin typeface="Calibri"/>
              </a:rPr>
              <a:t> of </a:t>
            </a:r>
            <a:r>
              <a:rPr lang="en-US" sz="8000" b="1" dirty="0">
                <a:latin typeface="Calibri"/>
              </a:rPr>
              <a:t>Quorum</a:t>
            </a:r>
            <a:r>
              <a:rPr lang="en-US" sz="8000" b="1" i="0" dirty="0">
                <a:solidFill>
                  <a:srgbClr val="000000"/>
                </a:solidFill>
                <a:effectLst/>
                <a:latin typeface="Calibri"/>
              </a:rPr>
              <a:t> </a:t>
            </a:r>
            <a:r>
              <a:rPr lang="en-US" sz="8000" b="1" dirty="0">
                <a:latin typeface="Calibri"/>
              </a:rPr>
              <a:t>Sensing</a:t>
            </a:r>
            <a:r>
              <a:rPr lang="en-US" sz="8000" b="1" i="0" dirty="0">
                <a:solidFill>
                  <a:srgbClr val="000000"/>
                </a:solidFill>
                <a:effectLst/>
                <a:latin typeface="Calibri"/>
              </a:rPr>
              <a:t> in </a:t>
            </a:r>
            <a:r>
              <a:rPr lang="en-US" sz="8000" b="1" i="1" dirty="0">
                <a:solidFill>
                  <a:srgbClr val="000000"/>
                </a:solidFill>
                <a:effectLst/>
                <a:latin typeface="Calibri"/>
              </a:rPr>
              <a:t>Chlamydomonas </a:t>
            </a:r>
            <a:r>
              <a:rPr lang="en-US" sz="8000" b="1" i="1" dirty="0" err="1">
                <a:solidFill>
                  <a:srgbClr val="000000"/>
                </a:solidFill>
                <a:effectLst/>
                <a:latin typeface="Calibri"/>
              </a:rPr>
              <a:t>reinhardtii</a:t>
            </a:r>
            <a:r>
              <a:rPr lang="en-US" sz="8000" b="0" i="0" dirty="0">
                <a:solidFill>
                  <a:srgbClr val="000000"/>
                </a:solidFill>
                <a:effectLst/>
                <a:latin typeface="Calibri"/>
              </a:rPr>
              <a:t>  </a:t>
            </a:r>
          </a:p>
          <a:p>
            <a:pPr marL="0" marR="0" lvl="0" indent="0" algn="ctr" rtl="0">
              <a:lnSpc>
                <a:spcPct val="100000"/>
              </a:lnSpc>
              <a:spcBef>
                <a:spcPts val="0"/>
              </a:spcBef>
              <a:spcAft>
                <a:spcPts val="0"/>
              </a:spcAft>
              <a:buClr>
                <a:srgbClr val="000000"/>
              </a:buClr>
              <a:buSzPts val="8000"/>
              <a:buFont typeface="Arial"/>
              <a:buNone/>
            </a:pPr>
            <a:r>
              <a:rPr lang="en-US" sz="6600" b="1" dirty="0">
                <a:solidFill>
                  <a:schemeClr val="dk1"/>
                </a:solidFill>
                <a:latin typeface="Calibri"/>
                <a:ea typeface="Calibri"/>
                <a:cs typeface="Calibri"/>
                <a:sym typeface="Calibri"/>
              </a:rPr>
              <a:t>Kara Smoak</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400"/>
              <a:buFont typeface="Arial"/>
              <a:buNone/>
            </a:pPr>
            <a:r>
              <a:rPr lang="en-US" sz="5400" b="1" dirty="0">
                <a:solidFill>
                  <a:schemeClr val="dk1"/>
                </a:solidFill>
                <a:latin typeface="Calibri"/>
                <a:ea typeface="Calibri"/>
                <a:cs typeface="Calibri"/>
                <a:sym typeface="Calibri"/>
              </a:rPr>
              <a:t>Faculty Advisor: Dr. Andrew G. Palmer, Department of Ocean Engineering and Marine Sciences, Florida Institute of Technology</a:t>
            </a:r>
            <a:endParaRPr sz="4800" b="1" i="0" u="none" strike="noStrike" cap="none" dirty="0">
              <a:solidFill>
                <a:schemeClr val="dk1"/>
              </a:solidFill>
              <a:latin typeface="Calibri"/>
              <a:ea typeface="Calibri"/>
              <a:cs typeface="Calibri"/>
              <a:sym typeface="Calibri"/>
            </a:endParaRPr>
          </a:p>
        </p:txBody>
      </p:sp>
      <p:sp>
        <p:nvSpPr>
          <p:cNvPr id="51" name="Google Shape;51;g1aed006cc1c_0_82"/>
          <p:cNvSpPr txBox="1"/>
          <p:nvPr/>
        </p:nvSpPr>
        <p:spPr>
          <a:xfrm>
            <a:off x="8166652" y="7452277"/>
            <a:ext cx="184800" cy="169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400"/>
              <a:buFont typeface="Arial"/>
              <a:buNone/>
            </a:pPr>
            <a:endParaRPr sz="10400" b="1" i="0" u="none" strike="noStrike" cap="none">
              <a:solidFill>
                <a:schemeClr val="dk1"/>
              </a:solidFill>
              <a:latin typeface="Calibri"/>
              <a:ea typeface="Calibri"/>
              <a:cs typeface="Calibri"/>
              <a:sym typeface="Calibri"/>
            </a:endParaRPr>
          </a:p>
        </p:txBody>
      </p:sp>
      <p:sp>
        <p:nvSpPr>
          <p:cNvPr id="52" name="Google Shape;52;g1aed006cc1c_0_82"/>
          <p:cNvSpPr txBox="1"/>
          <p:nvPr/>
        </p:nvSpPr>
        <p:spPr>
          <a:xfrm>
            <a:off x="1508661" y="7047282"/>
            <a:ext cx="119901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b="1" u="sng">
                <a:solidFill>
                  <a:srgbClr val="0F8200"/>
                </a:solidFill>
                <a:latin typeface="Calibri"/>
                <a:ea typeface="Calibri"/>
                <a:cs typeface="Calibri"/>
                <a:sym typeface="Calibri"/>
              </a:rPr>
              <a:t>Background</a:t>
            </a:r>
            <a:endParaRPr sz="5500" b="1" u="sng">
              <a:solidFill>
                <a:srgbClr val="0F8200"/>
              </a:solidFill>
              <a:latin typeface="Calibri"/>
              <a:ea typeface="Calibri"/>
              <a:cs typeface="Calibri"/>
              <a:sym typeface="Calibri"/>
            </a:endParaRPr>
          </a:p>
        </p:txBody>
      </p:sp>
      <p:sp>
        <p:nvSpPr>
          <p:cNvPr id="58" name="Google Shape;58;g1aed006cc1c_0_82"/>
          <p:cNvSpPr txBox="1"/>
          <p:nvPr/>
        </p:nvSpPr>
        <p:spPr>
          <a:xfrm>
            <a:off x="27889597" y="33594711"/>
            <a:ext cx="95097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b="1" u="sng" dirty="0">
                <a:solidFill>
                  <a:srgbClr val="0F8200"/>
                </a:solidFill>
                <a:latin typeface="Calibri"/>
                <a:ea typeface="Calibri"/>
                <a:cs typeface="Calibri"/>
                <a:sym typeface="Calibri"/>
              </a:rPr>
              <a:t>Conclusions</a:t>
            </a:r>
            <a:endParaRPr sz="5500" b="1" u="sng" dirty="0">
              <a:solidFill>
                <a:srgbClr val="0F8200"/>
              </a:solidFill>
              <a:latin typeface="Calibri"/>
              <a:ea typeface="Calibri"/>
              <a:cs typeface="Calibri"/>
              <a:sym typeface="Calibri"/>
            </a:endParaRPr>
          </a:p>
        </p:txBody>
      </p:sp>
      <p:sp>
        <p:nvSpPr>
          <p:cNvPr id="68" name="Google Shape;68;g1aed006cc1c_0_82"/>
          <p:cNvSpPr txBox="1"/>
          <p:nvPr/>
        </p:nvSpPr>
        <p:spPr>
          <a:xfrm>
            <a:off x="1362352" y="21366117"/>
            <a:ext cx="137934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b="1" u="sng" dirty="0">
                <a:solidFill>
                  <a:srgbClr val="0F8200"/>
                </a:solidFill>
                <a:latin typeface="Calibri"/>
                <a:ea typeface="Calibri"/>
                <a:cs typeface="Calibri"/>
                <a:sym typeface="Calibri"/>
              </a:rPr>
              <a:t>Experimental Design</a:t>
            </a:r>
            <a:endParaRPr sz="5500" b="1" u="sng" dirty="0">
              <a:solidFill>
                <a:srgbClr val="0F8200"/>
              </a:solidFill>
              <a:latin typeface="Calibri"/>
              <a:ea typeface="Calibri"/>
              <a:cs typeface="Calibri"/>
              <a:sym typeface="Calibri"/>
            </a:endParaRPr>
          </a:p>
        </p:txBody>
      </p:sp>
      <p:sp>
        <p:nvSpPr>
          <p:cNvPr id="69" name="Google Shape;69;g1aed006cc1c_0_82"/>
          <p:cNvSpPr txBox="1"/>
          <p:nvPr/>
        </p:nvSpPr>
        <p:spPr>
          <a:xfrm>
            <a:off x="2962301" y="22517387"/>
            <a:ext cx="11439256" cy="1369575"/>
          </a:xfrm>
          <a:prstGeom prst="rect">
            <a:avLst/>
          </a:prstGeom>
          <a:noFill/>
          <a:ln>
            <a:noFill/>
          </a:ln>
        </p:spPr>
        <p:txBody>
          <a:bodyPr spcFirstLastPara="1" wrap="square" lIns="91425" tIns="91425" rIns="91425" bIns="91425" anchor="t" anchorCtr="0">
            <a:spAutoFit/>
          </a:bodyPr>
          <a:lstStyle/>
          <a:p>
            <a:pPr algn="just"/>
            <a:r>
              <a:rPr lang="en-US" sz="4000" b="1" dirty="0">
                <a:latin typeface="Calibri"/>
                <a:ea typeface="Calibri"/>
                <a:cs typeface="Calibri"/>
                <a:sym typeface="Calibri"/>
              </a:rPr>
              <a:t>Figure 1:</a:t>
            </a:r>
            <a:r>
              <a:rPr lang="en-US" sz="4000" dirty="0">
                <a:latin typeface="Calibri"/>
                <a:ea typeface="Calibri"/>
                <a:cs typeface="Calibri"/>
                <a:sym typeface="Calibri"/>
              </a:rPr>
              <a:t> </a:t>
            </a:r>
            <a:r>
              <a:rPr lang="en-US" sz="3700" dirty="0">
                <a:latin typeface="Calibri"/>
                <a:ea typeface="Calibri"/>
                <a:cs typeface="Calibri"/>
                <a:sym typeface="Calibri"/>
              </a:rPr>
              <a:t>Flowchart depicting the fixation procedure used to prepare a sample of Chlamydomonas cells for the SEM </a:t>
            </a:r>
            <a:endParaRPr sz="3700" dirty="0">
              <a:latin typeface="Calibri"/>
              <a:ea typeface="Calibri"/>
              <a:cs typeface="Calibri"/>
              <a:sym typeface="Calibri"/>
            </a:endParaRPr>
          </a:p>
        </p:txBody>
      </p:sp>
      <p:sp>
        <p:nvSpPr>
          <p:cNvPr id="67" name="Google Shape;67;g1aed006cc1c_0_82"/>
          <p:cNvSpPr txBox="1"/>
          <p:nvPr/>
        </p:nvSpPr>
        <p:spPr>
          <a:xfrm>
            <a:off x="19016078" y="8287821"/>
            <a:ext cx="13384800" cy="877133"/>
          </a:xfrm>
          <a:prstGeom prst="rect">
            <a:avLst/>
          </a:prstGeom>
          <a:noFill/>
          <a:ln>
            <a:noFill/>
          </a:ln>
        </p:spPr>
        <p:txBody>
          <a:bodyPr spcFirstLastPara="1" wrap="square" lIns="91425" tIns="91425" rIns="91425" bIns="91425" anchor="t" anchorCtr="0">
            <a:spAutoFit/>
          </a:bodyPr>
          <a:lstStyle/>
          <a:p>
            <a:pPr algn="just"/>
            <a:r>
              <a:rPr lang="en-US" sz="4500" b="1">
                <a:latin typeface="Calibri"/>
                <a:ea typeface="Calibri"/>
                <a:cs typeface="Calibri"/>
                <a:sym typeface="Calibri"/>
              </a:rPr>
              <a:t>Figure 2: </a:t>
            </a:r>
            <a:r>
              <a:rPr lang="en-US" sz="3700">
                <a:latin typeface="Calibri"/>
                <a:ea typeface="Calibri"/>
                <a:cs typeface="Calibri"/>
                <a:sym typeface="Calibri"/>
              </a:rPr>
              <a:t>cc-124 (a) LCD (b) HCD</a:t>
            </a:r>
            <a:endParaRPr lang="en-US" sz="3700">
              <a:latin typeface="Calibri"/>
              <a:ea typeface="Calibri"/>
              <a:cs typeface="Calibri"/>
            </a:endParaRPr>
          </a:p>
        </p:txBody>
      </p:sp>
      <p:sp>
        <p:nvSpPr>
          <p:cNvPr id="79" name="Google Shape;79;g1aed006cc1c_0_82"/>
          <p:cNvSpPr txBox="1"/>
          <p:nvPr/>
        </p:nvSpPr>
        <p:spPr>
          <a:xfrm>
            <a:off x="31672601" y="8279614"/>
            <a:ext cx="13384800" cy="877133"/>
          </a:xfrm>
          <a:prstGeom prst="rect">
            <a:avLst/>
          </a:prstGeom>
          <a:noFill/>
          <a:ln>
            <a:noFill/>
          </a:ln>
        </p:spPr>
        <p:txBody>
          <a:bodyPr spcFirstLastPara="1" wrap="square" lIns="91425" tIns="91425" rIns="91425" bIns="91425" anchor="t" anchorCtr="0">
            <a:spAutoFit/>
          </a:bodyPr>
          <a:lstStyle/>
          <a:p>
            <a:pPr algn="just"/>
            <a:r>
              <a:rPr lang="en-US" sz="4500" b="1">
                <a:latin typeface="Calibri"/>
                <a:ea typeface="Calibri"/>
                <a:cs typeface="Calibri"/>
                <a:sym typeface="Calibri"/>
              </a:rPr>
              <a:t>Figure 3: </a:t>
            </a:r>
            <a:r>
              <a:rPr lang="en-US" sz="3700">
                <a:latin typeface="Calibri"/>
                <a:ea typeface="Calibri"/>
                <a:cs typeface="Calibri"/>
                <a:sym typeface="Calibri"/>
              </a:rPr>
              <a:t>cc-1419 (a) LCD (b) HCD</a:t>
            </a:r>
            <a:endParaRPr sz="3700">
              <a:latin typeface="Calibri"/>
              <a:ea typeface="Calibri"/>
              <a:cs typeface="Calibri"/>
              <a:sym typeface="Calibri"/>
            </a:endParaRPr>
          </a:p>
        </p:txBody>
      </p:sp>
      <p:sp>
        <p:nvSpPr>
          <p:cNvPr id="80" name="Google Shape;80;g1aed006cc1c_0_82"/>
          <p:cNvSpPr txBox="1"/>
          <p:nvPr/>
        </p:nvSpPr>
        <p:spPr>
          <a:xfrm>
            <a:off x="18952429" y="14823532"/>
            <a:ext cx="13384800" cy="877133"/>
          </a:xfrm>
          <a:prstGeom prst="rect">
            <a:avLst/>
          </a:prstGeom>
          <a:noFill/>
          <a:ln>
            <a:noFill/>
          </a:ln>
        </p:spPr>
        <p:txBody>
          <a:bodyPr spcFirstLastPara="1" wrap="square" lIns="91425" tIns="91425" rIns="91425" bIns="91425" anchor="t" anchorCtr="0">
            <a:spAutoFit/>
          </a:bodyPr>
          <a:lstStyle/>
          <a:p>
            <a:pPr algn="just"/>
            <a:r>
              <a:rPr lang="en-US" sz="4500" b="1">
                <a:latin typeface="Calibri"/>
                <a:ea typeface="Calibri"/>
                <a:cs typeface="Calibri"/>
                <a:sym typeface="Calibri"/>
              </a:rPr>
              <a:t>Figure 4:</a:t>
            </a:r>
            <a:r>
              <a:rPr lang="en-US" sz="3700" b="1">
                <a:latin typeface="Calibri"/>
                <a:ea typeface="Calibri"/>
                <a:cs typeface="Calibri"/>
                <a:sym typeface="Calibri"/>
              </a:rPr>
              <a:t> </a:t>
            </a:r>
            <a:r>
              <a:rPr lang="en-US" sz="3700">
                <a:latin typeface="Calibri"/>
                <a:ea typeface="Calibri"/>
                <a:cs typeface="Calibri"/>
                <a:sym typeface="Calibri"/>
              </a:rPr>
              <a:t>cc-4414 (a) LCD (b, c) HCD</a:t>
            </a:r>
            <a:endParaRPr sz="3700">
              <a:latin typeface="Calibri"/>
              <a:ea typeface="Calibri"/>
              <a:cs typeface="Calibri"/>
              <a:sym typeface="Calibri"/>
            </a:endParaRPr>
          </a:p>
        </p:txBody>
      </p:sp>
      <p:sp>
        <p:nvSpPr>
          <p:cNvPr id="11" name="Google Shape;54;g1aed006cc1c_0_82">
            <a:extLst>
              <a:ext uri="{FF2B5EF4-FFF2-40B4-BE49-F238E27FC236}">
                <a16:creationId xmlns:a16="http://schemas.microsoft.com/office/drawing/2014/main" id="{C8E53F06-D3FD-8498-91A1-3079703833E9}"/>
              </a:ext>
            </a:extLst>
          </p:cNvPr>
          <p:cNvSpPr txBox="1"/>
          <p:nvPr/>
        </p:nvSpPr>
        <p:spPr>
          <a:xfrm>
            <a:off x="18959442" y="7115331"/>
            <a:ext cx="44949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500" b="1" u="sng">
                <a:solidFill>
                  <a:srgbClr val="0F8200"/>
                </a:solidFill>
                <a:latin typeface="Calibri"/>
                <a:ea typeface="Calibri"/>
                <a:cs typeface="Calibri"/>
                <a:sym typeface="Calibri"/>
              </a:rPr>
              <a:t>Results</a:t>
            </a:r>
            <a:endParaRPr sz="5500" b="1" u="sng">
              <a:solidFill>
                <a:srgbClr val="0F8200"/>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7F0435E-6F37-597B-44C5-C99747BB6166}"/>
              </a:ext>
            </a:extLst>
          </p:cNvPr>
          <p:cNvPicPr>
            <a:picLocks noChangeAspect="1"/>
          </p:cNvPicPr>
          <p:nvPr/>
        </p:nvPicPr>
        <p:blipFill>
          <a:blip r:embed="rId4"/>
          <a:stretch>
            <a:fillRect/>
          </a:stretch>
        </p:blipFill>
        <p:spPr>
          <a:xfrm>
            <a:off x="3421867" y="24059649"/>
            <a:ext cx="10474339" cy="13531938"/>
          </a:xfrm>
          <a:prstGeom prst="rect">
            <a:avLst/>
          </a:prstGeom>
        </p:spPr>
      </p:pic>
      <p:sp>
        <p:nvSpPr>
          <p:cNvPr id="13" name="Google Shape;80;g1aed006cc1c_0_82">
            <a:extLst>
              <a:ext uri="{FF2B5EF4-FFF2-40B4-BE49-F238E27FC236}">
                <a16:creationId xmlns:a16="http://schemas.microsoft.com/office/drawing/2014/main" id="{FEEAAF97-0C88-1CD1-04F8-C5D076CBF8BE}"/>
              </a:ext>
            </a:extLst>
          </p:cNvPr>
          <p:cNvSpPr txBox="1"/>
          <p:nvPr/>
        </p:nvSpPr>
        <p:spPr>
          <a:xfrm>
            <a:off x="31451278" y="14153699"/>
            <a:ext cx="11119509" cy="2015906"/>
          </a:xfrm>
          <a:prstGeom prst="rect">
            <a:avLst/>
          </a:prstGeom>
          <a:noFill/>
          <a:ln>
            <a:noFill/>
          </a:ln>
        </p:spPr>
        <p:txBody>
          <a:bodyPr spcFirstLastPara="1" wrap="square" lIns="91425" tIns="91425" rIns="91425" bIns="91425" anchor="t" anchorCtr="0">
            <a:spAutoFit/>
          </a:bodyPr>
          <a:lstStyle/>
          <a:p>
            <a:pPr algn="just"/>
            <a:r>
              <a:rPr lang="en-US" sz="4500" b="1">
                <a:latin typeface="Calibri"/>
                <a:ea typeface="Calibri"/>
                <a:cs typeface="Calibri"/>
                <a:sym typeface="Calibri"/>
              </a:rPr>
              <a:t>Figure 5: </a:t>
            </a:r>
            <a:r>
              <a:rPr lang="en-US" sz="3700">
                <a:latin typeface="Calibri"/>
                <a:ea typeface="Calibri"/>
                <a:cs typeface="Calibri"/>
                <a:sym typeface="Calibri"/>
              </a:rPr>
              <a:t>HCD extract experiment: LCD cc-124 culture with the addition of (a) HCD cc-124 extract (b) 1% DMSO (c) nothing </a:t>
            </a:r>
            <a:endParaRPr sz="3700">
              <a:latin typeface="Calibri"/>
              <a:ea typeface="Calibri"/>
              <a:cs typeface="Calibri"/>
              <a:sym typeface="Calibri"/>
            </a:endParaRPr>
          </a:p>
        </p:txBody>
      </p:sp>
      <p:sp>
        <p:nvSpPr>
          <p:cNvPr id="4" name="TextBox 3">
            <a:extLst>
              <a:ext uri="{FF2B5EF4-FFF2-40B4-BE49-F238E27FC236}">
                <a16:creationId xmlns:a16="http://schemas.microsoft.com/office/drawing/2014/main" id="{1CCE35F4-6C1D-3959-E046-70F00E8F7CDE}"/>
              </a:ext>
            </a:extLst>
          </p:cNvPr>
          <p:cNvSpPr txBox="1"/>
          <p:nvPr/>
        </p:nvSpPr>
        <p:spPr>
          <a:xfrm>
            <a:off x="18855699" y="20299619"/>
            <a:ext cx="11214795" cy="2739211"/>
          </a:xfrm>
          <a:prstGeom prst="rect">
            <a:avLst/>
          </a:prstGeom>
          <a:noFill/>
        </p:spPr>
        <p:txBody>
          <a:bodyPr wrap="square" lIns="91440" tIns="45720" rIns="91440" bIns="45720" rtlCol="0" anchor="t">
            <a:spAutoFit/>
          </a:bodyPr>
          <a:lstStyle/>
          <a:p>
            <a:r>
              <a:rPr lang="en-US" sz="4300" b="1" dirty="0">
                <a:latin typeface="Calibri"/>
                <a:cs typeface="Calibri"/>
              </a:rPr>
              <a:t>Table 1</a:t>
            </a:r>
            <a:r>
              <a:rPr lang="en-US" sz="4300" dirty="0">
                <a:latin typeface="Calibri"/>
                <a:cs typeface="Calibri"/>
              </a:rPr>
              <a:t>: average surface area and standard deviation of each strain at LCD and HCD, and the LCD culture with HCD extract. Surface area  was measured with ImageJ</a:t>
            </a:r>
          </a:p>
        </p:txBody>
      </p:sp>
      <p:sp>
        <p:nvSpPr>
          <p:cNvPr id="16" name="TextBox 15">
            <a:extLst>
              <a:ext uri="{FF2B5EF4-FFF2-40B4-BE49-F238E27FC236}">
                <a16:creationId xmlns:a16="http://schemas.microsoft.com/office/drawing/2014/main" id="{AC1F336F-B2EA-C0E8-A1C9-A4F36B520A2D}"/>
              </a:ext>
            </a:extLst>
          </p:cNvPr>
          <p:cNvSpPr txBox="1"/>
          <p:nvPr/>
        </p:nvSpPr>
        <p:spPr>
          <a:xfrm>
            <a:off x="30759533" y="21088266"/>
            <a:ext cx="11669346" cy="1415772"/>
          </a:xfrm>
          <a:prstGeom prst="rect">
            <a:avLst/>
          </a:prstGeom>
          <a:noFill/>
        </p:spPr>
        <p:txBody>
          <a:bodyPr wrap="square" lIns="91440" tIns="45720" rIns="91440" bIns="45720" rtlCol="0" anchor="t">
            <a:spAutoFit/>
          </a:bodyPr>
          <a:lstStyle/>
          <a:p>
            <a:r>
              <a:rPr lang="en-US" sz="4300" b="1" dirty="0">
                <a:solidFill>
                  <a:schemeClr val="tx1"/>
                </a:solidFill>
                <a:latin typeface="Calibri"/>
                <a:cs typeface="Calibri"/>
              </a:rPr>
              <a:t>Table 2</a:t>
            </a:r>
            <a:r>
              <a:rPr lang="en-US" sz="4300" dirty="0">
                <a:solidFill>
                  <a:schemeClr val="tx1"/>
                </a:solidFill>
                <a:latin typeface="Calibri"/>
                <a:cs typeface="Calibri"/>
              </a:rPr>
              <a:t>: frequency at which surface 'wrinkles', in N cells, is observed for each strain and cell density</a:t>
            </a:r>
          </a:p>
        </p:txBody>
      </p:sp>
      <p:sp>
        <p:nvSpPr>
          <p:cNvPr id="15" name="Google Shape;53;g1aed006cc1c_0_82">
            <a:extLst>
              <a:ext uri="{FF2B5EF4-FFF2-40B4-BE49-F238E27FC236}">
                <a16:creationId xmlns:a16="http://schemas.microsoft.com/office/drawing/2014/main" id="{DB690217-0CE5-75E0-3E3C-71C0A35A7DB1}"/>
              </a:ext>
            </a:extLst>
          </p:cNvPr>
          <p:cNvSpPr txBox="1"/>
          <p:nvPr/>
        </p:nvSpPr>
        <p:spPr>
          <a:xfrm>
            <a:off x="987369" y="8134614"/>
            <a:ext cx="17034023" cy="12495698"/>
          </a:xfrm>
          <a:prstGeom prst="rect">
            <a:avLst/>
          </a:prstGeom>
          <a:noFill/>
          <a:ln>
            <a:noFill/>
          </a:ln>
        </p:spPr>
        <p:txBody>
          <a:bodyPr spcFirstLastPara="1" wrap="square" lIns="91425" tIns="91425" rIns="91425" bIns="91425" anchor="t" anchorCtr="0">
            <a:spAutoFit/>
          </a:bodyPr>
          <a:lstStyle/>
          <a:p>
            <a:pPr marL="457200" indent="-546100" algn="just">
              <a:buSzPts val="5000"/>
              <a:buFont typeface="Calibri"/>
              <a:buChar char="●"/>
            </a:pPr>
            <a:r>
              <a:rPr lang="en-US" sz="5000" dirty="0">
                <a:latin typeface="Calibri"/>
                <a:ea typeface="Calibri"/>
                <a:cs typeface="Calibri"/>
                <a:sym typeface="Calibri"/>
              </a:rPr>
              <a:t>Quorum Sensing (QS) enables unicellular organisms to exhibit phenotypic changes that positively correlate with cell density </a:t>
            </a:r>
          </a:p>
          <a:p>
            <a:pPr marL="457200" indent="-546100" algn="just">
              <a:buSzPts val="5000"/>
              <a:buFont typeface="Calibri"/>
              <a:buChar char="●"/>
            </a:pPr>
            <a:r>
              <a:rPr lang="en-US" sz="5000" dirty="0">
                <a:latin typeface="Calibri"/>
                <a:ea typeface="Calibri"/>
                <a:cs typeface="Calibri"/>
                <a:sym typeface="Calibri"/>
              </a:rPr>
              <a:t>We found that </a:t>
            </a:r>
            <a:r>
              <a:rPr lang="en-US" sz="5000" i="1" dirty="0">
                <a:latin typeface="Calibri"/>
                <a:ea typeface="Calibri"/>
                <a:cs typeface="Calibri"/>
                <a:sym typeface="Calibri"/>
              </a:rPr>
              <a:t>Chlamydomonas </a:t>
            </a:r>
            <a:r>
              <a:rPr lang="en-US" sz="5000" i="1" dirty="0" err="1">
                <a:latin typeface="Calibri"/>
                <a:ea typeface="Calibri"/>
                <a:cs typeface="Calibri"/>
                <a:sym typeface="Calibri"/>
              </a:rPr>
              <a:t>reinhardtii</a:t>
            </a:r>
            <a:r>
              <a:rPr lang="en-US" sz="5000" dirty="0">
                <a:latin typeface="Calibri"/>
                <a:ea typeface="Calibri"/>
                <a:cs typeface="Calibri"/>
                <a:sym typeface="Calibri"/>
              </a:rPr>
              <a:t> (cc-124), a model unicellular eukaryote, produces a quorum sensing molecule (QSM), dubbed the Chlamydomonas Swimming Speed Factor (CSSF), that triggers the phenotypic switch to a faster swimming speed</a:t>
            </a:r>
            <a:endParaRPr lang="en-US" sz="5000" dirty="0">
              <a:latin typeface="Calibri"/>
              <a:ea typeface="Calibri"/>
              <a:cs typeface="Calibri"/>
            </a:endParaRPr>
          </a:p>
          <a:p>
            <a:pPr marL="457200" lvl="1" indent="-546100" algn="just">
              <a:buSzPts val="5000"/>
              <a:buFont typeface="Calibri"/>
              <a:buChar char="●"/>
            </a:pPr>
            <a:r>
              <a:rPr lang="en-US" sz="5000" dirty="0">
                <a:latin typeface="Calibri"/>
                <a:ea typeface="Calibri"/>
                <a:cs typeface="Calibri"/>
                <a:sym typeface="Calibri"/>
              </a:rPr>
              <a:t>Though it is unknown if there are any phenotypic variations between surface structures of cells at LCD or HCD, samples can be imaged using a Scanning Electron Microscope (SEM)</a:t>
            </a:r>
            <a:endParaRPr lang="en-US" sz="5000" dirty="0">
              <a:latin typeface="Calibri"/>
              <a:ea typeface="Calibri"/>
              <a:cs typeface="Calibri"/>
            </a:endParaRPr>
          </a:p>
          <a:p>
            <a:pPr marL="457200" indent="-546100" algn="just">
              <a:buSzPts val="5000"/>
              <a:buFont typeface="Calibri"/>
              <a:buChar char="●"/>
            </a:pPr>
            <a:r>
              <a:rPr lang="en-US" sz="5000" dirty="0">
                <a:latin typeface="Calibri"/>
                <a:ea typeface="Calibri"/>
                <a:cs typeface="Calibri"/>
                <a:sym typeface="Calibri"/>
              </a:rPr>
              <a:t>Analyzing</a:t>
            </a:r>
            <a:r>
              <a:rPr lang="en-US" sz="5000" dirty="0">
                <a:solidFill>
                  <a:schemeClr val="tx1"/>
                </a:solidFill>
                <a:latin typeface="Calibri"/>
                <a:ea typeface="Calibri"/>
                <a:cs typeface="Calibri"/>
                <a:sym typeface="Calibri"/>
              </a:rPr>
              <a:t> images of LCD and HCD</a:t>
            </a:r>
            <a:r>
              <a:rPr lang="en-US" sz="5000" dirty="0">
                <a:latin typeface="Calibri"/>
                <a:ea typeface="Calibri"/>
                <a:cs typeface="Calibri"/>
                <a:sym typeface="Calibri"/>
              </a:rPr>
              <a:t> samples can highlight any potential phenotypic comparisons that appear on the surfaces</a:t>
            </a:r>
            <a:endParaRPr lang="en-US" sz="5000" dirty="0">
              <a:latin typeface="Calibri"/>
              <a:ea typeface="Calibri"/>
              <a:cs typeface="Calibri"/>
            </a:endParaRPr>
          </a:p>
          <a:p>
            <a:pPr marL="457200" indent="-546100" algn="just">
              <a:buSzPts val="5000"/>
              <a:buFont typeface="Calibri"/>
              <a:buChar char="●"/>
            </a:pPr>
            <a:r>
              <a:rPr lang="en-US" sz="5000" b="1" dirty="0">
                <a:latin typeface="Calibri"/>
                <a:ea typeface="Calibri"/>
                <a:cs typeface="Calibri"/>
                <a:sym typeface="Calibri"/>
              </a:rPr>
              <a:t>Viewing and comparing cells on an ultrastructural level will provide information regarding cell structure that will refine the understanding of how </a:t>
            </a:r>
            <a:r>
              <a:rPr lang="en-US" sz="5000" b="1" i="1" dirty="0">
                <a:latin typeface="Calibri"/>
                <a:ea typeface="Calibri"/>
                <a:cs typeface="Calibri"/>
                <a:sym typeface="Calibri"/>
              </a:rPr>
              <a:t>Chlamydomonas </a:t>
            </a:r>
            <a:r>
              <a:rPr lang="en-US" sz="5000" b="1" i="1" dirty="0" err="1">
                <a:latin typeface="Calibri"/>
                <a:ea typeface="Calibri"/>
                <a:cs typeface="Calibri"/>
                <a:sym typeface="Calibri"/>
              </a:rPr>
              <a:t>reinhardtii</a:t>
            </a:r>
            <a:r>
              <a:rPr lang="en-US" sz="5000" b="1" dirty="0">
                <a:latin typeface="Calibri"/>
                <a:ea typeface="Calibri"/>
                <a:cs typeface="Calibri"/>
                <a:sym typeface="Calibri"/>
              </a:rPr>
              <a:t> responds to QS</a:t>
            </a:r>
            <a:endParaRPr sz="5000" b="1" dirty="0">
              <a:latin typeface="Calibri"/>
              <a:ea typeface="Calibri"/>
              <a:cs typeface="Calibri"/>
              <a:sym typeface="Calibri"/>
            </a:endParaRPr>
          </a:p>
        </p:txBody>
      </p:sp>
      <p:pic>
        <p:nvPicPr>
          <p:cNvPr id="19" name="Picture 18">
            <a:extLst>
              <a:ext uri="{FF2B5EF4-FFF2-40B4-BE49-F238E27FC236}">
                <a16:creationId xmlns:a16="http://schemas.microsoft.com/office/drawing/2014/main" id="{EE2C6668-6886-98D9-F414-C6164EBA031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0000"/>
                    </a14:imgEffect>
                    <a14:imgEffect>
                      <a14:brightnessContrast bright="5000" contrast="47000"/>
                    </a14:imgEffect>
                  </a14:imgLayer>
                </a14:imgProps>
              </a:ext>
            </a:extLst>
          </a:blip>
          <a:stretch>
            <a:fillRect/>
          </a:stretch>
        </p:blipFill>
        <p:spPr>
          <a:xfrm>
            <a:off x="24463097" y="9278656"/>
            <a:ext cx="5413245" cy="4107116"/>
          </a:xfrm>
          <a:prstGeom prst="rect">
            <a:avLst/>
          </a:prstGeom>
        </p:spPr>
      </p:pic>
      <p:pic>
        <p:nvPicPr>
          <p:cNvPr id="23" name="Picture 22">
            <a:extLst>
              <a:ext uri="{FF2B5EF4-FFF2-40B4-BE49-F238E27FC236}">
                <a16:creationId xmlns:a16="http://schemas.microsoft.com/office/drawing/2014/main" id="{90D063A6-8CA5-ADDD-76EA-AAC1E34CFF40}"/>
              </a:ext>
            </a:extLst>
          </p:cNvPr>
          <p:cNvPicPr>
            <a:picLocks noChangeAspect="1"/>
          </p:cNvPicPr>
          <p:nvPr/>
        </p:nvPicPr>
        <p:blipFill>
          <a:blip r:embed="rId7"/>
          <a:stretch>
            <a:fillRect/>
          </a:stretch>
        </p:blipFill>
        <p:spPr>
          <a:xfrm>
            <a:off x="31684080" y="9283883"/>
            <a:ext cx="5443523" cy="4082642"/>
          </a:xfrm>
          <a:prstGeom prst="rect">
            <a:avLst/>
          </a:prstGeom>
        </p:spPr>
      </p:pic>
      <p:graphicFrame>
        <p:nvGraphicFramePr>
          <p:cNvPr id="9" name="Table 17">
            <a:extLst>
              <a:ext uri="{FF2B5EF4-FFF2-40B4-BE49-F238E27FC236}">
                <a16:creationId xmlns:a16="http://schemas.microsoft.com/office/drawing/2014/main" id="{31B1C17B-3BED-E9D4-2C7C-19D038C4EA88}"/>
              </a:ext>
            </a:extLst>
          </p:cNvPr>
          <p:cNvGraphicFramePr>
            <a:graphicFrameLocks noGrp="1"/>
          </p:cNvGraphicFramePr>
          <p:nvPr>
            <p:extLst>
              <p:ext uri="{D42A27DB-BD31-4B8C-83A1-F6EECF244321}">
                <p14:modId xmlns:p14="http://schemas.microsoft.com/office/powerpoint/2010/main" val="133242005"/>
              </p:ext>
            </p:extLst>
          </p:nvPr>
        </p:nvGraphicFramePr>
        <p:xfrm>
          <a:off x="18860261" y="23297853"/>
          <a:ext cx="11214795" cy="8596452"/>
        </p:xfrm>
        <a:graphic>
          <a:graphicData uri="http://schemas.openxmlformats.org/drawingml/2006/table">
            <a:tbl>
              <a:tblPr firstRow="1" bandRow="1">
                <a:tableStyleId>{5C22544A-7EE6-4342-B048-85BDC9FD1C3A}</a:tableStyleId>
              </a:tblPr>
              <a:tblGrid>
                <a:gridCol w="2211058">
                  <a:extLst>
                    <a:ext uri="{9D8B030D-6E8A-4147-A177-3AD203B41FA5}">
                      <a16:colId xmlns:a16="http://schemas.microsoft.com/office/drawing/2014/main" val="2620686448"/>
                    </a:ext>
                  </a:extLst>
                </a:gridCol>
                <a:gridCol w="1305413">
                  <a:extLst>
                    <a:ext uri="{9D8B030D-6E8A-4147-A177-3AD203B41FA5}">
                      <a16:colId xmlns:a16="http://schemas.microsoft.com/office/drawing/2014/main" val="2025794464"/>
                    </a:ext>
                  </a:extLst>
                </a:gridCol>
                <a:gridCol w="4082902">
                  <a:extLst>
                    <a:ext uri="{9D8B030D-6E8A-4147-A177-3AD203B41FA5}">
                      <a16:colId xmlns:a16="http://schemas.microsoft.com/office/drawing/2014/main" val="1685853737"/>
                    </a:ext>
                  </a:extLst>
                </a:gridCol>
                <a:gridCol w="3615422">
                  <a:extLst>
                    <a:ext uri="{9D8B030D-6E8A-4147-A177-3AD203B41FA5}">
                      <a16:colId xmlns:a16="http://schemas.microsoft.com/office/drawing/2014/main" val="886154401"/>
                    </a:ext>
                  </a:extLst>
                </a:gridCol>
              </a:tblGrid>
              <a:tr h="1606780">
                <a:tc gridSpan="2">
                  <a:txBody>
                    <a:bodyPr/>
                    <a:lstStyle/>
                    <a:p>
                      <a:pPr algn="ctr"/>
                      <a:endParaRPr 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en-US" sz="4500" dirty="0">
                          <a:solidFill>
                            <a:schemeClr val="tx1"/>
                          </a:solidFill>
                          <a:latin typeface="Calibri"/>
                          <a:cs typeface="Calibri"/>
                        </a:rPr>
                        <a:t>Avg. Area (um</a:t>
                      </a:r>
                      <a:r>
                        <a:rPr lang="en-US" sz="4500" baseline="30000" dirty="0">
                          <a:solidFill>
                            <a:schemeClr val="tx1"/>
                          </a:solidFill>
                          <a:latin typeface="Calibri"/>
                          <a:cs typeface="Calibri"/>
                        </a:rPr>
                        <a:t>2</a:t>
                      </a:r>
                      <a:r>
                        <a:rPr lang="en-US" sz="4500" baseline="0" dirty="0">
                          <a:solidFill>
                            <a:schemeClr val="tx1"/>
                          </a:solidFill>
                          <a:latin typeface="Calibri"/>
                          <a:cs typeface="Calibri"/>
                        </a:rPr>
                        <a:t>)</a:t>
                      </a:r>
                      <a:endParaRPr lang="en-US" sz="4500" dirty="0">
                        <a:solidFill>
                          <a:schemeClr val="tx1"/>
                        </a:solidFill>
                        <a:latin typeface="Calibri"/>
                        <a:cs typeface="Calibri"/>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FF7AB"/>
                    </a:solidFill>
                  </a:tcPr>
                </a:tc>
                <a:tc>
                  <a:txBody>
                    <a:bodyPr/>
                    <a:lstStyle/>
                    <a:p>
                      <a:pPr algn="ctr"/>
                      <a:r>
                        <a:rPr lang="en-US" sz="4500" dirty="0">
                          <a:solidFill>
                            <a:schemeClr val="tx1"/>
                          </a:solidFill>
                          <a:latin typeface="Calibri"/>
                          <a:cs typeface="Calibri"/>
                        </a:rPr>
                        <a:t>Std. Deviation</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AFF7AB"/>
                    </a:solidFill>
                  </a:tcPr>
                </a:tc>
                <a:extLst>
                  <a:ext uri="{0D108BD9-81ED-4DB2-BD59-A6C34878D82A}">
                    <a16:rowId xmlns:a16="http://schemas.microsoft.com/office/drawing/2014/main" val="2696626471"/>
                  </a:ext>
                </a:extLst>
              </a:tr>
              <a:tr h="856950">
                <a:tc rowSpan="2">
                  <a:txBody>
                    <a:bodyPr/>
                    <a:lstStyle/>
                    <a:p>
                      <a:pPr algn="ctr"/>
                      <a:r>
                        <a:rPr lang="en-US" sz="4200" b="0">
                          <a:latin typeface="Calibri"/>
                          <a:cs typeface="Calibri"/>
                        </a:rPr>
                        <a:t>cc-124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b="1">
                          <a:latin typeface="Calibri"/>
                          <a:cs typeface="Calibri"/>
                        </a:rPr>
                        <a:t>HCD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a:latin typeface="Calibri"/>
                          <a:cs typeface="Calibri"/>
                        </a:rPr>
                        <a:t>30.30</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a:latin typeface="Calibri"/>
                          <a:cs typeface="Calibri"/>
                        </a:rPr>
                        <a:t>8.49</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0904934"/>
                  </a:ext>
                </a:extLst>
              </a:tr>
              <a:tr h="856950">
                <a:tc vMerge="1">
                  <a:txBody>
                    <a:bodyPr/>
                    <a:lstStyle/>
                    <a:p>
                      <a:r>
                        <a:rPr lang="en-US" sz="4000">
                          <a:latin typeface="Calibri" panose="020F0502020204030204" pitchFamily="34" charset="0"/>
                          <a:cs typeface="Calibri" panose="020F0502020204030204" pitchFamily="34" charset="0"/>
                        </a:rPr>
                        <a:t>LCD124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b="1">
                          <a:latin typeface="Calibri"/>
                          <a:cs typeface="Calibri"/>
                        </a:rPr>
                        <a:t>LCD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a:latin typeface="Calibri"/>
                          <a:cs typeface="Calibri"/>
                        </a:rPr>
                        <a:t>30.74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dirty="0">
                          <a:latin typeface="Calibri"/>
                          <a:cs typeface="Calibri"/>
                        </a:rPr>
                        <a:t>7.28</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776790"/>
                  </a:ext>
                </a:extLst>
              </a:tr>
              <a:tr h="856950">
                <a:tc rowSpan="2">
                  <a:txBody>
                    <a:bodyPr/>
                    <a:lstStyle/>
                    <a:p>
                      <a:pPr algn="ctr"/>
                      <a:r>
                        <a:rPr lang="en-US" sz="4200" b="0">
                          <a:latin typeface="Calibri"/>
                          <a:cs typeface="Calibri"/>
                        </a:rPr>
                        <a:t>cc-4414</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b="1" dirty="0">
                          <a:latin typeface="Calibri"/>
                          <a:cs typeface="Calibri"/>
                        </a:rPr>
                        <a:t>HCD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dirty="0">
                          <a:latin typeface="Calibri"/>
                          <a:cs typeface="Calibri"/>
                        </a:rPr>
                        <a:t>27.21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dirty="0">
                          <a:latin typeface="Calibri"/>
                          <a:cs typeface="Calibri"/>
                        </a:rPr>
                        <a:t>4.52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08378826"/>
                  </a:ext>
                </a:extLst>
              </a:tr>
              <a:tr h="856950">
                <a:tc vMerge="1">
                  <a:txBody>
                    <a:bodyPr/>
                    <a:lstStyle/>
                    <a:p>
                      <a:r>
                        <a:rPr lang="en-US" sz="4000">
                          <a:latin typeface="Calibri" panose="020F0502020204030204" pitchFamily="34" charset="0"/>
                          <a:cs typeface="Calibri" panose="020F0502020204030204" pitchFamily="34" charset="0"/>
                        </a:rPr>
                        <a:t>LCD 1419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b="1">
                          <a:latin typeface="Calibri"/>
                          <a:cs typeface="Calibri"/>
                        </a:rPr>
                        <a:t>LCD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a:latin typeface="Calibri"/>
                          <a:cs typeface="Calibri"/>
                        </a:rPr>
                        <a:t>30.13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dirty="0">
                          <a:latin typeface="Calibri"/>
                          <a:cs typeface="Calibri"/>
                        </a:rPr>
                        <a:t>4.15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8961583"/>
                  </a:ext>
                </a:extLst>
              </a:tr>
              <a:tr h="856950">
                <a:tc rowSpan="2">
                  <a:txBody>
                    <a:bodyPr/>
                    <a:lstStyle/>
                    <a:p>
                      <a:pPr algn="ctr"/>
                      <a:r>
                        <a:rPr lang="en-US" sz="4200" b="0">
                          <a:latin typeface="Calibri"/>
                          <a:cs typeface="Calibri"/>
                        </a:rPr>
                        <a:t>cc-1419</a:t>
                      </a:r>
                      <a:endParaRPr lang="en-US" sz="420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b="1">
                          <a:latin typeface="Calibri"/>
                          <a:cs typeface="Calibri"/>
                        </a:rPr>
                        <a:t>HCD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a:latin typeface="Calibri"/>
                          <a:cs typeface="Calibri"/>
                        </a:rPr>
                        <a:t>28.74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a:latin typeface="Calibri"/>
                          <a:cs typeface="Calibri"/>
                        </a:rPr>
                        <a:t>5.54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193177"/>
                  </a:ext>
                </a:extLst>
              </a:tr>
              <a:tr h="1122798">
                <a:tc vMerge="1">
                  <a:txBody>
                    <a:bodyPr/>
                    <a:lstStyle/>
                    <a:p>
                      <a:r>
                        <a:rPr lang="en-US" sz="4000">
                          <a:latin typeface="Calibri" panose="020F0502020204030204" pitchFamily="34" charset="0"/>
                          <a:cs typeface="Calibri" panose="020F0502020204030204" pitchFamily="34" charset="0"/>
                        </a:rPr>
                        <a:t>LCD 4414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b="1">
                          <a:latin typeface="Calibri"/>
                          <a:cs typeface="Calibri"/>
                        </a:rPr>
                        <a:t>LCD</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a:latin typeface="Calibri"/>
                          <a:cs typeface="Calibri"/>
                        </a:rPr>
                        <a:t>31.96</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a:latin typeface="Calibri"/>
                          <a:cs typeface="Calibri"/>
                        </a:rPr>
                        <a:t>6.35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0997527"/>
                  </a:ext>
                </a:extLst>
              </a:tr>
              <a:tr h="1582124">
                <a:tc gridSpan="2">
                  <a:txBody>
                    <a:bodyPr/>
                    <a:lstStyle/>
                    <a:p>
                      <a:pPr algn="ctr"/>
                      <a:r>
                        <a:rPr lang="en-US" sz="4200" b="0">
                          <a:latin typeface="Calibri"/>
                          <a:cs typeface="Calibri"/>
                        </a:rPr>
                        <a:t>LCD cc-124 + HCD extract</a:t>
                      </a:r>
                      <a:endParaRPr lang="en-US" sz="4200" b="0">
                        <a:latin typeface="Calibri" panose="020F0502020204030204" pitchFamily="34" charset="0"/>
                        <a:cs typeface="Calibri" panose="020F050202020403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hMerge="1">
                  <a:txBody>
                    <a:bodyPr/>
                    <a:lstStyle/>
                    <a:p>
                      <a:endParaRPr lang="en-US" sz="400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200" dirty="0">
                          <a:latin typeface="Calibri"/>
                          <a:cs typeface="Calibri"/>
                        </a:rPr>
                        <a:t>32.12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4200" dirty="0">
                          <a:latin typeface="Calibri"/>
                          <a:cs typeface="Calibri"/>
                        </a:rPr>
                        <a:t>6.29</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098047"/>
                  </a:ext>
                </a:extLst>
              </a:tr>
            </a:tbl>
          </a:graphicData>
        </a:graphic>
      </p:graphicFrame>
      <p:sp>
        <p:nvSpPr>
          <p:cNvPr id="24" name="Google Shape;59;g1aed006cc1c_0_82">
            <a:extLst>
              <a:ext uri="{FF2B5EF4-FFF2-40B4-BE49-F238E27FC236}">
                <a16:creationId xmlns:a16="http://schemas.microsoft.com/office/drawing/2014/main" id="{A84DD26D-8B18-6ADC-3088-6E7A38E7C610}"/>
              </a:ext>
            </a:extLst>
          </p:cNvPr>
          <p:cNvSpPr txBox="1"/>
          <p:nvPr/>
        </p:nvSpPr>
        <p:spPr>
          <a:xfrm>
            <a:off x="18855699" y="34754506"/>
            <a:ext cx="23232015" cy="2492960"/>
          </a:xfrm>
          <a:prstGeom prst="rect">
            <a:avLst/>
          </a:prstGeom>
          <a:noFill/>
          <a:ln>
            <a:noFill/>
          </a:ln>
        </p:spPr>
        <p:txBody>
          <a:bodyPr spcFirstLastPara="1" wrap="square" lIns="91425" tIns="91425" rIns="91425" bIns="91425" anchor="t" anchorCtr="0">
            <a:spAutoFit/>
          </a:bodyPr>
          <a:lstStyle/>
          <a:p>
            <a:pPr marL="457200" indent="-546100" algn="just">
              <a:buSzPts val="5000"/>
              <a:buFont typeface="Calibri"/>
              <a:buChar char="●"/>
            </a:pPr>
            <a:r>
              <a:rPr lang="en-US" sz="5000" dirty="0">
                <a:latin typeface="Calibri"/>
                <a:ea typeface="Calibri"/>
                <a:cs typeface="Calibri"/>
                <a:sym typeface="Calibri"/>
              </a:rPr>
              <a:t>Surface ‘wrinkles’ of the cell wall layer are not characteristic of QS in </a:t>
            </a:r>
            <a:r>
              <a:rPr lang="en-US" sz="5000" i="1" dirty="0">
                <a:latin typeface="Calibri"/>
                <a:ea typeface="Calibri"/>
                <a:cs typeface="Calibri"/>
                <a:sym typeface="Calibri"/>
              </a:rPr>
              <a:t>Chlamydomonas </a:t>
            </a:r>
            <a:r>
              <a:rPr lang="en-US" sz="5000" i="1" dirty="0" err="1">
                <a:latin typeface="Calibri"/>
                <a:ea typeface="Calibri"/>
                <a:cs typeface="Calibri"/>
                <a:sym typeface="Calibri"/>
              </a:rPr>
              <a:t>reinhardtii</a:t>
            </a:r>
            <a:endParaRPr lang="en-US" sz="5000" i="1" dirty="0">
              <a:latin typeface="Calibri"/>
              <a:ea typeface="Calibri"/>
              <a:cs typeface="Calibri"/>
            </a:endParaRPr>
          </a:p>
          <a:p>
            <a:pPr marL="457200" indent="-546100" algn="just">
              <a:buSzPts val="5000"/>
              <a:buFont typeface="Calibri"/>
              <a:buChar char="●"/>
            </a:pPr>
            <a:r>
              <a:rPr lang="en-US" sz="5000" dirty="0">
                <a:latin typeface="Calibri"/>
                <a:ea typeface="Calibri"/>
                <a:cs typeface="Calibri"/>
              </a:rPr>
              <a:t>There are no significant differences between the surface area of LCD and HCD cultures </a:t>
            </a:r>
          </a:p>
        </p:txBody>
      </p:sp>
      <p:graphicFrame>
        <p:nvGraphicFramePr>
          <p:cNvPr id="25" name="Table 24">
            <a:extLst>
              <a:ext uri="{FF2B5EF4-FFF2-40B4-BE49-F238E27FC236}">
                <a16:creationId xmlns:a16="http://schemas.microsoft.com/office/drawing/2014/main" id="{4F104F09-C0C2-5EF5-964C-6A189E623216}"/>
              </a:ext>
            </a:extLst>
          </p:cNvPr>
          <p:cNvGraphicFramePr>
            <a:graphicFrameLocks noGrp="1"/>
          </p:cNvGraphicFramePr>
          <p:nvPr>
            <p:extLst>
              <p:ext uri="{D42A27DB-BD31-4B8C-83A1-F6EECF244321}">
                <p14:modId xmlns:p14="http://schemas.microsoft.com/office/powerpoint/2010/main" val="683598206"/>
              </p:ext>
            </p:extLst>
          </p:nvPr>
        </p:nvGraphicFramePr>
        <p:xfrm>
          <a:off x="30852656" y="22656390"/>
          <a:ext cx="11669346" cy="9479100"/>
        </p:xfrm>
        <a:graphic>
          <a:graphicData uri="http://schemas.openxmlformats.org/drawingml/2006/table">
            <a:tbl>
              <a:tblPr firstRow="1" bandRow="1">
                <a:tableStyleId>{5C22544A-7EE6-4342-B048-85BDC9FD1C3A}</a:tableStyleId>
              </a:tblPr>
              <a:tblGrid>
                <a:gridCol w="2095073">
                  <a:extLst>
                    <a:ext uri="{9D8B030D-6E8A-4147-A177-3AD203B41FA5}">
                      <a16:colId xmlns:a16="http://schemas.microsoft.com/office/drawing/2014/main" val="1394928350"/>
                    </a:ext>
                  </a:extLst>
                </a:gridCol>
                <a:gridCol w="1351448">
                  <a:extLst>
                    <a:ext uri="{9D8B030D-6E8A-4147-A177-3AD203B41FA5}">
                      <a16:colId xmlns:a16="http://schemas.microsoft.com/office/drawing/2014/main" val="2039683765"/>
                    </a:ext>
                  </a:extLst>
                </a:gridCol>
                <a:gridCol w="2610716">
                  <a:extLst>
                    <a:ext uri="{9D8B030D-6E8A-4147-A177-3AD203B41FA5}">
                      <a16:colId xmlns:a16="http://schemas.microsoft.com/office/drawing/2014/main" val="644751885"/>
                    </a:ext>
                  </a:extLst>
                </a:gridCol>
                <a:gridCol w="2810934">
                  <a:extLst>
                    <a:ext uri="{9D8B030D-6E8A-4147-A177-3AD203B41FA5}">
                      <a16:colId xmlns:a16="http://schemas.microsoft.com/office/drawing/2014/main" val="266247101"/>
                    </a:ext>
                  </a:extLst>
                </a:gridCol>
                <a:gridCol w="2801175">
                  <a:extLst>
                    <a:ext uri="{9D8B030D-6E8A-4147-A177-3AD203B41FA5}">
                      <a16:colId xmlns:a16="http://schemas.microsoft.com/office/drawing/2014/main" val="2670526156"/>
                    </a:ext>
                  </a:extLst>
                </a:gridCol>
              </a:tblGrid>
              <a:tr h="1107410">
                <a:tc gridSpan="2">
                  <a:txBody>
                    <a:bodyPr/>
                    <a:lstStyle/>
                    <a:p>
                      <a:pPr algn="ctr"/>
                      <a:endParaRPr lang="en-US" sz="4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400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500" dirty="0">
                          <a:solidFill>
                            <a:schemeClr val="tx1"/>
                          </a:solidFill>
                          <a:latin typeface="Calibri"/>
                          <a:cs typeface="Calibri"/>
                        </a:rPr>
                        <a:t># cells (N)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7AB"/>
                    </a:solidFill>
                  </a:tcPr>
                </a:tc>
                <a:tc>
                  <a:txBody>
                    <a:bodyPr/>
                    <a:lstStyle/>
                    <a:p>
                      <a:pPr algn="ctr"/>
                      <a:r>
                        <a:rPr lang="en-US" sz="4500" dirty="0">
                          <a:solidFill>
                            <a:schemeClr val="tx1"/>
                          </a:solidFill>
                          <a:latin typeface="Calibri"/>
                          <a:cs typeface="Calibri"/>
                        </a:rPr>
                        <a:t># wrinkled cells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7AB"/>
                    </a:solidFill>
                  </a:tcPr>
                </a:tc>
                <a:tc>
                  <a:txBody>
                    <a:bodyPr/>
                    <a:lstStyle/>
                    <a:p>
                      <a:pPr algn="ctr"/>
                      <a:r>
                        <a:rPr lang="en-US" sz="4500" dirty="0">
                          <a:solidFill>
                            <a:schemeClr val="tx1"/>
                          </a:solidFill>
                          <a:latin typeface="Calibri"/>
                          <a:cs typeface="Calibri"/>
                        </a:rPr>
                        <a:t>Frequency</a:t>
                      </a:r>
                      <a:endParaRPr lang="en-US" sz="4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FF7AB"/>
                    </a:solidFill>
                  </a:tcPr>
                </a:tc>
                <a:extLst>
                  <a:ext uri="{0D108BD9-81ED-4DB2-BD59-A6C34878D82A}">
                    <a16:rowId xmlns:a16="http://schemas.microsoft.com/office/drawing/2014/main" val="1072379144"/>
                  </a:ext>
                </a:extLst>
              </a:tr>
              <a:tr h="1107410">
                <a:tc rowSpan="2">
                  <a:txBody>
                    <a:bodyPr/>
                    <a:lstStyle/>
                    <a:p>
                      <a:pPr algn="ctr"/>
                      <a:r>
                        <a:rPr lang="en-US" sz="4200" b="0">
                          <a:latin typeface="Calibri"/>
                          <a:cs typeface="Calibri"/>
                        </a:rPr>
                        <a:t>cc-124</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b="1">
                          <a:latin typeface="Calibri"/>
                          <a:cs typeface="Calibri"/>
                        </a:rPr>
                        <a:t>HCD </a:t>
                      </a:r>
                      <a:endParaRPr lang="en-US" sz="4200" b="1">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241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2472580"/>
                  </a:ext>
                </a:extLst>
              </a:tr>
              <a:tr h="1107410">
                <a:tc vMerge="1">
                  <a:txBody>
                    <a:bodyPr/>
                    <a:lstStyle/>
                    <a:p>
                      <a:endParaRPr lang="en-US" sz="4000" b="1">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b="1">
                          <a:latin typeface="Calibri"/>
                          <a:cs typeface="Calibri"/>
                        </a:rPr>
                        <a:t>LCD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021968"/>
                  </a:ext>
                </a:extLst>
              </a:tr>
              <a:tr h="1107410">
                <a:tc rowSpan="2">
                  <a:txBody>
                    <a:bodyPr/>
                    <a:lstStyle/>
                    <a:p>
                      <a:pPr algn="ctr"/>
                      <a:r>
                        <a:rPr lang="en-US" sz="4200" b="0">
                          <a:latin typeface="Calibri"/>
                          <a:cs typeface="Calibri"/>
                        </a:rPr>
                        <a:t>cc-4414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b="1" dirty="0">
                          <a:latin typeface="Calibri"/>
                          <a:cs typeface="Calibri"/>
                        </a:rPr>
                        <a:t>HCD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93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dirty="0">
                          <a:latin typeface="Calibri"/>
                          <a:cs typeface="Calibri"/>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857337"/>
                  </a:ext>
                </a:extLst>
              </a:tr>
              <a:tr h="1107410">
                <a:tc vMerge="1">
                  <a:txBody>
                    <a:bodyPr/>
                    <a:lstStyle/>
                    <a:p>
                      <a:endParaRPr lang="en-US" sz="4000" b="1">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b="1">
                          <a:latin typeface="Calibri"/>
                          <a:cs typeface="Calibri"/>
                        </a:rPr>
                        <a:t>LCD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727330"/>
                  </a:ext>
                </a:extLst>
              </a:tr>
              <a:tr h="1107410">
                <a:tc rowSpan="2">
                  <a:txBody>
                    <a:bodyPr/>
                    <a:lstStyle/>
                    <a:p>
                      <a:pPr algn="ctr"/>
                      <a:r>
                        <a:rPr lang="en-US" sz="4200" b="0" dirty="0">
                          <a:latin typeface="Calibri"/>
                          <a:cs typeface="Calibri"/>
                        </a:rPr>
                        <a:t>cc-1419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b="1">
                          <a:latin typeface="Calibri"/>
                          <a:cs typeface="Calibri"/>
                        </a:rPr>
                        <a:t>HCD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5564577"/>
                  </a:ext>
                </a:extLst>
              </a:tr>
              <a:tr h="1107410">
                <a:tc vMerge="1">
                  <a:txBody>
                    <a:bodyPr/>
                    <a:lstStyle/>
                    <a:p>
                      <a:endParaRPr lang="en-US" sz="4000" b="1">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b="1">
                          <a:latin typeface="Calibri"/>
                          <a:cs typeface="Calibri"/>
                        </a:rPr>
                        <a:t>LCD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4200">
                          <a:latin typeface="Calibri"/>
                          <a:cs typeface="Calibri"/>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1421907"/>
                  </a:ext>
                </a:extLst>
              </a:tr>
              <a:tr h="1107409">
                <a:tc gridSpan="2">
                  <a:txBody>
                    <a:bodyPr/>
                    <a:lstStyle/>
                    <a:p>
                      <a:pPr lvl="0" algn="ctr">
                        <a:buNone/>
                      </a:pPr>
                      <a:r>
                        <a:rPr lang="en-US" sz="4200" b="0" i="0" u="none" strike="noStrike" noProof="0" dirty="0">
                          <a:latin typeface="Calibri"/>
                        </a:rPr>
                        <a:t>LCD cc-124 + </a:t>
                      </a:r>
                    </a:p>
                    <a:p>
                      <a:pPr lvl="0" algn="ctr">
                        <a:buNone/>
                      </a:pPr>
                      <a:r>
                        <a:rPr lang="en-US" sz="4200" b="0" i="0" u="none" strike="noStrike" noProof="0" dirty="0">
                          <a:latin typeface="Calibri"/>
                        </a:rPr>
                        <a:t>HCD extract</a:t>
                      </a:r>
                      <a:endParaRPr lang="en-US" dirty="0"/>
                    </a:p>
                  </a:txBody>
                  <a:tcPr anchor="ct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tc h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lvl="0" algn="ctr">
                        <a:buNone/>
                      </a:pPr>
                      <a:r>
                        <a:rPr lang="en-US" sz="4200">
                          <a:latin typeface="Calibri"/>
                          <a:cs typeface="Calibri"/>
                        </a:rPr>
                        <a:t>40</a:t>
                      </a:r>
                    </a:p>
                  </a:txBody>
                  <a:tcP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lvl="0" algn="ctr">
                        <a:buNone/>
                      </a:pPr>
                      <a:r>
                        <a:rPr lang="en-US" sz="4200">
                          <a:latin typeface="Calibri"/>
                          <a:cs typeface="Calibri"/>
                        </a:rPr>
                        <a:t>11</a:t>
                      </a:r>
                    </a:p>
                  </a:txBody>
                  <a:tcP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tc>
                  <a:txBody>
                    <a:bodyPr/>
                    <a:lstStyle/>
                    <a:p>
                      <a:pPr lvl="0" algn="ctr">
                        <a:buNone/>
                      </a:pPr>
                      <a:r>
                        <a:rPr lang="en-US" sz="4200" dirty="0">
                          <a:latin typeface="Calibri"/>
                          <a:cs typeface="Calibri"/>
                        </a:rPr>
                        <a:t>28%</a:t>
                      </a:r>
                    </a:p>
                  </a:txBody>
                  <a:tcPr>
                    <a:lnL w="12700">
                      <a:solidFill>
                        <a:schemeClr val="tx1"/>
                      </a:solidFill>
                    </a:lnL>
                    <a:lnR w="12700">
                      <a:solidFill>
                        <a:schemeClr val="tx1"/>
                      </a:solidFill>
                    </a:lnR>
                    <a:lnT w="12700">
                      <a:solidFill>
                        <a:schemeClr val="tx1"/>
                      </a:solidFill>
                    </a:lnT>
                    <a:lnB w="12700">
                      <a:solidFill>
                        <a:schemeClr val="tx1"/>
                      </a:solidFill>
                    </a:lnB>
                    <a:lnTlToBr w="0">
                      <a:noFill/>
                    </a:lnTlToBr>
                    <a:lnBlToTr w="0">
                      <a:noFill/>
                    </a:lnBlToTr>
                  </a:tcPr>
                </a:tc>
                <a:extLst>
                  <a:ext uri="{0D108BD9-81ED-4DB2-BD59-A6C34878D82A}">
                    <a16:rowId xmlns:a16="http://schemas.microsoft.com/office/drawing/2014/main" val="637659382"/>
                  </a:ext>
                </a:extLst>
              </a:tr>
            </a:tbl>
          </a:graphicData>
        </a:graphic>
      </p:graphicFrame>
      <p:grpSp>
        <p:nvGrpSpPr>
          <p:cNvPr id="35" name="Group 34">
            <a:extLst>
              <a:ext uri="{FF2B5EF4-FFF2-40B4-BE49-F238E27FC236}">
                <a16:creationId xmlns:a16="http://schemas.microsoft.com/office/drawing/2014/main" id="{B83BC605-B687-1212-B812-F57DA97071C9}"/>
              </a:ext>
            </a:extLst>
          </p:cNvPr>
          <p:cNvGrpSpPr/>
          <p:nvPr/>
        </p:nvGrpSpPr>
        <p:grpSpPr>
          <a:xfrm>
            <a:off x="31379938" y="16296426"/>
            <a:ext cx="11282304" cy="2914328"/>
            <a:chOff x="31788380" y="15819770"/>
            <a:chExt cx="11282304" cy="2914328"/>
          </a:xfrm>
        </p:grpSpPr>
        <p:pic>
          <p:nvPicPr>
            <p:cNvPr id="18" name="Picture 17">
              <a:extLst>
                <a:ext uri="{FF2B5EF4-FFF2-40B4-BE49-F238E27FC236}">
                  <a16:creationId xmlns:a16="http://schemas.microsoft.com/office/drawing/2014/main" id="{7D4A93DA-497F-A6D9-9466-19C5651E0671}"/>
                </a:ext>
              </a:extLst>
            </p:cNvPr>
            <p:cNvPicPr>
              <a:picLocks noChangeAspect="1"/>
            </p:cNvPicPr>
            <p:nvPr/>
          </p:nvPicPr>
          <p:blipFill>
            <a:blip r:embed="rId8"/>
            <a:stretch>
              <a:fillRect/>
            </a:stretch>
          </p:blipFill>
          <p:spPr>
            <a:xfrm>
              <a:off x="31809665" y="15902136"/>
              <a:ext cx="3767392" cy="2825543"/>
            </a:xfrm>
            <a:prstGeom prst="rect">
              <a:avLst/>
            </a:prstGeom>
          </p:spPr>
        </p:pic>
        <p:pic>
          <p:nvPicPr>
            <p:cNvPr id="20" name="Picture 19" descr="A picture containing text, x-ray film&#10;&#10;Description automatically generated">
              <a:extLst>
                <a:ext uri="{FF2B5EF4-FFF2-40B4-BE49-F238E27FC236}">
                  <a16:creationId xmlns:a16="http://schemas.microsoft.com/office/drawing/2014/main" id="{77928E70-808E-FFED-A857-0C996CC9CD09}"/>
                </a:ext>
              </a:extLst>
            </p:cNvPr>
            <p:cNvPicPr>
              <a:picLocks noChangeAspect="1"/>
            </p:cNvPicPr>
            <p:nvPr/>
          </p:nvPicPr>
          <p:blipFill>
            <a:blip r:embed="rId9"/>
            <a:stretch>
              <a:fillRect/>
            </a:stretch>
          </p:blipFill>
          <p:spPr>
            <a:xfrm>
              <a:off x="35545111" y="15902136"/>
              <a:ext cx="3767392" cy="2825543"/>
            </a:xfrm>
            <a:prstGeom prst="rect">
              <a:avLst/>
            </a:prstGeom>
          </p:spPr>
        </p:pic>
        <p:pic>
          <p:nvPicPr>
            <p:cNvPr id="6" name="Picture 5" descr="A picture containing text, x-ray film&#10;&#10;Description automatically generated">
              <a:extLst>
                <a:ext uri="{FF2B5EF4-FFF2-40B4-BE49-F238E27FC236}">
                  <a16:creationId xmlns:a16="http://schemas.microsoft.com/office/drawing/2014/main" id="{562C1D45-EDFC-C41E-1925-3A4EBBC03305}"/>
                </a:ext>
              </a:extLst>
            </p:cNvPr>
            <p:cNvPicPr>
              <a:picLocks noChangeAspect="1"/>
            </p:cNvPicPr>
            <p:nvPr/>
          </p:nvPicPr>
          <p:blipFill>
            <a:blip r:embed="rId10"/>
            <a:stretch>
              <a:fillRect/>
            </a:stretch>
          </p:blipFill>
          <p:spPr>
            <a:xfrm>
              <a:off x="39301831" y="15901384"/>
              <a:ext cx="3768853" cy="2832714"/>
            </a:xfrm>
            <a:prstGeom prst="rect">
              <a:avLst/>
            </a:prstGeom>
          </p:spPr>
        </p:pic>
        <p:sp>
          <p:nvSpPr>
            <p:cNvPr id="2" name="TextBox 1">
              <a:extLst>
                <a:ext uri="{FF2B5EF4-FFF2-40B4-BE49-F238E27FC236}">
                  <a16:creationId xmlns:a16="http://schemas.microsoft.com/office/drawing/2014/main" id="{2CC0BBE6-EC77-1562-FD12-2F0919C74459}"/>
                </a:ext>
              </a:extLst>
            </p:cNvPr>
            <p:cNvSpPr txBox="1"/>
            <p:nvPr/>
          </p:nvSpPr>
          <p:spPr>
            <a:xfrm>
              <a:off x="31788380" y="15829441"/>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cs typeface="Calibri"/>
                </a:rPr>
                <a:t>(a)</a:t>
              </a:r>
              <a:endParaRPr lang="en-US" sz="4000">
                <a:solidFill>
                  <a:schemeClr val="accent3"/>
                </a:solidFill>
                <a:cs typeface="Calibri"/>
              </a:endParaRPr>
            </a:p>
          </p:txBody>
        </p:sp>
        <p:sp>
          <p:nvSpPr>
            <p:cNvPr id="12" name="TextBox 11">
              <a:extLst>
                <a:ext uri="{FF2B5EF4-FFF2-40B4-BE49-F238E27FC236}">
                  <a16:creationId xmlns:a16="http://schemas.microsoft.com/office/drawing/2014/main" id="{058EE039-AFDE-8FC5-3069-F063887B49D9}"/>
                </a:ext>
              </a:extLst>
            </p:cNvPr>
            <p:cNvSpPr txBox="1"/>
            <p:nvPr/>
          </p:nvSpPr>
          <p:spPr>
            <a:xfrm>
              <a:off x="35567025" y="15819770"/>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rPr>
                <a:t>(b)</a:t>
              </a:r>
              <a:endParaRPr lang="en-US">
                <a:solidFill>
                  <a:schemeClr val="accent3"/>
                </a:solidFill>
              </a:endParaRPr>
            </a:p>
          </p:txBody>
        </p:sp>
        <p:sp>
          <p:nvSpPr>
            <p:cNvPr id="26" name="TextBox 25">
              <a:extLst>
                <a:ext uri="{FF2B5EF4-FFF2-40B4-BE49-F238E27FC236}">
                  <a16:creationId xmlns:a16="http://schemas.microsoft.com/office/drawing/2014/main" id="{F0AA86C1-9493-9F4C-BB78-B8796331C4D7}"/>
                </a:ext>
              </a:extLst>
            </p:cNvPr>
            <p:cNvSpPr txBox="1"/>
            <p:nvPr/>
          </p:nvSpPr>
          <p:spPr>
            <a:xfrm>
              <a:off x="39279009" y="15819798"/>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rPr>
                <a:t>(c)</a:t>
              </a:r>
              <a:endParaRPr lang="en-US"/>
            </a:p>
          </p:txBody>
        </p:sp>
      </p:grpSp>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D74F7EBB-03C4-35CE-03E9-C0FB278BD60B}"/>
                  </a:ext>
                </a:extLst>
              </p14:cNvPr>
              <p14:cNvContentPartPr/>
              <p14:nvPr/>
            </p14:nvContentPartPr>
            <p14:xfrm>
              <a:off x="35665855" y="21960485"/>
              <a:ext cx="51036" cy="51036"/>
            </p14:xfrm>
          </p:contentPart>
        </mc:Choice>
        <mc:Fallback xmlns="">
          <p:pic>
            <p:nvPicPr>
              <p:cNvPr id="10" name="Ink 9">
                <a:extLst>
                  <a:ext uri="{FF2B5EF4-FFF2-40B4-BE49-F238E27FC236}">
                    <a16:creationId xmlns:a16="http://schemas.microsoft.com/office/drawing/2014/main" id="{D74F7EBB-03C4-35CE-03E9-C0FB278BD60B}"/>
                  </a:ext>
                </a:extLst>
              </p:cNvPr>
              <p:cNvPicPr/>
              <p:nvPr/>
            </p:nvPicPr>
            <p:blipFill>
              <a:blip r:embed="rId12"/>
              <a:stretch>
                <a:fillRect/>
              </a:stretch>
            </p:blipFill>
            <p:spPr>
              <a:xfrm>
                <a:off x="33114055" y="19408685"/>
                <a:ext cx="5103600" cy="5103600"/>
              </a:xfrm>
              <a:prstGeom prst="rect">
                <a:avLst/>
              </a:prstGeom>
            </p:spPr>
          </p:pic>
        </mc:Fallback>
      </mc:AlternateContent>
      <p:grpSp>
        <p:nvGrpSpPr>
          <p:cNvPr id="17" name="Group 16">
            <a:extLst>
              <a:ext uri="{FF2B5EF4-FFF2-40B4-BE49-F238E27FC236}">
                <a16:creationId xmlns:a16="http://schemas.microsoft.com/office/drawing/2014/main" id="{5B24FCCB-B282-7FDE-FE61-84BF89B5A149}"/>
              </a:ext>
            </a:extLst>
          </p:cNvPr>
          <p:cNvGrpSpPr/>
          <p:nvPr/>
        </p:nvGrpSpPr>
        <p:grpSpPr>
          <a:xfrm>
            <a:off x="19022041" y="9274125"/>
            <a:ext cx="8232051" cy="4160172"/>
            <a:chOff x="20314101" y="9069979"/>
            <a:chExt cx="8232051" cy="4160172"/>
          </a:xfrm>
        </p:grpSpPr>
        <p:sp>
          <p:nvSpPr>
            <p:cNvPr id="57" name="Google Shape;57;g1aed006cc1c_0_82"/>
            <p:cNvSpPr txBox="1"/>
            <p:nvPr/>
          </p:nvSpPr>
          <p:spPr>
            <a:xfrm rot="10800000">
              <a:off x="24971807" y="12829951"/>
              <a:ext cx="48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8" name="Picture 7" descr="A close-up of a flower&#10;&#10;Description automatically generated with low confidence">
              <a:extLst>
                <a:ext uri="{FF2B5EF4-FFF2-40B4-BE49-F238E27FC236}">
                  <a16:creationId xmlns:a16="http://schemas.microsoft.com/office/drawing/2014/main" id="{3FE78146-D1D0-8360-3601-0449D16EC77B}"/>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9000"/>
                      </a14:imgEffect>
                      <a14:imgEffect>
                        <a14:brightnessContrast bright="-14000" contrast="-30000"/>
                      </a14:imgEffect>
                    </a14:imgLayer>
                  </a14:imgProps>
                </a:ext>
              </a:extLst>
            </a:blip>
            <a:stretch>
              <a:fillRect/>
            </a:stretch>
          </p:blipFill>
          <p:spPr>
            <a:xfrm>
              <a:off x="20352335" y="9074901"/>
              <a:ext cx="5411218" cy="4098190"/>
            </a:xfrm>
            <a:prstGeom prst="rect">
              <a:avLst/>
            </a:prstGeom>
          </p:spPr>
        </p:pic>
        <p:sp>
          <p:nvSpPr>
            <p:cNvPr id="27" name="TextBox 26">
              <a:extLst>
                <a:ext uri="{FF2B5EF4-FFF2-40B4-BE49-F238E27FC236}">
                  <a16:creationId xmlns:a16="http://schemas.microsoft.com/office/drawing/2014/main" id="{CC80BC28-68C3-AD80-52AB-36094E68CAA5}"/>
                </a:ext>
              </a:extLst>
            </p:cNvPr>
            <p:cNvSpPr txBox="1"/>
            <p:nvPr/>
          </p:nvSpPr>
          <p:spPr>
            <a:xfrm>
              <a:off x="20314101" y="9069979"/>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cs typeface="Calibri"/>
                </a:rPr>
                <a:t>(a)</a:t>
              </a:r>
              <a:endParaRPr lang="en-US" sz="4000">
                <a:solidFill>
                  <a:schemeClr val="accent3"/>
                </a:solidFill>
                <a:cs typeface="Calibri"/>
              </a:endParaRPr>
            </a:p>
          </p:txBody>
        </p:sp>
        <p:sp>
          <p:nvSpPr>
            <p:cNvPr id="28" name="TextBox 27">
              <a:extLst>
                <a:ext uri="{FF2B5EF4-FFF2-40B4-BE49-F238E27FC236}">
                  <a16:creationId xmlns:a16="http://schemas.microsoft.com/office/drawing/2014/main" id="{7C1A8D00-C2DE-8822-F106-66359CFE88C0}"/>
                </a:ext>
              </a:extLst>
            </p:cNvPr>
            <p:cNvSpPr txBox="1"/>
            <p:nvPr/>
          </p:nvSpPr>
          <p:spPr>
            <a:xfrm>
              <a:off x="25802952" y="9069989"/>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cs typeface="Calibri"/>
                </a:rPr>
                <a:t>(b)</a:t>
              </a:r>
              <a:endParaRPr lang="en-US" sz="4000">
                <a:solidFill>
                  <a:schemeClr val="accent3"/>
                </a:solidFill>
                <a:cs typeface="Calibri"/>
              </a:endParaRPr>
            </a:p>
          </p:txBody>
        </p:sp>
      </p:grpSp>
      <p:grpSp>
        <p:nvGrpSpPr>
          <p:cNvPr id="34" name="Group 33">
            <a:extLst>
              <a:ext uri="{FF2B5EF4-FFF2-40B4-BE49-F238E27FC236}">
                <a16:creationId xmlns:a16="http://schemas.microsoft.com/office/drawing/2014/main" id="{11FC6689-4F55-A61B-B000-40A3FCA81768}"/>
              </a:ext>
            </a:extLst>
          </p:cNvPr>
          <p:cNvGrpSpPr/>
          <p:nvPr/>
        </p:nvGrpSpPr>
        <p:grpSpPr>
          <a:xfrm>
            <a:off x="31677121" y="9268271"/>
            <a:ext cx="10852113" cy="4100138"/>
            <a:chOff x="31949555" y="9029917"/>
            <a:chExt cx="10852113" cy="4100138"/>
          </a:xfrm>
        </p:grpSpPr>
        <p:pic>
          <p:nvPicPr>
            <p:cNvPr id="22" name="Picture 21" descr="A picture containing background pattern&#10;&#10;Description automatically generated">
              <a:extLst>
                <a:ext uri="{FF2B5EF4-FFF2-40B4-BE49-F238E27FC236}">
                  <a16:creationId xmlns:a16="http://schemas.microsoft.com/office/drawing/2014/main" id="{235E5379-33F2-F774-435D-915FD8315B15}"/>
                </a:ext>
              </a:extLst>
            </p:cNvPr>
            <p:cNvPicPr>
              <a:picLocks noChangeAspect="1"/>
            </p:cNvPicPr>
            <p:nvPr/>
          </p:nvPicPr>
          <p:blipFill>
            <a:blip r:embed="rId15"/>
            <a:stretch>
              <a:fillRect/>
            </a:stretch>
          </p:blipFill>
          <p:spPr>
            <a:xfrm>
              <a:off x="37373119" y="9029917"/>
              <a:ext cx="5428549" cy="4100138"/>
            </a:xfrm>
            <a:prstGeom prst="rect">
              <a:avLst/>
            </a:prstGeom>
          </p:spPr>
        </p:pic>
        <p:sp>
          <p:nvSpPr>
            <p:cNvPr id="29" name="TextBox 28">
              <a:extLst>
                <a:ext uri="{FF2B5EF4-FFF2-40B4-BE49-F238E27FC236}">
                  <a16:creationId xmlns:a16="http://schemas.microsoft.com/office/drawing/2014/main" id="{33AEC758-3DCA-69AB-6540-6F9F5CF3919A}"/>
                </a:ext>
              </a:extLst>
            </p:cNvPr>
            <p:cNvSpPr txBox="1"/>
            <p:nvPr/>
          </p:nvSpPr>
          <p:spPr>
            <a:xfrm>
              <a:off x="31949555" y="904731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cs typeface="Calibri"/>
                </a:rPr>
                <a:t>(a)</a:t>
              </a:r>
              <a:endParaRPr lang="en-US" sz="4000">
                <a:solidFill>
                  <a:schemeClr val="accent3"/>
                </a:solidFill>
                <a:cs typeface="Calibri"/>
              </a:endParaRPr>
            </a:p>
          </p:txBody>
        </p:sp>
        <p:sp>
          <p:nvSpPr>
            <p:cNvPr id="30" name="TextBox 29">
              <a:extLst>
                <a:ext uri="{FF2B5EF4-FFF2-40B4-BE49-F238E27FC236}">
                  <a16:creationId xmlns:a16="http://schemas.microsoft.com/office/drawing/2014/main" id="{27C5B5B6-CC28-97D3-C571-7E04CD399273}"/>
                </a:ext>
              </a:extLst>
            </p:cNvPr>
            <p:cNvSpPr txBox="1"/>
            <p:nvPr/>
          </p:nvSpPr>
          <p:spPr>
            <a:xfrm>
              <a:off x="37436018" y="9070009"/>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cs typeface="Calibri"/>
                </a:rPr>
                <a:t>(b)</a:t>
              </a:r>
              <a:endParaRPr lang="en-US" sz="4000">
                <a:solidFill>
                  <a:schemeClr val="accent3"/>
                </a:solidFill>
                <a:cs typeface="Calibri"/>
              </a:endParaRPr>
            </a:p>
          </p:txBody>
        </p:sp>
      </p:grpSp>
      <p:grpSp>
        <p:nvGrpSpPr>
          <p:cNvPr id="36" name="Group 35">
            <a:extLst>
              <a:ext uri="{FF2B5EF4-FFF2-40B4-BE49-F238E27FC236}">
                <a16:creationId xmlns:a16="http://schemas.microsoft.com/office/drawing/2014/main" id="{22244593-5DAA-0A29-37F2-D2B0F7C34E03}"/>
              </a:ext>
            </a:extLst>
          </p:cNvPr>
          <p:cNvGrpSpPr/>
          <p:nvPr/>
        </p:nvGrpSpPr>
        <p:grpSpPr>
          <a:xfrm>
            <a:off x="18955932" y="15727349"/>
            <a:ext cx="11244149" cy="2893892"/>
            <a:chOff x="18922065" y="15829501"/>
            <a:chExt cx="11244149" cy="2893892"/>
          </a:xfrm>
        </p:grpSpPr>
        <p:grpSp>
          <p:nvGrpSpPr>
            <p:cNvPr id="7" name="Group 6">
              <a:extLst>
                <a:ext uri="{FF2B5EF4-FFF2-40B4-BE49-F238E27FC236}">
                  <a16:creationId xmlns:a16="http://schemas.microsoft.com/office/drawing/2014/main" id="{C4B55EFD-F9A9-785D-6B3E-084F96C0549B}"/>
                </a:ext>
              </a:extLst>
            </p:cNvPr>
            <p:cNvGrpSpPr/>
            <p:nvPr/>
          </p:nvGrpSpPr>
          <p:grpSpPr>
            <a:xfrm>
              <a:off x="18922065" y="15892548"/>
              <a:ext cx="11244149" cy="2830845"/>
              <a:chOff x="19014587" y="14554704"/>
              <a:chExt cx="11244149" cy="2830845"/>
            </a:xfrm>
          </p:grpSpPr>
          <p:pic>
            <p:nvPicPr>
              <p:cNvPr id="1026" name="Picture 2">
                <a:extLst>
                  <a:ext uri="{FF2B5EF4-FFF2-40B4-BE49-F238E27FC236}">
                    <a16:creationId xmlns:a16="http://schemas.microsoft.com/office/drawing/2014/main" id="{83A2ECA3-4C88-8B43-2C29-C73A6EB89550}"/>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496367" y="14554704"/>
                <a:ext cx="3762369" cy="28254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graphical user interface&#10;&#10;Description automatically generated">
                <a:extLst>
                  <a:ext uri="{FF2B5EF4-FFF2-40B4-BE49-F238E27FC236}">
                    <a16:creationId xmlns:a16="http://schemas.microsoft.com/office/drawing/2014/main" id="{0E93374E-C7CE-2C2B-EAE0-22203A2F474F}"/>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7000"/>
                        </a14:imgEffect>
                        <a14:imgEffect>
                          <a14:brightnessContrast bright="5000" contrast="28000"/>
                        </a14:imgEffect>
                      </a14:imgLayer>
                    </a14:imgProps>
                  </a:ext>
                </a:extLst>
              </a:blip>
              <a:stretch>
                <a:fillRect/>
              </a:stretch>
            </p:blipFill>
            <p:spPr>
              <a:xfrm>
                <a:off x="22752367" y="14557901"/>
                <a:ext cx="3764382" cy="2825496"/>
              </a:xfrm>
              <a:prstGeom prst="rect">
                <a:avLst/>
              </a:prstGeom>
            </p:spPr>
          </p:pic>
          <p:pic>
            <p:nvPicPr>
              <p:cNvPr id="21" name="Picture 20" descr="A picture containing text, night sky&#10;&#10;Description automatically generated">
                <a:extLst>
                  <a:ext uri="{FF2B5EF4-FFF2-40B4-BE49-F238E27FC236}">
                    <a16:creationId xmlns:a16="http://schemas.microsoft.com/office/drawing/2014/main" id="{AB3EB11F-55BD-D1C7-83A9-72D45E84367D}"/>
                  </a:ext>
                </a:extLst>
              </p:cNvPr>
              <p:cNvPicPr>
                <a:picLocks noChangeAspect="1"/>
              </p:cNvPicPr>
              <p:nvPr/>
            </p:nvPicPr>
            <p:blipFill>
              <a:blip r:embed="rId19"/>
              <a:stretch>
                <a:fillRect/>
              </a:stretch>
            </p:blipFill>
            <p:spPr>
              <a:xfrm>
                <a:off x="19014587" y="14562868"/>
                <a:ext cx="3778749" cy="2822681"/>
              </a:xfrm>
              <a:prstGeom prst="rect">
                <a:avLst/>
              </a:prstGeom>
            </p:spPr>
          </p:pic>
        </p:grpSp>
        <p:grpSp>
          <p:nvGrpSpPr>
            <p:cNvPr id="14" name="Group 13">
              <a:extLst>
                <a:ext uri="{FF2B5EF4-FFF2-40B4-BE49-F238E27FC236}">
                  <a16:creationId xmlns:a16="http://schemas.microsoft.com/office/drawing/2014/main" id="{1496221C-BF5F-27D7-3BDB-BC12A1503771}"/>
                </a:ext>
              </a:extLst>
            </p:cNvPr>
            <p:cNvGrpSpPr/>
            <p:nvPr/>
          </p:nvGrpSpPr>
          <p:grpSpPr>
            <a:xfrm>
              <a:off x="18931291" y="15829501"/>
              <a:ext cx="10228075" cy="775977"/>
              <a:chOff x="20155348" y="15149017"/>
              <a:chExt cx="10228075" cy="775977"/>
            </a:xfrm>
          </p:grpSpPr>
          <p:sp>
            <p:nvSpPr>
              <p:cNvPr id="31" name="TextBox 30">
                <a:extLst>
                  <a:ext uri="{FF2B5EF4-FFF2-40B4-BE49-F238E27FC236}">
                    <a16:creationId xmlns:a16="http://schemas.microsoft.com/office/drawing/2014/main" id="{FB969759-2950-D4AF-F040-0D64B8DD62A1}"/>
                  </a:ext>
                </a:extLst>
              </p:cNvPr>
              <p:cNvSpPr txBox="1"/>
              <p:nvPr/>
            </p:nvSpPr>
            <p:spPr>
              <a:xfrm>
                <a:off x="20155348" y="1521710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cs typeface="Calibri"/>
                  </a:rPr>
                  <a:t>(a)</a:t>
                </a:r>
                <a:endParaRPr lang="en-US" sz="4000">
                  <a:solidFill>
                    <a:schemeClr val="accent3"/>
                  </a:solidFill>
                  <a:cs typeface="Calibri"/>
                </a:endParaRPr>
              </a:p>
            </p:txBody>
          </p:sp>
          <p:sp>
            <p:nvSpPr>
              <p:cNvPr id="32" name="TextBox 31">
                <a:extLst>
                  <a:ext uri="{FF2B5EF4-FFF2-40B4-BE49-F238E27FC236}">
                    <a16:creationId xmlns:a16="http://schemas.microsoft.com/office/drawing/2014/main" id="{4DA480C9-8D95-9ACA-86E5-77BE19D1C0EC}"/>
                  </a:ext>
                </a:extLst>
              </p:cNvPr>
              <p:cNvSpPr txBox="1"/>
              <p:nvPr/>
            </p:nvSpPr>
            <p:spPr>
              <a:xfrm>
                <a:off x="23954619" y="1514901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cs typeface="Calibri"/>
                  </a:rPr>
                  <a:t>(b)</a:t>
                </a:r>
                <a:endParaRPr lang="en-US" sz="4000">
                  <a:solidFill>
                    <a:schemeClr val="accent3"/>
                  </a:solidFill>
                  <a:cs typeface="Calibri"/>
                </a:endParaRPr>
              </a:p>
            </p:txBody>
          </p:sp>
          <p:sp>
            <p:nvSpPr>
              <p:cNvPr id="33" name="TextBox 32">
                <a:extLst>
                  <a:ext uri="{FF2B5EF4-FFF2-40B4-BE49-F238E27FC236}">
                    <a16:creationId xmlns:a16="http://schemas.microsoft.com/office/drawing/2014/main" id="{7FC89BC2-CC49-FB30-BE6F-F01231798153}"/>
                  </a:ext>
                </a:extLst>
              </p:cNvPr>
              <p:cNvSpPr txBox="1"/>
              <p:nvPr/>
            </p:nvSpPr>
            <p:spPr>
              <a:xfrm>
                <a:off x="27640223" y="15149027"/>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000">
                    <a:solidFill>
                      <a:schemeClr val="accent3"/>
                    </a:solidFill>
                    <a:latin typeface="Calibri"/>
                    <a:cs typeface="Calibri"/>
                  </a:rPr>
                  <a:t>(c)</a:t>
                </a:r>
                <a:endParaRPr lang="en-US" sz="4000">
                  <a:solidFill>
                    <a:schemeClr val="accent3"/>
                  </a:solidFill>
                  <a:cs typeface="Calibri"/>
                </a:endParaRPr>
              </a:p>
            </p:txBody>
          </p:sp>
        </p:grpSp>
      </p:grpSp>
      <p:pic>
        <p:nvPicPr>
          <p:cNvPr id="37" name="Graphic 2" descr="DNA">
            <a:extLst>
              <a:ext uri="{FF2B5EF4-FFF2-40B4-BE49-F238E27FC236}">
                <a16:creationId xmlns:a16="http://schemas.microsoft.com/office/drawing/2014/main" id="{706F3183-AAA5-05DE-7049-C0BF5375D19D}"/>
              </a:ext>
            </a:extLst>
          </p:cNvPr>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9649760" y="854543"/>
            <a:ext cx="1828800" cy="1828800"/>
          </a:xfrm>
          <a:prstGeom prst="rect">
            <a:avLst/>
          </a:prstGeom>
        </p:spPr>
      </p:pic>
      <p:pic>
        <p:nvPicPr>
          <p:cNvPr id="38" name="Graphic 3" descr="Microscope">
            <a:extLst>
              <a:ext uri="{FF2B5EF4-FFF2-40B4-BE49-F238E27FC236}">
                <a16:creationId xmlns:a16="http://schemas.microsoft.com/office/drawing/2014/main" id="{3F420BA9-3D88-3096-744D-DE63CB11C92C}"/>
              </a:ext>
            </a:extLst>
          </p:cNvPr>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1370413" y="842097"/>
            <a:ext cx="1828800" cy="1828800"/>
          </a:xfrm>
          <a:prstGeom prst="rect">
            <a:avLst/>
          </a:prstGeom>
        </p:spPr>
      </p:pic>
    </p:spTree>
    <p:extLst>
      <p:ext uri="{BB962C8B-B14F-4D97-AF65-F5344CB8AC3E}">
        <p14:creationId xmlns:p14="http://schemas.microsoft.com/office/powerpoint/2010/main" val="3629014634"/>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6c8d0f1-3a28-4d0b-9e62-b19397c40643" xsi:nil="true"/>
    <lcf76f155ced4ddcb4097134ff3c332f xmlns="de9e50fb-c4e0-48a3-969a-891efa390dc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9D3B10EC84D740B5DC57C864E3EC7E" ma:contentTypeVersion="14" ma:contentTypeDescription="Create a new document." ma:contentTypeScope="" ma:versionID="8751e8b121deb019315988b038e93959">
  <xsd:schema xmlns:xsd="http://www.w3.org/2001/XMLSchema" xmlns:xs="http://www.w3.org/2001/XMLSchema" xmlns:p="http://schemas.microsoft.com/office/2006/metadata/properties" xmlns:ns2="de9e50fb-c4e0-48a3-969a-891efa390dc3" xmlns:ns3="96c8d0f1-3a28-4d0b-9e62-b19397c40643" targetNamespace="http://schemas.microsoft.com/office/2006/metadata/properties" ma:root="true" ma:fieldsID="9992cb17db1413d9c177c2b5c19065ad" ns2:_="" ns3:_="">
    <xsd:import namespace="de9e50fb-c4e0-48a3-969a-891efa390dc3"/>
    <xsd:import namespace="96c8d0f1-3a28-4d0b-9e62-b19397c406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9e50fb-c4e0-48a3-969a-891efa390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a0b5cae-96a4-47e3-a5b0-3b4fac28d37c"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c8d0f1-3a28-4d0b-9e62-b19397c4064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3efcca4-81cc-4003-b3dc-4f66dff8b33d}" ma:internalName="TaxCatchAll" ma:showField="CatchAllData" ma:web="96c8d0f1-3a28-4d0b-9e62-b19397c4064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669D7A-39AD-42A2-96D6-43A2CCEFC7FB}">
  <ds:schemaRefs>
    <ds:schemaRef ds:uri="http://schemas.microsoft.com/sharepoint/v3/contenttype/forms"/>
  </ds:schemaRefs>
</ds:datastoreItem>
</file>

<file path=customXml/itemProps2.xml><?xml version="1.0" encoding="utf-8"?>
<ds:datastoreItem xmlns:ds="http://schemas.openxmlformats.org/officeDocument/2006/customXml" ds:itemID="{0D0C499F-7BAD-41D0-9C3E-3B10158E6AE6}">
  <ds:schemaRefs>
    <ds:schemaRef ds:uri="96c8d0f1-3a28-4d0b-9e62-b19397c40643"/>
    <ds:schemaRef ds:uri="de9e50fb-c4e0-48a3-969a-891efa390d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6FF69A1-C47D-41F4-AC20-DB94D60104D9}">
  <ds:schemaRefs>
    <ds:schemaRef ds:uri="96c8d0f1-3a28-4d0b-9e62-b19397c40643"/>
    <ds:schemaRef ds:uri="de9e50fb-c4e0-48a3-969a-891efa390d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TotalTime>
  <Words>461</Words>
  <Application>Microsoft Office PowerPoint</Application>
  <PresentationFormat>Custom</PresentationFormat>
  <Paragraphs>93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karasmoak1@gmail.com</cp:lastModifiedBy>
  <cp:revision>33</cp:revision>
  <dcterms:created xsi:type="dcterms:W3CDTF">2007-04-04T14:17:42Z</dcterms:created>
  <dcterms:modified xsi:type="dcterms:W3CDTF">2023-04-14T00:54:20Z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0x010100B29D3B10EC84D740B5DC57C864E3EC7E</vt:lpwstr>
  </property>
  <property fmtid="{D5CDD505-2E9C-101B-9397-08002B2CF9AE}" pid="3" name="MediaServiceImageTags">
    <vt:lpwstr/>
  </property>
</Properties>
</file>