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 roundtripDataSignature="AMtx7mhmf2RXseipXN0hqYOco+gSktZYt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B9801-957A-1FDF-F87F-84C7B15B65F8}" name="Andrew Palmer" initials="AP" userId="S::apalmer@fit.edu::12288e88-a2f6-4aff-a411-3afabb7b160c" providerId="AD"/>
  <p188:author id="{C5E16BE1-DF17-21FC-318F-6DCD85F246A6}" name="Sergio Solano" initials="SS" userId="S::ssolano2020@fit.edu::b13f9735-f760-4df1-a3e8-732139615bb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6D15B-61AC-97BC-AD5D-FB90D29440E5}" v="128" dt="2023-04-04T18:01:30.024"/>
    <p1510:client id="{60DEB150-71B8-78FD-05CC-7203762AE64E}" v="1" dt="2023-04-05T02:39:05.509"/>
    <p1510:client id="{88D61881-05AD-EC6E-05A8-34CD06F0E266}" v="672" dt="2023-04-04T15:07:05.681"/>
    <p1510:client id="{C09C202E-72C9-68F8-9E67-553EC177C848}" v="5" dt="2023-04-04T15:11:35.408"/>
    <p1510:client id="{C70E4C26-865D-74C7-02D4-5FA0D675107F}" v="46" dt="2023-04-05T12:47:56.438"/>
    <p1510:client id="{CCDC7F00-3751-FA6B-3379-F76F579620A3}" v="169" dt="2023-04-04T13:12:02.419"/>
    <p1510:client id="{F10CBECB-4E5A-F5C2-14C6-CA1655E43746}" v="8" dt="2023-04-04T06:40:48.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096"/>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customschemas.google.com/relationships/presentationmetadata" Target="metadata"/><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3B510D6F-C18B-4944-BB7D-0E9553EDBFF0}" authorId="{C5E16BE1-DF17-21FC-318F-6DCD85F246A6}" status="resolved" created="2023-04-04T05:58:22.315" complete="100000">
    <ac:deMkLst xmlns:ac="http://schemas.microsoft.com/office/drawing/2013/main/command">
      <pc:docMk xmlns:pc="http://schemas.microsoft.com/office/powerpoint/2013/main/command"/>
      <pc:sldMk xmlns:pc="http://schemas.microsoft.com/office/powerpoint/2013/main/command" cId="0" sldId="256"/>
      <ac:spMk id="62" creationId="{00000000-0000-0000-0000-000000000000}"/>
    </ac:deMkLst>
    <p188:txBody>
      <a:bodyPr/>
      <a:lstStyle/>
      <a:p>
        <a:r>
          <a:rPr lang="en-US"/>
          <a:t>Figure 1 - Just to clarify - this stamp is used to introduce the different species of bacteria to the one species in all wells right? I would suggest just adding a quick mention of the stamps role </a:t>
        </a:r>
      </a:p>
    </p188:txBody>
  </p188:cm>
  <p188:cm id="{95D01970-85FF-4C5E-9E86-F27BCF17A9F0}" authorId="{C5E16BE1-DF17-21FC-318F-6DCD85F246A6}" status="resolved" created="2023-04-04T06:09:47.048" complete="100000">
    <ac:deMkLst xmlns:ac="http://schemas.microsoft.com/office/drawing/2013/main/command">
      <pc:docMk xmlns:pc="http://schemas.microsoft.com/office/powerpoint/2013/main/command"/>
      <pc:sldMk xmlns:pc="http://schemas.microsoft.com/office/powerpoint/2013/main/command" cId="0" sldId="256"/>
      <ac:spMk id="52" creationId="{00000000-0000-0000-0000-000000000000}"/>
    </ac:deMkLst>
    <p188:replyLst/>
    <p188:txBody>
      <a:bodyPr/>
      <a:lstStyle/>
      <a:p>
        <a:r>
          <a:rPr lang="en-US"/>
          <a:t>I would suggest not making points under your points. The background should be limited only to the most crucial information. Points under your points are adding details that you can instead present when talking. I would suggest simplifying the first bold point to something like "The microgravity environment aboard the ISS presents stress that limits plant growth and agricultural yield", something to that effect. I also wouldn't mention the challenges on animals at all since your focus is on plants.</a:t>
        </a:r>
      </a:p>
    </p188:txBody>
  </p188:cm>
  <p188:cm id="{10F6CC6E-6D19-4B45-BC17-EE06A0DE0EFA}" authorId="{C5E16BE1-DF17-21FC-318F-6DCD85F246A6}" status="resolved" created="2023-04-04T06:15:25.823" complete="100000">
    <ac:deMkLst xmlns:ac="http://schemas.microsoft.com/office/drawing/2013/main/command">
      <pc:docMk xmlns:pc="http://schemas.microsoft.com/office/powerpoint/2013/main/command"/>
      <pc:sldMk xmlns:pc="http://schemas.microsoft.com/office/powerpoint/2013/main/command" cId="0" sldId="256"/>
      <ac:spMk id="52" creationId="{00000000-0000-0000-0000-000000000000}"/>
    </ac:deMkLst>
    <p188:txBody>
      <a:bodyPr/>
      <a:lstStyle/>
      <a:p>
        <a:r>
          <a:rPr lang="en-US"/>
          <a:t>I'd combine the two sub-points about prepackaged food into one bullet point that simply states that there are logistical concerns with relying on prepackaged food because of space constraints and costs of resupply</a:t>
        </a:r>
      </a:p>
    </p188:txBody>
  </p188:cm>
  <p188:cm id="{CD402733-1CAF-4BED-91C5-EE17446A76A3}" authorId="{C5E16BE1-DF17-21FC-318F-6DCD85F246A6}" status="resolved" created="2023-04-04T06:32:44.699" complete="100000">
    <ac:deMkLst xmlns:ac="http://schemas.microsoft.com/office/drawing/2013/main/command">
      <pc:docMk xmlns:pc="http://schemas.microsoft.com/office/powerpoint/2013/main/command"/>
      <pc:sldMk xmlns:pc="http://schemas.microsoft.com/office/powerpoint/2013/main/command" cId="0" sldId="256"/>
      <ac:spMk id="52" creationId="{00000000-0000-0000-0000-000000000000}"/>
    </ac:deMkLst>
    <p188:txBody>
      <a:bodyPr/>
      <a:lstStyle/>
      <a:p>
        <a:r>
          <a:rPr lang="en-US"/>
          <a:t>For the background, I would rearrange the order of your bullet points. You start off with microgravity stress on plants, why we need food grown in space, the problems with prepackaged food, and your hypothesis. A good flow would be to present your problem: prepackaged food for deep-space travel is terrible because of the logistical problems. Then you present the alternative: the need for nutrition would come from grown food. But now you get to the specifics of your poster by talking about the problem with the solution: microgravity is a stressor on plants. So how do you alleviate the microgravity stress? You can introduce bacteria found on the ISS as a solution to this stress. Now you can introduce your hypothesis: these bacteria can be co-cultured to help plant growth. 
Essentially there is a big picture (bacteria can alleviate microgravity stress, so how can we optimize this strategy?) and you have a way to relate your research to this (we can possibly co-culture PGP microbes to enhance plant growth)</a:t>
        </a:r>
      </a:p>
    </p188:txBody>
  </p188:cm>
  <p188:cm id="{3A58596E-BA25-4928-B462-6DE1AF3E1B28}" authorId="{C5E16BE1-DF17-21FC-318F-6DCD85F246A6}" created="2023-04-04T06:40:48.881">
    <ac:deMkLst xmlns:ac="http://schemas.microsoft.com/office/drawing/2013/main/command">
      <pc:docMk xmlns:pc="http://schemas.microsoft.com/office/powerpoint/2013/main/command"/>
      <pc:sldMk xmlns:pc="http://schemas.microsoft.com/office/powerpoint/2013/main/command" cId="0" sldId="256"/>
      <ac:spMk id="59" creationId="{00000000-0000-0000-0000-000000000000}"/>
    </ac:deMkLst>
    <p188:txBody>
      <a:bodyPr/>
      <a:lstStyle/>
      <a:p>
        <a:r>
          <a:rPr lang="en-US"/>
          <a:t>I'm in a different section of the lab so I looked at this poster as someone who didn't know much about the details of your project, so I came up with questions that others in the same level might ask
1) So you think that combining these microbes will promote plant growth more than just using them individually?
2) There is a plate for each species of microbe, and you combine the rest of the microbes with that plate (ex. one plate has A. anthurii mixed with everything else, another plate has B. pumilis with everything else, etc.)
3) You looked at 10 microbes, but you discuss that you want data from all twenty bacteria. How many species in total are you looking at beyond those 10 you listed? Are they all from the ISS?</a:t>
        </a:r>
      </a:p>
    </p188:txBody>
  </p188:cm>
  <p188:cm id="{F0432FCB-E8D8-47A6-92C3-5F9834686942}" authorId="{DC6B9801-957A-1FDF-F87F-84C7B15B65F8}" status="resolved" created="2023-04-04T13:03:59.720" complete="100000">
    <ac:txMkLst xmlns:ac="http://schemas.microsoft.com/office/drawing/2013/main/command">
      <pc:docMk xmlns:pc="http://schemas.microsoft.com/office/powerpoint/2013/main/command"/>
      <pc:sldMk xmlns:pc="http://schemas.microsoft.com/office/powerpoint/2013/main/command" cId="0" sldId="256"/>
      <ac:spMk id="58" creationId="{00000000-0000-0000-0000-000000000000}"/>
      <ac:txMk cp="14" len="49">
        <ac:context len="170" hash="2360749526"/>
      </ac:txMk>
    </ac:txMkLst>
    <p188:pos x="3618511" y="1675602"/>
    <p188:txBody>
      <a:bodyPr/>
      <a:lstStyle/>
      <a:p>
        <a:r>
          <a:rPr lang="en-US"/>
          <a:t>no bacteria 'listed below' in Figure 3</a:t>
        </a:r>
      </a:p>
    </p188:txBody>
  </p188:cm>
  <p188:cm id="{95BE6564-CB98-4A92-B852-DD19C0081C04}" authorId="{DC6B9801-957A-1FDF-F87F-84C7B15B65F8}" status="resolved" created="2023-04-04T13:05:35.301" complete="100000">
    <ac:deMkLst xmlns:ac="http://schemas.microsoft.com/office/drawing/2013/main/command">
      <pc:docMk xmlns:pc="http://schemas.microsoft.com/office/powerpoint/2013/main/command"/>
      <pc:sldMk xmlns:pc="http://schemas.microsoft.com/office/powerpoint/2013/main/command" cId="0" sldId="256"/>
      <ac:spMk id="62" creationId="{00000000-0000-0000-0000-000000000000}"/>
    </ac:deMkLst>
    <p188:txBody>
      <a:bodyPr/>
      <a:lstStyle/>
      <a:p>
        <a:r>
          <a:rPr lang="en-US"/>
          <a:t>I'd made the figure caption fonts at least one size lower.</a:t>
        </a:r>
      </a:p>
    </p188:txBody>
  </p188:cm>
  <p188:cm id="{38409EF3-3403-4B2E-958E-5D9855BAEAB9}" authorId="{DC6B9801-957A-1FDF-F87F-84C7B15B65F8}" status="resolved" created="2023-04-04T13:12:02.403" complete="100000">
    <ac:deMkLst xmlns:ac="http://schemas.microsoft.com/office/drawing/2013/main/command">
      <pc:docMk xmlns:pc="http://schemas.microsoft.com/office/powerpoint/2013/main/command"/>
      <pc:sldMk xmlns:pc="http://schemas.microsoft.com/office/powerpoint/2013/main/command" cId="0" sldId="256"/>
      <ac:spMk id="58" creationId="{00000000-0000-0000-0000-000000000000}"/>
    </ac:deMkLst>
    <p188:txBody>
      <a:bodyPr/>
      <a:lstStyle/>
      <a:p>
        <a:r>
          <a:rPr lang="en-US"/>
          <a:t>various inhibitions is too vague. Maybe create a visual chart to qualify the interactions? co-culture, inhibition, etc...</a:t>
        </a:r>
      </a:p>
    </p188:txBody>
  </p188:cm>
  <p188:cm id="{3622655A-38C8-4B2A-881F-126A393BB710}" authorId="{DC6B9801-957A-1FDF-F87F-84C7B15B65F8}" created="2023-04-05T02:39:05.494">
    <pc:sldMkLst xmlns:pc="http://schemas.microsoft.com/office/powerpoint/2013/main/command">
      <pc:docMk/>
      <pc:sldMk cId="0" sldId="256"/>
    </pc:sldMkLst>
    <p188:txBody>
      <a:bodyPr/>
      <a:lstStyle/>
      <a:p>
        <a:r>
          <a:rPr lang="en-US"/>
          <a:t>I think you should reduce the size of Figures 4 and 5 to make more space for Figure 6.
Figure 6 text should be a little larger. 
I'd put figure 3 next to 4 and 5 so it is easier to see side-by0sude
check font types... you've got different fonts going on... some bold in some places others seem like different fonts entirely...
Shorten background.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18/10/relationships/comments" Target="../comments/modernComment_100_0.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296400" y="1410538"/>
            <a:ext cx="27352200" cy="4399397"/>
          </a:xfrm>
          <a:prstGeom prst="rect">
            <a:avLst/>
          </a:prstGeom>
          <a:noFill/>
          <a:ln>
            <a:noFill/>
          </a:ln>
        </p:spPr>
        <p:txBody>
          <a:bodyPr spcFirstLastPara="1" wrap="square" lIns="89675" tIns="44825" rIns="89675" bIns="44825" anchor="t" anchorCtr="0">
            <a:spAutoFit/>
          </a:bodyPr>
          <a:lstStyle/>
          <a:p>
            <a:pPr algn="ctr">
              <a:buSzPts val="8000"/>
            </a:pPr>
            <a:r>
              <a:rPr lang="en-US" sz="8000" b="1" dirty="0">
                <a:solidFill>
                  <a:schemeClr val="dk1"/>
                </a:solidFill>
                <a:latin typeface="Calibri"/>
                <a:ea typeface="Calibri"/>
                <a:cs typeface="Calibri"/>
                <a:sym typeface="Calibri"/>
              </a:rPr>
              <a:t>Evaluating Co-Culture Compatibility of Plant Growth Promoting Microorganisms with the Potential to Support Space Agriculture</a:t>
            </a:r>
            <a:endParaRPr lang="en-US" dirty="0">
              <a:solidFill>
                <a:schemeClr val="dk1"/>
              </a:solidFill>
              <a:ea typeface="Calibri"/>
              <a:sym typeface="Calibri"/>
            </a:endParaRPr>
          </a:p>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dirty="0">
                <a:solidFill>
                  <a:schemeClr val="dk1"/>
                </a:solidFill>
                <a:latin typeface="Calibri"/>
                <a:ea typeface="Calibri"/>
                <a:cs typeface="Calibri"/>
                <a:sym typeface="Calibri"/>
              </a:rPr>
              <a:t>T</a:t>
            </a:r>
            <a:r>
              <a:rPr lang="en-US" sz="6600" b="1" dirty="0">
                <a:solidFill>
                  <a:schemeClr val="dk1"/>
                </a:solidFill>
                <a:latin typeface="Calibri"/>
                <a:ea typeface="Calibri"/>
                <a:cs typeface="Calibri"/>
                <a:sym typeface="Calibri"/>
              </a:rPr>
              <a:t>om Wilson &amp; Anthony DiGiovanni</a:t>
            </a:r>
            <a:endParaRPr lang="en-US" sz="1400" b="0" i="0" u="none" strike="noStrike" cap="none" dirty="0">
              <a:solidFill>
                <a:schemeClr val="dk1"/>
              </a:solidFill>
              <a:latin typeface="Arial"/>
              <a:ea typeface="Arial"/>
              <a:cs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dirty="0">
                <a:solidFill>
                  <a:schemeClr val="dk1"/>
                </a:solidFill>
                <a:latin typeface="Calibri"/>
                <a:ea typeface="Calibri"/>
                <a:cs typeface="Calibri"/>
                <a:sym typeface="Calibri"/>
              </a:rPr>
              <a:t>Faculty Advisor: </a:t>
            </a:r>
            <a:r>
              <a:rPr lang="en-US" sz="5400" b="1" dirty="0">
                <a:solidFill>
                  <a:schemeClr val="dk1"/>
                </a:solidFill>
                <a:latin typeface="Calibri"/>
                <a:ea typeface="Calibri"/>
                <a:cs typeface="Calibri"/>
                <a:sym typeface="Calibri"/>
              </a:rPr>
              <a:t>Dr. Andrew Palmer</a:t>
            </a:r>
            <a:r>
              <a:rPr lang="en-US" sz="5400" b="1" i="0" u="none" strike="noStrike" cap="none" dirty="0">
                <a:solidFill>
                  <a:schemeClr val="dk1"/>
                </a:solidFill>
                <a:latin typeface="Calibri"/>
                <a:ea typeface="Calibri"/>
                <a:cs typeface="Calibri"/>
                <a:sym typeface="Calibri"/>
              </a:rPr>
              <a:t>, Dept. of </a:t>
            </a:r>
            <a:r>
              <a:rPr lang="en-US" sz="5400" b="1" dirty="0">
                <a:solidFill>
                  <a:schemeClr val="dk1"/>
                </a:solidFill>
                <a:latin typeface="Calibri"/>
                <a:ea typeface="Calibri"/>
                <a:cs typeface="Calibri"/>
                <a:sym typeface="Calibri"/>
              </a:rPr>
              <a:t>Biology</a:t>
            </a:r>
            <a:r>
              <a:rPr lang="en-US" sz="5400" b="1" i="0" u="none" strike="noStrike" cap="none" dirty="0">
                <a:solidFill>
                  <a:schemeClr val="dk1"/>
                </a:solidFill>
                <a:latin typeface="Calibri"/>
                <a:ea typeface="Calibri"/>
                <a:cs typeface="Calibri"/>
                <a:sym typeface="Calibri"/>
              </a:rPr>
              <a:t>, Florida Institute of Technology</a:t>
            </a:r>
            <a:endParaRPr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Calibri"/>
              <a:ea typeface="Calibri"/>
              <a:cs typeface="Calibri"/>
              <a:sym typeface="Calibri"/>
            </a:endParaRPr>
          </a:p>
        </p:txBody>
      </p:sp>
      <p:sp>
        <p:nvSpPr>
          <p:cNvPr id="52" name="Google Shape;52;p1"/>
          <p:cNvSpPr txBox="1"/>
          <p:nvPr/>
        </p:nvSpPr>
        <p:spPr>
          <a:xfrm>
            <a:off x="1032450" y="7473825"/>
            <a:ext cx="12760800" cy="25791636"/>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7000"/>
              <a:buFont typeface="Arial"/>
              <a:buNone/>
            </a:pPr>
            <a:r>
              <a:rPr lang="en-US" sz="7200" b="1" u="sng" dirty="0">
                <a:latin typeface="Calibri"/>
                <a:ea typeface="Calibri"/>
                <a:cs typeface="Calibri"/>
                <a:sym typeface="Calibri"/>
              </a:rPr>
              <a:t>Background</a:t>
            </a:r>
            <a:endParaRPr sz="7200" b="1" u="sng" dirty="0">
              <a:latin typeface="Calibri"/>
              <a:ea typeface="Calibri"/>
              <a:cs typeface="Calibri"/>
              <a:sym typeface="Calibri"/>
            </a:endParaRPr>
          </a:p>
          <a:p>
            <a:pPr marL="0" marR="0" lvl="0" indent="0" algn="l" rtl="0">
              <a:lnSpc>
                <a:spcPct val="100000"/>
              </a:lnSpc>
              <a:spcBef>
                <a:spcPts val="0"/>
              </a:spcBef>
              <a:spcAft>
                <a:spcPts val="0"/>
              </a:spcAft>
              <a:buNone/>
            </a:pPr>
            <a:endParaRPr sz="1800" b="1" u="sng">
              <a:solidFill>
                <a:schemeClr val="accent4"/>
              </a:solidFill>
              <a:latin typeface="Calibri"/>
              <a:ea typeface="Calibri"/>
              <a:cs typeface="Calibri"/>
              <a:sym typeface="Calibri"/>
            </a:endParaRPr>
          </a:p>
          <a:p>
            <a:pPr marL="457200" indent="-533400">
              <a:buSzPts val="4800"/>
              <a:buFont typeface="Calibri"/>
              <a:buChar char="●"/>
            </a:pPr>
            <a:r>
              <a:rPr lang="en-US" sz="4800" dirty="0">
                <a:latin typeface="Calibri"/>
                <a:ea typeface="Calibri"/>
                <a:cs typeface="Calibri"/>
              </a:rPr>
              <a:t>Amount of space for prepackaged within the spacecraft would be overbearing. Cost to resupply prepackaged food would also be too expensive to consistently fund</a:t>
            </a:r>
            <a:endParaRPr lang="en-US" sz="4800" dirty="0">
              <a:latin typeface="Calibri"/>
              <a:ea typeface="Calibri"/>
              <a:cs typeface="Calibri"/>
              <a:sym typeface="Calibri"/>
            </a:endParaRPr>
          </a:p>
          <a:p>
            <a:pPr marL="457200" indent="-533400">
              <a:buSzPts val="4800"/>
              <a:buFont typeface="Calibri"/>
              <a:buChar char="●"/>
            </a:pPr>
            <a:r>
              <a:rPr lang="en-US" sz="4800" dirty="0">
                <a:solidFill>
                  <a:schemeClr val="dk1"/>
                </a:solidFill>
                <a:latin typeface="Calibri"/>
                <a:ea typeface="Calibri"/>
                <a:cs typeface="Calibri"/>
              </a:rPr>
              <a:t>The need for nutrition during deep-space travel will have to come from grown food </a:t>
            </a:r>
            <a:endParaRPr lang="en-US" sz="4800" dirty="0">
              <a:solidFill>
                <a:schemeClr val="dk1"/>
              </a:solidFill>
              <a:latin typeface="Calibri"/>
              <a:ea typeface="Calibri"/>
              <a:cs typeface="Calibri"/>
              <a:sym typeface="Calibri"/>
            </a:endParaRPr>
          </a:p>
          <a:p>
            <a:pPr marL="457200" indent="-533400">
              <a:buSzPts val="4800"/>
              <a:buFont typeface="Calibri"/>
              <a:buChar char="●"/>
            </a:pPr>
            <a:r>
              <a:rPr lang="en-US" sz="4800" dirty="0">
                <a:latin typeface="Calibri"/>
                <a:ea typeface="Calibri"/>
                <a:cs typeface="Calibri"/>
                <a:sym typeface="Calibri"/>
              </a:rPr>
              <a:t>The microgravity environment aboard the International Space </a:t>
            </a:r>
            <a:r>
              <a:rPr lang="en-US" sz="4800" dirty="0">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Station</a:t>
            </a:r>
            <a:r>
              <a:rPr lang="en-US" sz="4800" dirty="0">
                <a:latin typeface="Calibri"/>
                <a:ea typeface="Calibri"/>
                <a:cs typeface="Calibri"/>
                <a:sym typeface="Calibri"/>
              </a:rPr>
              <a:t> (ISS) poses significant challenges that limit both plant growth and agricultural yields</a:t>
            </a:r>
            <a:endParaRPr sz="4800" dirty="0">
              <a:latin typeface="Calibri"/>
              <a:ea typeface="Calibri"/>
              <a:cs typeface="Calibri"/>
            </a:endParaRPr>
          </a:p>
          <a:p>
            <a:pPr marL="457200" indent="-533400">
              <a:buSzPts val="4800"/>
              <a:buFont typeface="Calibri"/>
              <a:buChar char="●"/>
            </a:pPr>
            <a:r>
              <a:rPr lang="en-US" sz="4800" dirty="0">
                <a:latin typeface="Calibri"/>
                <a:ea typeface="Calibri"/>
                <a:cs typeface="Calibri"/>
                <a:sym typeface="Calibri"/>
              </a:rPr>
              <a:t>Hypothesis: Plant growth promoting (PGP) microorganisms can be leveraged in space, to improve agricultural yields in the microgravity environment</a:t>
            </a:r>
          </a:p>
          <a:p>
            <a:pPr marL="457200" indent="-533400">
              <a:buSzPts val="4800"/>
              <a:buFont typeface="Calibri"/>
              <a:buChar char="●"/>
            </a:pPr>
            <a:r>
              <a:rPr lang="en-US" sz="4800" dirty="0">
                <a:latin typeface="Calibri"/>
                <a:ea typeface="Calibri"/>
                <a:cs typeface="Calibri"/>
                <a:sym typeface="Calibri"/>
              </a:rPr>
              <a:t>Experiment: Co-culture various bacteria found within the microbiome of the ISS that may allow for the symbiotic growth of plants</a:t>
            </a:r>
            <a:endParaRPr sz="4800">
              <a:latin typeface="Calibri"/>
              <a:ea typeface="Calibri"/>
              <a:cs typeface="Calibri"/>
            </a:endParaRPr>
          </a:p>
          <a:p>
            <a:pPr marL="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None/>
            </a:pPr>
            <a:r>
              <a:rPr lang="en-US" sz="4800" dirty="0">
                <a:latin typeface="Calibri"/>
                <a:ea typeface="Calibri"/>
                <a:cs typeface="Calibri"/>
                <a:sym typeface="Calibri"/>
              </a:rPr>
              <a:t>				</a:t>
            </a:r>
            <a:endParaRPr sz="4800" dirty="0">
              <a:latin typeface="Calibri"/>
              <a:ea typeface="Calibri"/>
              <a:cs typeface="Calibri"/>
              <a:sym typeface="Calibri"/>
            </a:endParaRPr>
          </a:p>
          <a:p>
            <a:pPr marL="1371600" marR="0" lvl="0" indent="0" algn="l" rtl="0">
              <a:lnSpc>
                <a:spcPct val="100000"/>
              </a:lnSpc>
              <a:spcBef>
                <a:spcPts val="0"/>
              </a:spcBef>
              <a:spcAft>
                <a:spcPts val="0"/>
              </a:spcAft>
              <a:buNone/>
            </a:pPr>
            <a:endParaRPr sz="4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6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6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600"/>
              <a:buFont typeface="Arial"/>
              <a:buNone/>
            </a:pPr>
            <a:r>
              <a:rPr lang="en-US" sz="5600" b="1" i="0" u="none" strike="noStrike" cap="none" dirty="0">
                <a:solidFill>
                  <a:schemeClr val="dk1"/>
                </a:solidFill>
                <a:latin typeface="Calibri"/>
                <a:ea typeface="Calibri"/>
                <a:cs typeface="Calibri"/>
                <a:sym typeface="Calibri"/>
              </a:rPr>
              <a:t>	</a:t>
            </a:r>
            <a:endParaRPr sz="4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600"/>
              <a:buFont typeface="Arial"/>
              <a:buNone/>
            </a:pPr>
            <a:r>
              <a:rPr lang="en-US" sz="56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Arial"/>
              <a:ea typeface="Arial"/>
              <a:cs typeface="Arial"/>
              <a:sym typeface="Arial"/>
            </a:endParaRPr>
          </a:p>
        </p:txBody>
      </p:sp>
      <p:pic>
        <p:nvPicPr>
          <p:cNvPr id="53" name="Google Shape;53;p1"/>
          <p:cNvPicPr preferRelativeResize="0"/>
          <p:nvPr/>
        </p:nvPicPr>
        <p:blipFill rotWithShape="1">
          <a:blip r:embed="rId4">
            <a:alphaModFix/>
          </a:blip>
          <a:srcRect/>
          <a:stretch/>
        </p:blipFill>
        <p:spPr>
          <a:xfrm>
            <a:off x="37949636" y="496155"/>
            <a:ext cx="1828800" cy="1828800"/>
          </a:xfrm>
          <a:prstGeom prst="rect">
            <a:avLst/>
          </a:prstGeom>
          <a:noFill/>
          <a:ln>
            <a:noFill/>
          </a:ln>
        </p:spPr>
      </p:pic>
      <p:pic>
        <p:nvPicPr>
          <p:cNvPr id="54" name="Google Shape;54;p1"/>
          <p:cNvPicPr preferRelativeResize="0"/>
          <p:nvPr/>
        </p:nvPicPr>
        <p:blipFill rotWithShape="1">
          <a:blip r:embed="rId5">
            <a:alphaModFix/>
          </a:blip>
          <a:srcRect/>
          <a:stretch/>
        </p:blipFill>
        <p:spPr>
          <a:xfrm>
            <a:off x="40029228" y="496153"/>
            <a:ext cx="1179872" cy="1828800"/>
          </a:xfrm>
          <a:prstGeom prst="rect">
            <a:avLst/>
          </a:prstGeom>
          <a:noFill/>
          <a:ln>
            <a:noFill/>
          </a:ln>
        </p:spPr>
      </p:pic>
      <p:pic>
        <p:nvPicPr>
          <p:cNvPr id="55" name="Google Shape;55;p1" descr="Image result for symbol for biomedical engineering"/>
          <p:cNvPicPr preferRelativeResize="0"/>
          <p:nvPr/>
        </p:nvPicPr>
        <p:blipFill rotWithShape="1">
          <a:blip r:embed="rId6">
            <a:alphaModFix/>
          </a:blip>
          <a:srcRect/>
          <a:stretch/>
        </p:blipFill>
        <p:spPr>
          <a:xfrm>
            <a:off x="41459909" y="496156"/>
            <a:ext cx="1615719" cy="1828800"/>
          </a:xfrm>
          <a:prstGeom prst="rect">
            <a:avLst/>
          </a:prstGeom>
          <a:noFill/>
          <a:ln>
            <a:noFill/>
          </a:ln>
        </p:spPr>
      </p:pic>
      <p:sp>
        <p:nvSpPr>
          <p:cNvPr id="56" name="Google Shape;56;p1"/>
          <p:cNvSpPr txBox="1"/>
          <p:nvPr/>
        </p:nvSpPr>
        <p:spPr>
          <a:xfrm>
            <a:off x="15302716" y="7473813"/>
            <a:ext cx="11837100" cy="452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b="1" u="sng" dirty="0">
                <a:latin typeface="Calibri"/>
                <a:cs typeface="Calibri"/>
              </a:rPr>
              <a:t>Methods</a:t>
            </a:r>
            <a:endParaRPr sz="7200" b="1" u="sng" dirty="0">
              <a:latin typeface="Calibri"/>
              <a:ea typeface="Calibri"/>
              <a:cs typeface="Calibri"/>
              <a:sym typeface="Calibri"/>
            </a:endParaRPr>
          </a:p>
          <a:p>
            <a:pPr marL="0" lvl="0" indent="0" algn="l" rtl="0">
              <a:spcBef>
                <a:spcPts val="0"/>
              </a:spcBef>
              <a:spcAft>
                <a:spcPts val="0"/>
              </a:spcAft>
              <a:buNone/>
            </a:pPr>
            <a:endParaRPr sz="1800" b="1" u="sng">
              <a:latin typeface="Calibri"/>
              <a:ea typeface="Calibri"/>
              <a:cs typeface="Calibri"/>
              <a:sym typeface="Calibri"/>
            </a:endParaRPr>
          </a:p>
          <a:p>
            <a:pPr marL="457200" lvl="0" indent="0" algn="l" rtl="0">
              <a:spcBef>
                <a:spcPts val="0"/>
              </a:spcBef>
              <a:spcAft>
                <a:spcPts val="0"/>
              </a:spcAft>
              <a:buNone/>
            </a:pPr>
            <a:endParaRPr sz="4800">
              <a:latin typeface="Calibri"/>
              <a:ea typeface="Calibri"/>
              <a:cs typeface="Calibri"/>
              <a:sym typeface="Calibri"/>
            </a:endParaRPr>
          </a:p>
          <a:p>
            <a:pPr marL="914400" lvl="0" indent="0" algn="l" rtl="0">
              <a:spcBef>
                <a:spcPts val="0"/>
              </a:spcBef>
              <a:spcAft>
                <a:spcPts val="0"/>
              </a:spcAft>
              <a:buNone/>
            </a:pPr>
            <a:endParaRPr sz="4800">
              <a:latin typeface="Calibri"/>
              <a:ea typeface="Calibri"/>
              <a:cs typeface="Calibri"/>
              <a:sym typeface="Calibri"/>
            </a:endParaRPr>
          </a:p>
          <a:p>
            <a:pPr marL="914400" lvl="0" indent="0" algn="l" rtl="0">
              <a:spcBef>
                <a:spcPts val="0"/>
              </a:spcBef>
              <a:spcAft>
                <a:spcPts val="0"/>
              </a:spcAft>
              <a:buNone/>
            </a:pPr>
            <a:endParaRPr sz="4800">
              <a:latin typeface="Calibri"/>
              <a:ea typeface="Calibri"/>
              <a:cs typeface="Calibri"/>
              <a:sym typeface="Calibri"/>
            </a:endParaRPr>
          </a:p>
          <a:p>
            <a:pPr marL="457200" lvl="0" indent="0" algn="l" rtl="0">
              <a:spcBef>
                <a:spcPts val="0"/>
              </a:spcBef>
              <a:spcAft>
                <a:spcPts val="0"/>
              </a:spcAft>
              <a:buNone/>
            </a:pPr>
            <a:endParaRPr sz="4800">
              <a:latin typeface="Calibri"/>
              <a:ea typeface="Calibri"/>
              <a:cs typeface="Calibri"/>
              <a:sym typeface="Calibri"/>
            </a:endParaRPr>
          </a:p>
        </p:txBody>
      </p:sp>
      <p:sp>
        <p:nvSpPr>
          <p:cNvPr id="57" name="Google Shape;57;p1"/>
          <p:cNvSpPr txBox="1"/>
          <p:nvPr/>
        </p:nvSpPr>
        <p:spPr>
          <a:xfrm>
            <a:off x="32468244" y="7473825"/>
            <a:ext cx="10984500" cy="246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b="1" u="sng">
                <a:latin typeface="Calibri"/>
                <a:ea typeface="Calibri"/>
                <a:cs typeface="Calibri"/>
                <a:sym typeface="Calibri"/>
              </a:rPr>
              <a:t>Results:</a:t>
            </a:r>
            <a:endParaRPr sz="7200" b="1" u="sng">
              <a:latin typeface="Calibri"/>
              <a:ea typeface="Calibri"/>
              <a:cs typeface="Calibri"/>
              <a:sym typeface="Calibri"/>
            </a:endParaRPr>
          </a:p>
          <a:p>
            <a:pPr marL="0" lvl="0" indent="0" algn="l" rtl="0">
              <a:spcBef>
                <a:spcPts val="0"/>
              </a:spcBef>
              <a:spcAft>
                <a:spcPts val="0"/>
              </a:spcAft>
              <a:buNone/>
            </a:pPr>
            <a:endParaRPr sz="1800" b="1" u="sng">
              <a:latin typeface="Calibri"/>
              <a:ea typeface="Calibri"/>
              <a:cs typeface="Calibri"/>
              <a:sym typeface="Calibri"/>
            </a:endParaRPr>
          </a:p>
          <a:p>
            <a:pPr marL="457200" lvl="0" indent="0" algn="l" rtl="0">
              <a:lnSpc>
                <a:spcPct val="115000"/>
              </a:lnSpc>
              <a:spcBef>
                <a:spcPts val="1200"/>
              </a:spcBef>
              <a:spcAft>
                <a:spcPts val="1200"/>
              </a:spcAft>
              <a:buNone/>
            </a:pPr>
            <a:endParaRPr sz="4800">
              <a:latin typeface="Calibri"/>
              <a:ea typeface="Calibri"/>
              <a:cs typeface="Calibri"/>
              <a:sym typeface="Calibri"/>
            </a:endParaRPr>
          </a:p>
        </p:txBody>
      </p:sp>
      <p:sp>
        <p:nvSpPr>
          <p:cNvPr id="58" name="Google Shape;58;p1"/>
          <p:cNvSpPr txBox="1"/>
          <p:nvPr/>
        </p:nvSpPr>
        <p:spPr>
          <a:xfrm>
            <a:off x="28334637" y="20600522"/>
            <a:ext cx="12476100" cy="3139291"/>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US" sz="4800" dirty="0">
                <a:solidFill>
                  <a:schemeClr val="dk1"/>
                </a:solidFill>
                <a:latin typeface="Calibri"/>
                <a:ea typeface="Calibri"/>
                <a:cs typeface="Calibri"/>
                <a:sym typeface="Calibri"/>
              </a:rPr>
              <a:t>Figure 5: C. </a:t>
            </a:r>
            <a:r>
              <a:rPr lang="en-US" sz="4800" dirty="0" err="1">
                <a:solidFill>
                  <a:schemeClr val="dk1"/>
                </a:solidFill>
                <a:latin typeface="Calibri"/>
                <a:ea typeface="Calibri"/>
                <a:cs typeface="Calibri"/>
                <a:sym typeface="Calibri"/>
              </a:rPr>
              <a:t>metallidurans</a:t>
            </a:r>
            <a:r>
              <a:rPr lang="en-US" sz="4800" dirty="0">
                <a:solidFill>
                  <a:schemeClr val="dk1"/>
                </a:solidFill>
                <a:latin typeface="Calibri"/>
                <a:ea typeface="Calibri"/>
                <a:cs typeface="Calibri"/>
                <a:sym typeface="Calibri"/>
              </a:rPr>
              <a:t> co-cultured with the ten bacteria listed in the "List of Stamped Bacteria". Various inhibitions can be seen with this bacteria as the primary.</a:t>
            </a:r>
            <a:endParaRPr dirty="0">
              <a:solidFill>
                <a:schemeClr val="dk1"/>
              </a:solidFill>
            </a:endParaRPr>
          </a:p>
        </p:txBody>
      </p:sp>
      <p:sp>
        <p:nvSpPr>
          <p:cNvPr id="59" name="Google Shape;59;p1"/>
          <p:cNvSpPr txBox="1"/>
          <p:nvPr/>
        </p:nvSpPr>
        <p:spPr>
          <a:xfrm>
            <a:off x="27022958" y="32402364"/>
            <a:ext cx="11837100" cy="60016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b="1" u="sng" dirty="0">
                <a:solidFill>
                  <a:schemeClr val="dk1"/>
                </a:solidFill>
                <a:latin typeface="Calibri"/>
                <a:ea typeface="Calibri"/>
                <a:cs typeface="Calibri"/>
                <a:sym typeface="Calibri"/>
              </a:rPr>
              <a:t>Discussion/Future Objectives</a:t>
            </a:r>
            <a:endParaRPr sz="7200" b="1" u="sng" dirty="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533400" algn="l" rtl="0">
              <a:spcBef>
                <a:spcPts val="0"/>
              </a:spcBef>
              <a:spcAft>
                <a:spcPts val="0"/>
              </a:spcAft>
              <a:buClr>
                <a:schemeClr val="dk1"/>
              </a:buClr>
              <a:buSzPts val="4800"/>
              <a:buFont typeface="Calibri"/>
              <a:buChar char="●"/>
            </a:pPr>
            <a:r>
              <a:rPr lang="en-US" sz="4800" dirty="0">
                <a:solidFill>
                  <a:schemeClr val="dk1"/>
                </a:solidFill>
                <a:latin typeface="Calibri"/>
                <a:ea typeface="Calibri"/>
                <a:cs typeface="Calibri"/>
                <a:sym typeface="Calibri"/>
              </a:rPr>
              <a:t>Analyze the phenotypes that produced the results</a:t>
            </a:r>
            <a:endParaRPr sz="4800" dirty="0">
              <a:solidFill>
                <a:schemeClr val="dk1"/>
              </a:solidFill>
              <a:latin typeface="Calibri"/>
              <a:ea typeface="Calibri"/>
              <a:cs typeface="Calibri"/>
              <a:sym typeface="Calibri"/>
            </a:endParaRPr>
          </a:p>
          <a:p>
            <a:pPr marL="457200" lvl="0" indent="-533400" algn="l" rtl="0">
              <a:spcBef>
                <a:spcPts val="0"/>
              </a:spcBef>
              <a:spcAft>
                <a:spcPts val="0"/>
              </a:spcAft>
              <a:buClr>
                <a:schemeClr val="dk1"/>
              </a:buClr>
              <a:buSzPts val="4800"/>
              <a:buFont typeface="Calibri"/>
              <a:buChar char="●"/>
            </a:pPr>
            <a:r>
              <a:rPr lang="en-US" sz="4800" dirty="0">
                <a:solidFill>
                  <a:schemeClr val="dk1"/>
                </a:solidFill>
                <a:latin typeface="Calibri"/>
                <a:ea typeface="Calibri"/>
                <a:cs typeface="Calibri"/>
                <a:sym typeface="Calibri"/>
              </a:rPr>
              <a:t>Examine bacteria growth within a Microgravity simulator</a:t>
            </a:r>
            <a:endParaRPr sz="4800" dirty="0">
              <a:solidFill>
                <a:schemeClr val="dk1"/>
              </a:solidFill>
              <a:latin typeface="Calibri"/>
              <a:ea typeface="Calibri"/>
              <a:cs typeface="Calibri"/>
              <a:sym typeface="Calibri"/>
            </a:endParaRPr>
          </a:p>
          <a:p>
            <a:pPr marL="457200" indent="-533400">
              <a:buClr>
                <a:schemeClr val="dk1"/>
              </a:buClr>
              <a:buSzPts val="4800"/>
              <a:buFont typeface="Calibri"/>
              <a:buChar char="●"/>
            </a:pPr>
            <a:r>
              <a:rPr lang="en-US" sz="4800" dirty="0">
                <a:solidFill>
                  <a:schemeClr val="dk1"/>
                </a:solidFill>
                <a:latin typeface="Calibri"/>
                <a:ea typeface="Calibri"/>
                <a:cs typeface="Calibri"/>
                <a:sym typeface="Calibri"/>
              </a:rPr>
              <a:t>Begin analyzation of all bacteria retrieved from NASA</a:t>
            </a:r>
            <a:endParaRPr sz="4800" dirty="0">
              <a:solidFill>
                <a:schemeClr val="dk1"/>
              </a:solidFill>
              <a:latin typeface="Calibri"/>
              <a:ea typeface="Calibri"/>
              <a:cs typeface="Calibri"/>
              <a:sym typeface="Calibri"/>
            </a:endParaRPr>
          </a:p>
        </p:txBody>
      </p:sp>
      <p:sp>
        <p:nvSpPr>
          <p:cNvPr id="60" name="Google Shape;60;p1"/>
          <p:cNvSpPr txBox="1"/>
          <p:nvPr/>
        </p:nvSpPr>
        <p:spPr>
          <a:xfrm>
            <a:off x="1174800" y="34146941"/>
            <a:ext cx="13012175" cy="34162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b="1" u="sng" dirty="0">
                <a:latin typeface="Calibri"/>
                <a:ea typeface="Calibri"/>
                <a:cs typeface="Calibri"/>
                <a:sym typeface="Calibri"/>
              </a:rPr>
              <a:t>References</a:t>
            </a:r>
            <a:endParaRPr sz="7200" b="1" u="sng" dirty="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US" sz="4000" dirty="0">
                <a:latin typeface="Calibri"/>
                <a:ea typeface="Calibri"/>
                <a:cs typeface="Calibri"/>
                <a:sym typeface="Calibri"/>
              </a:rPr>
              <a:t>Temkin MI, Carlson CM, </a:t>
            </a:r>
            <a:r>
              <a:rPr lang="en-US" sz="4000" dirty="0" err="1">
                <a:latin typeface="Calibri"/>
                <a:ea typeface="Calibri"/>
                <a:cs typeface="Calibri"/>
                <a:sym typeface="Calibri"/>
              </a:rPr>
              <a:t>Stubbendieck</a:t>
            </a:r>
            <a:r>
              <a:rPr lang="en-US" sz="4000" dirty="0">
                <a:latin typeface="Calibri"/>
                <a:ea typeface="Calibri"/>
                <a:cs typeface="Calibri"/>
                <a:sym typeface="Calibri"/>
              </a:rPr>
              <a:t> AL, Currie CR, </a:t>
            </a:r>
            <a:r>
              <a:rPr lang="en-US" sz="4000" dirty="0" err="1">
                <a:latin typeface="Calibri"/>
                <a:ea typeface="Calibri"/>
                <a:cs typeface="Calibri"/>
                <a:sym typeface="Calibri"/>
              </a:rPr>
              <a:t>Stubbendieck</a:t>
            </a:r>
            <a:r>
              <a:rPr lang="en-US" sz="4000" dirty="0">
                <a:latin typeface="Calibri"/>
                <a:ea typeface="Calibri"/>
                <a:cs typeface="Calibri"/>
                <a:sym typeface="Calibri"/>
              </a:rPr>
              <a:t> RM. High Throughput Co-culture Assays for the Investigation of Microbial Interactions. J Vis Exp. 2019 Oct 15;</a:t>
            </a:r>
            <a:endParaRPr sz="4000">
              <a:latin typeface="Calibri"/>
              <a:ea typeface="Calibri"/>
              <a:cs typeface="Calibri"/>
            </a:endParaRPr>
          </a:p>
        </p:txBody>
      </p:sp>
      <p:pic>
        <p:nvPicPr>
          <p:cNvPr id="61" name="Google Shape;61;p1"/>
          <p:cNvPicPr preferRelativeResize="0"/>
          <p:nvPr/>
        </p:nvPicPr>
        <p:blipFill>
          <a:blip r:embed="rId7">
            <a:alphaModFix/>
          </a:blip>
          <a:stretch>
            <a:fillRect/>
          </a:stretch>
        </p:blipFill>
        <p:spPr>
          <a:xfrm>
            <a:off x="12940456" y="8610512"/>
            <a:ext cx="9773568" cy="8785925"/>
          </a:xfrm>
          <a:prstGeom prst="rect">
            <a:avLst/>
          </a:prstGeom>
          <a:noFill/>
          <a:ln>
            <a:noFill/>
          </a:ln>
        </p:spPr>
      </p:pic>
      <p:sp>
        <p:nvSpPr>
          <p:cNvPr id="62" name="Google Shape;62;p1"/>
          <p:cNvSpPr txBox="1"/>
          <p:nvPr/>
        </p:nvSpPr>
        <p:spPr>
          <a:xfrm>
            <a:off x="14191683" y="17994238"/>
            <a:ext cx="11423302" cy="6093946"/>
          </a:xfrm>
          <a:prstGeom prst="rect">
            <a:avLst/>
          </a:prstGeom>
          <a:noFill/>
          <a:ln>
            <a:noFill/>
          </a:ln>
        </p:spPr>
        <p:txBody>
          <a:bodyPr spcFirstLastPara="1" wrap="square" lIns="91425" tIns="91425" rIns="91425" bIns="91425" anchor="t" anchorCtr="0">
            <a:spAutoFit/>
          </a:bodyPr>
          <a:lstStyle/>
          <a:p>
            <a:r>
              <a:rPr lang="en-US" sz="4800" dirty="0">
                <a:latin typeface="Calibri"/>
                <a:ea typeface="Calibri"/>
                <a:cs typeface="Calibri"/>
                <a:sym typeface="Calibri"/>
              </a:rPr>
              <a:t>Figure 1: Each well of the 12-well plate is loaded with 2.5 ml of LB agar. One bacterial species is plated in all wells, then the stamp is used to introduce ten different bacteria into the individual wells by dipping it into liquid cultures and then placing it on the previously streaked plate. Observations the effects of the potential co-culture are taken.</a:t>
            </a:r>
            <a:endParaRPr lang="en-US" sz="4800" dirty="0">
              <a:latin typeface="Calibri"/>
              <a:ea typeface="Calibri"/>
              <a:cs typeface="Calibri"/>
            </a:endParaRPr>
          </a:p>
        </p:txBody>
      </p:sp>
      <p:sp>
        <p:nvSpPr>
          <p:cNvPr id="63" name="Google Shape;63;p1"/>
          <p:cNvSpPr txBox="1"/>
          <p:nvPr/>
        </p:nvSpPr>
        <p:spPr>
          <a:xfrm>
            <a:off x="16100263" y="23896050"/>
            <a:ext cx="9023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4800">
              <a:latin typeface="Calibri"/>
              <a:ea typeface="Calibri"/>
              <a:cs typeface="Calibri"/>
              <a:sym typeface="Calibri"/>
            </a:endParaRPr>
          </a:p>
        </p:txBody>
      </p:sp>
      <p:sp>
        <p:nvSpPr>
          <p:cNvPr id="64" name="Google Shape;64;p1"/>
          <p:cNvSpPr txBox="1"/>
          <p:nvPr/>
        </p:nvSpPr>
        <p:spPr>
          <a:xfrm>
            <a:off x="1177167" y="22919391"/>
            <a:ext cx="11504700" cy="9941153"/>
          </a:xfrm>
          <a:prstGeom prst="rect">
            <a:avLst/>
          </a:prstGeom>
          <a:noFill/>
          <a:ln>
            <a:noFill/>
          </a:ln>
        </p:spPr>
        <p:txBody>
          <a:bodyPr spcFirstLastPara="1" wrap="square" lIns="91425" tIns="91425" rIns="91425" bIns="91425" anchor="t" anchorCtr="0">
            <a:spAutoFit/>
          </a:bodyPr>
          <a:lstStyle/>
          <a:p>
            <a:r>
              <a:rPr lang="en-US" sz="7200" b="1" u="sng" dirty="0">
                <a:latin typeface="Calibri"/>
                <a:ea typeface="Calibri"/>
                <a:cs typeface="Calibri"/>
                <a:sym typeface="Calibri"/>
              </a:rPr>
              <a:t>List of Stamped Bacteria:</a:t>
            </a:r>
            <a:endParaRPr sz="7200" dirty="0">
              <a:latin typeface="Calibri"/>
              <a:ea typeface="Calibri"/>
              <a:cs typeface="Calibri"/>
              <a:sym typeface="Calibri"/>
            </a:endParaRPr>
          </a:p>
          <a:p>
            <a:pPr marL="457200" lvl="0" indent="-533400" algn="l" rtl="0">
              <a:lnSpc>
                <a:spcPct val="115000"/>
              </a:lnSpc>
              <a:spcBef>
                <a:spcPts val="1200"/>
              </a:spcBef>
              <a:spcAft>
                <a:spcPts val="0"/>
              </a:spcAft>
              <a:buClr>
                <a:schemeClr val="dk1"/>
              </a:buClr>
              <a:buSzPts val="4800"/>
              <a:buFont typeface="Calibri"/>
              <a:buChar char="●"/>
            </a:pPr>
            <a:r>
              <a:rPr lang="en-US" sz="4800" i="1" dirty="0" err="1">
                <a:solidFill>
                  <a:schemeClr val="dk1"/>
                </a:solidFill>
                <a:latin typeface="Calibri"/>
                <a:ea typeface="Calibri"/>
                <a:cs typeface="Calibri"/>
                <a:sym typeface="Calibri"/>
              </a:rPr>
              <a:t>Acidovorax</a:t>
            </a:r>
            <a:r>
              <a:rPr lang="en-US" sz="4800" i="1" dirty="0">
                <a:solidFill>
                  <a:schemeClr val="dk1"/>
                </a:solidFill>
                <a:latin typeface="Calibri"/>
                <a:ea typeface="Calibri"/>
                <a:cs typeface="Calibri"/>
                <a:sym typeface="Calibri"/>
              </a:rPr>
              <a:t> </a:t>
            </a:r>
            <a:r>
              <a:rPr lang="en-US" sz="4800" i="1" dirty="0" err="1">
                <a:solidFill>
                  <a:schemeClr val="dk1"/>
                </a:solidFill>
                <a:latin typeface="Calibri"/>
                <a:ea typeface="Calibri"/>
                <a:cs typeface="Calibri"/>
                <a:sym typeface="Calibri"/>
              </a:rPr>
              <a:t>anthurii</a:t>
            </a:r>
            <a:r>
              <a:rPr lang="en-US" sz="4800" i="1" dirty="0">
                <a:solidFill>
                  <a:schemeClr val="dk1"/>
                </a:solidFill>
                <a:latin typeface="Calibri"/>
                <a:ea typeface="Calibri"/>
                <a:cs typeface="Calibri"/>
                <a:sym typeface="Calibri"/>
              </a:rPr>
              <a:t> (1)</a:t>
            </a:r>
            <a:endParaRPr sz="4800" i="1" dirty="0">
              <a:solidFill>
                <a:schemeClr val="dk1"/>
              </a:solidFill>
              <a:latin typeface="Calibri"/>
              <a:ea typeface="Calibri"/>
              <a:cs typeface="Calibri"/>
            </a:endParaRPr>
          </a:p>
          <a:p>
            <a:pPr marL="457200" lvl="0" indent="-533400" algn="l" rtl="0">
              <a:lnSpc>
                <a:spcPct val="115000"/>
              </a:lnSpc>
              <a:spcBef>
                <a:spcPts val="0"/>
              </a:spcBef>
              <a:spcAft>
                <a:spcPts val="0"/>
              </a:spcAft>
              <a:buClr>
                <a:schemeClr val="dk1"/>
              </a:buClr>
              <a:buSzPts val="4800"/>
              <a:buFont typeface="Calibri"/>
              <a:buChar char="●"/>
            </a:pPr>
            <a:r>
              <a:rPr lang="en-US" sz="4800" i="1" dirty="0" err="1">
                <a:solidFill>
                  <a:schemeClr val="dk1"/>
                </a:solidFill>
                <a:latin typeface="Calibri"/>
                <a:ea typeface="Calibri"/>
                <a:cs typeface="Calibri"/>
                <a:sym typeface="Calibri"/>
              </a:rPr>
              <a:t>Acidovorax</a:t>
            </a:r>
            <a:r>
              <a:rPr lang="en-US" sz="4800" i="1" dirty="0">
                <a:solidFill>
                  <a:schemeClr val="dk1"/>
                </a:solidFill>
                <a:latin typeface="Calibri"/>
                <a:ea typeface="Calibri"/>
                <a:cs typeface="Calibri"/>
                <a:sym typeface="Calibri"/>
              </a:rPr>
              <a:t> </a:t>
            </a:r>
            <a:r>
              <a:rPr lang="en-US" sz="4800" i="1" dirty="0" err="1">
                <a:solidFill>
                  <a:schemeClr val="dk1"/>
                </a:solidFill>
                <a:latin typeface="Calibri"/>
                <a:ea typeface="Calibri"/>
                <a:cs typeface="Calibri"/>
                <a:sym typeface="Calibri"/>
              </a:rPr>
              <a:t>avenae</a:t>
            </a:r>
            <a:r>
              <a:rPr lang="en-US" sz="4800" i="1" dirty="0">
                <a:solidFill>
                  <a:schemeClr val="dk1"/>
                </a:solidFill>
                <a:latin typeface="Calibri"/>
                <a:ea typeface="Calibri"/>
                <a:cs typeface="Calibri"/>
                <a:sym typeface="Calibri"/>
              </a:rPr>
              <a:t> (2)</a:t>
            </a:r>
            <a:endParaRPr sz="4800" i="1" dirty="0">
              <a:solidFill>
                <a:schemeClr val="dk1"/>
              </a:solidFill>
              <a:latin typeface="Calibri"/>
              <a:ea typeface="Calibri"/>
              <a:cs typeface="Calibri"/>
            </a:endParaRPr>
          </a:p>
          <a:p>
            <a:pPr marL="457200" lvl="0" indent="-533400" algn="l" rtl="0">
              <a:lnSpc>
                <a:spcPct val="115000"/>
              </a:lnSpc>
              <a:spcBef>
                <a:spcPts val="0"/>
              </a:spcBef>
              <a:spcAft>
                <a:spcPts val="0"/>
              </a:spcAft>
              <a:buClr>
                <a:schemeClr val="dk1"/>
              </a:buClr>
              <a:buSzPts val="4800"/>
              <a:buFont typeface="Calibri"/>
              <a:buChar char="●"/>
            </a:pPr>
            <a:r>
              <a:rPr lang="en-US" sz="4800" i="1" dirty="0">
                <a:solidFill>
                  <a:schemeClr val="dk1"/>
                </a:solidFill>
                <a:latin typeface="Calibri"/>
                <a:ea typeface="Calibri"/>
                <a:cs typeface="Calibri"/>
                <a:sym typeface="Calibri"/>
              </a:rPr>
              <a:t>Bacillus </a:t>
            </a:r>
            <a:r>
              <a:rPr lang="en-US" sz="4800" i="1" dirty="0" err="1">
                <a:solidFill>
                  <a:schemeClr val="dk1"/>
                </a:solidFill>
                <a:latin typeface="Calibri"/>
                <a:ea typeface="Calibri"/>
                <a:cs typeface="Calibri"/>
                <a:sym typeface="Calibri"/>
              </a:rPr>
              <a:t>altitundinis</a:t>
            </a:r>
            <a:r>
              <a:rPr lang="en-US" sz="4800" i="1" dirty="0">
                <a:solidFill>
                  <a:schemeClr val="dk1"/>
                </a:solidFill>
                <a:latin typeface="Calibri"/>
                <a:ea typeface="Calibri"/>
                <a:cs typeface="Calibri"/>
                <a:sym typeface="Calibri"/>
              </a:rPr>
              <a:t> (3)</a:t>
            </a:r>
            <a:endParaRPr sz="4800" i="1" dirty="0">
              <a:solidFill>
                <a:schemeClr val="dk1"/>
              </a:solidFill>
              <a:latin typeface="Calibri"/>
              <a:ea typeface="Calibri"/>
              <a:cs typeface="Calibri"/>
            </a:endParaRPr>
          </a:p>
          <a:p>
            <a:pPr marL="457200" lvl="0" indent="-533400" algn="l" rtl="0">
              <a:lnSpc>
                <a:spcPct val="115000"/>
              </a:lnSpc>
              <a:spcBef>
                <a:spcPts val="0"/>
              </a:spcBef>
              <a:spcAft>
                <a:spcPts val="0"/>
              </a:spcAft>
              <a:buClr>
                <a:schemeClr val="dk1"/>
              </a:buClr>
              <a:buSzPts val="4800"/>
              <a:buFont typeface="Calibri"/>
              <a:buChar char="●"/>
            </a:pPr>
            <a:r>
              <a:rPr lang="en-US" sz="4800" i="1" dirty="0">
                <a:solidFill>
                  <a:schemeClr val="dk1"/>
                </a:solidFill>
                <a:latin typeface="Calibri"/>
                <a:ea typeface="Calibri"/>
                <a:cs typeface="Calibri"/>
                <a:sym typeface="Calibri"/>
              </a:rPr>
              <a:t>Bacillus </a:t>
            </a:r>
            <a:r>
              <a:rPr lang="en-US" sz="4800" i="1" dirty="0" err="1">
                <a:solidFill>
                  <a:schemeClr val="dk1"/>
                </a:solidFill>
                <a:latin typeface="Calibri"/>
                <a:ea typeface="Calibri"/>
                <a:cs typeface="Calibri"/>
                <a:sym typeface="Calibri"/>
              </a:rPr>
              <a:t>amyloliquefaciens</a:t>
            </a:r>
            <a:r>
              <a:rPr lang="en-US" sz="4800" i="1" dirty="0">
                <a:solidFill>
                  <a:schemeClr val="dk1"/>
                </a:solidFill>
                <a:latin typeface="Calibri"/>
                <a:ea typeface="Calibri"/>
                <a:cs typeface="Calibri"/>
                <a:sym typeface="Calibri"/>
              </a:rPr>
              <a:t> (4)</a:t>
            </a:r>
            <a:endParaRPr sz="4800" i="1" dirty="0">
              <a:solidFill>
                <a:schemeClr val="dk1"/>
              </a:solidFill>
              <a:latin typeface="Calibri"/>
              <a:ea typeface="Calibri"/>
              <a:cs typeface="Calibri"/>
            </a:endParaRPr>
          </a:p>
          <a:p>
            <a:pPr marL="457200" lvl="0" indent="-533400" algn="l" rtl="0">
              <a:lnSpc>
                <a:spcPct val="115000"/>
              </a:lnSpc>
              <a:spcBef>
                <a:spcPts val="0"/>
              </a:spcBef>
              <a:spcAft>
                <a:spcPts val="0"/>
              </a:spcAft>
              <a:buClr>
                <a:schemeClr val="dk1"/>
              </a:buClr>
              <a:buSzPts val="4800"/>
              <a:buFont typeface="Calibri"/>
              <a:buChar char="●"/>
            </a:pPr>
            <a:r>
              <a:rPr lang="en-US" sz="4800" i="1" dirty="0">
                <a:solidFill>
                  <a:schemeClr val="dk1"/>
                </a:solidFill>
                <a:latin typeface="Calibri"/>
                <a:ea typeface="Calibri"/>
                <a:cs typeface="Calibri"/>
                <a:sym typeface="Calibri"/>
              </a:rPr>
              <a:t>Bacillus </a:t>
            </a:r>
            <a:r>
              <a:rPr lang="en-US" sz="4800" i="1" dirty="0" err="1">
                <a:solidFill>
                  <a:schemeClr val="dk1"/>
                </a:solidFill>
                <a:latin typeface="Calibri"/>
                <a:ea typeface="Calibri"/>
                <a:cs typeface="Calibri"/>
                <a:sym typeface="Calibri"/>
              </a:rPr>
              <a:t>arlettae</a:t>
            </a:r>
            <a:r>
              <a:rPr lang="en-US" sz="4800" i="1" dirty="0">
                <a:solidFill>
                  <a:schemeClr val="dk1"/>
                </a:solidFill>
                <a:latin typeface="Calibri"/>
                <a:ea typeface="Calibri"/>
                <a:cs typeface="Calibri"/>
                <a:sym typeface="Calibri"/>
              </a:rPr>
              <a:t> (5)</a:t>
            </a:r>
            <a:endParaRPr sz="4800" i="1" dirty="0">
              <a:solidFill>
                <a:schemeClr val="dk1"/>
              </a:solidFill>
              <a:latin typeface="Calibri"/>
              <a:ea typeface="Calibri"/>
              <a:cs typeface="Calibri"/>
            </a:endParaRPr>
          </a:p>
          <a:p>
            <a:pPr marL="457200" lvl="0" indent="-533400" algn="l" rtl="0">
              <a:lnSpc>
                <a:spcPct val="115000"/>
              </a:lnSpc>
              <a:spcBef>
                <a:spcPts val="0"/>
              </a:spcBef>
              <a:spcAft>
                <a:spcPts val="0"/>
              </a:spcAft>
              <a:buClr>
                <a:schemeClr val="dk1"/>
              </a:buClr>
              <a:buSzPts val="4800"/>
              <a:buFont typeface="Calibri"/>
              <a:buChar char="●"/>
            </a:pPr>
            <a:r>
              <a:rPr lang="en-US" sz="4800" i="1" dirty="0">
                <a:solidFill>
                  <a:schemeClr val="dk1"/>
                </a:solidFill>
                <a:latin typeface="Calibri"/>
                <a:ea typeface="Calibri"/>
                <a:cs typeface="Calibri"/>
                <a:sym typeface="Calibri"/>
              </a:rPr>
              <a:t>Bacillus </a:t>
            </a:r>
            <a:r>
              <a:rPr lang="en-US" sz="4800" i="1" dirty="0" err="1">
                <a:solidFill>
                  <a:schemeClr val="dk1"/>
                </a:solidFill>
                <a:latin typeface="Calibri"/>
                <a:ea typeface="Calibri"/>
                <a:cs typeface="Calibri"/>
                <a:sym typeface="Calibri"/>
              </a:rPr>
              <a:t>fluminis</a:t>
            </a:r>
            <a:r>
              <a:rPr lang="en-US" sz="4800" i="1" dirty="0">
                <a:solidFill>
                  <a:schemeClr val="dk1"/>
                </a:solidFill>
                <a:latin typeface="Calibri"/>
                <a:ea typeface="Calibri"/>
                <a:cs typeface="Calibri"/>
                <a:sym typeface="Calibri"/>
              </a:rPr>
              <a:t> (6)</a:t>
            </a:r>
            <a:endParaRPr sz="4800" i="1" dirty="0">
              <a:solidFill>
                <a:schemeClr val="dk1"/>
              </a:solidFill>
              <a:latin typeface="Calibri"/>
              <a:ea typeface="Calibri"/>
              <a:cs typeface="Calibri"/>
            </a:endParaRPr>
          </a:p>
          <a:p>
            <a:pPr marL="457200" lvl="0" indent="-533400" algn="l" rtl="0">
              <a:lnSpc>
                <a:spcPct val="115000"/>
              </a:lnSpc>
              <a:spcBef>
                <a:spcPts val="0"/>
              </a:spcBef>
              <a:spcAft>
                <a:spcPts val="0"/>
              </a:spcAft>
              <a:buClr>
                <a:schemeClr val="dk1"/>
              </a:buClr>
              <a:buSzPts val="4800"/>
              <a:buFont typeface="Calibri"/>
              <a:buChar char="●"/>
            </a:pPr>
            <a:r>
              <a:rPr lang="en-US" sz="4800" i="1" dirty="0">
                <a:solidFill>
                  <a:schemeClr val="dk1"/>
                </a:solidFill>
                <a:latin typeface="Calibri"/>
                <a:ea typeface="Calibri"/>
                <a:cs typeface="Calibri"/>
                <a:sym typeface="Calibri"/>
              </a:rPr>
              <a:t>Bacillus </a:t>
            </a:r>
            <a:r>
              <a:rPr lang="en-US" sz="4800" i="1" dirty="0" err="1">
                <a:solidFill>
                  <a:schemeClr val="dk1"/>
                </a:solidFill>
                <a:latin typeface="Calibri"/>
                <a:ea typeface="Calibri"/>
                <a:cs typeface="Calibri"/>
                <a:sym typeface="Calibri"/>
              </a:rPr>
              <a:t>pseudomycoides</a:t>
            </a:r>
            <a:r>
              <a:rPr lang="en-US" sz="4800" i="1" dirty="0">
                <a:solidFill>
                  <a:schemeClr val="dk1"/>
                </a:solidFill>
                <a:latin typeface="Calibri"/>
                <a:ea typeface="Calibri"/>
                <a:cs typeface="Calibri"/>
                <a:sym typeface="Calibri"/>
              </a:rPr>
              <a:t> (7)</a:t>
            </a:r>
            <a:endParaRPr sz="4800" i="1" dirty="0">
              <a:solidFill>
                <a:schemeClr val="dk1"/>
              </a:solidFill>
              <a:latin typeface="Calibri"/>
              <a:ea typeface="Calibri"/>
              <a:cs typeface="Calibri"/>
            </a:endParaRPr>
          </a:p>
          <a:p>
            <a:pPr marL="457200" lvl="0" indent="-533400" algn="l" rtl="0">
              <a:lnSpc>
                <a:spcPct val="115000"/>
              </a:lnSpc>
              <a:spcBef>
                <a:spcPts val="0"/>
              </a:spcBef>
              <a:spcAft>
                <a:spcPts val="0"/>
              </a:spcAft>
              <a:buClr>
                <a:schemeClr val="dk1"/>
              </a:buClr>
              <a:buSzPts val="4800"/>
              <a:buFont typeface="Calibri"/>
              <a:buChar char="●"/>
            </a:pPr>
            <a:r>
              <a:rPr lang="en-US" sz="4800" i="1" dirty="0">
                <a:solidFill>
                  <a:schemeClr val="dk1"/>
                </a:solidFill>
                <a:latin typeface="Calibri"/>
                <a:ea typeface="Calibri"/>
                <a:cs typeface="Calibri"/>
                <a:sym typeface="Calibri"/>
              </a:rPr>
              <a:t>Bacillus </a:t>
            </a:r>
            <a:r>
              <a:rPr lang="en-US" sz="4800" i="1" dirty="0" err="1">
                <a:solidFill>
                  <a:schemeClr val="dk1"/>
                </a:solidFill>
                <a:latin typeface="Calibri"/>
                <a:ea typeface="Calibri"/>
                <a:cs typeface="Calibri"/>
                <a:sym typeface="Calibri"/>
              </a:rPr>
              <a:t>pumilis</a:t>
            </a:r>
            <a:r>
              <a:rPr lang="en-US" sz="4800" i="1" dirty="0">
                <a:solidFill>
                  <a:schemeClr val="dk1"/>
                </a:solidFill>
                <a:latin typeface="Calibri"/>
                <a:ea typeface="Calibri"/>
                <a:cs typeface="Calibri"/>
                <a:sym typeface="Calibri"/>
              </a:rPr>
              <a:t> (8)</a:t>
            </a:r>
            <a:endParaRPr sz="4800" i="1" dirty="0">
              <a:solidFill>
                <a:schemeClr val="dk1"/>
              </a:solidFill>
              <a:latin typeface="Calibri"/>
              <a:ea typeface="Calibri"/>
              <a:cs typeface="Calibri"/>
            </a:endParaRPr>
          </a:p>
          <a:p>
            <a:pPr marL="457200" lvl="0" indent="-533400" algn="l" rtl="0">
              <a:lnSpc>
                <a:spcPct val="115000"/>
              </a:lnSpc>
              <a:spcBef>
                <a:spcPts val="0"/>
              </a:spcBef>
              <a:spcAft>
                <a:spcPts val="0"/>
              </a:spcAft>
              <a:buClr>
                <a:schemeClr val="dk1"/>
              </a:buClr>
              <a:buSzPts val="4800"/>
              <a:buFont typeface="Calibri"/>
              <a:buChar char="●"/>
            </a:pPr>
            <a:r>
              <a:rPr lang="en-US" sz="4800" i="1" dirty="0" err="1">
                <a:solidFill>
                  <a:schemeClr val="dk1"/>
                </a:solidFill>
                <a:latin typeface="Calibri"/>
                <a:ea typeface="Calibri"/>
                <a:cs typeface="Calibri"/>
                <a:sym typeface="Calibri"/>
              </a:rPr>
              <a:t>Burkholderia</a:t>
            </a:r>
            <a:r>
              <a:rPr lang="en-US" sz="4800" i="1" dirty="0">
                <a:solidFill>
                  <a:schemeClr val="dk1"/>
                </a:solidFill>
                <a:latin typeface="Calibri"/>
                <a:ea typeface="Calibri"/>
                <a:cs typeface="Calibri"/>
                <a:sym typeface="Calibri"/>
              </a:rPr>
              <a:t> </a:t>
            </a:r>
            <a:r>
              <a:rPr lang="en-US" sz="4800" i="1" dirty="0" err="1">
                <a:solidFill>
                  <a:schemeClr val="dk1"/>
                </a:solidFill>
                <a:latin typeface="Calibri"/>
                <a:ea typeface="Calibri"/>
                <a:cs typeface="Calibri"/>
                <a:sym typeface="Calibri"/>
              </a:rPr>
              <a:t>pyrrocinia</a:t>
            </a:r>
            <a:r>
              <a:rPr lang="en-US" sz="4800" i="1" dirty="0">
                <a:solidFill>
                  <a:schemeClr val="dk1"/>
                </a:solidFill>
                <a:latin typeface="Calibri"/>
                <a:ea typeface="Calibri"/>
                <a:cs typeface="Calibri"/>
                <a:sym typeface="Calibri"/>
              </a:rPr>
              <a:t> (9)</a:t>
            </a:r>
            <a:endParaRPr sz="4800" i="1" dirty="0">
              <a:solidFill>
                <a:schemeClr val="dk1"/>
              </a:solidFill>
              <a:latin typeface="Calibri"/>
              <a:ea typeface="Calibri"/>
              <a:cs typeface="Calibri"/>
            </a:endParaRPr>
          </a:p>
          <a:p>
            <a:pPr marL="457200" lvl="0" indent="-533400" algn="l" rtl="0">
              <a:lnSpc>
                <a:spcPct val="115000"/>
              </a:lnSpc>
              <a:spcBef>
                <a:spcPts val="0"/>
              </a:spcBef>
              <a:spcAft>
                <a:spcPts val="0"/>
              </a:spcAft>
              <a:buClr>
                <a:schemeClr val="dk1"/>
              </a:buClr>
              <a:buSzPts val="4800"/>
              <a:buFont typeface="Calibri"/>
              <a:buChar char="●"/>
            </a:pPr>
            <a:r>
              <a:rPr lang="en-US" sz="4800" i="1" dirty="0" err="1">
                <a:solidFill>
                  <a:schemeClr val="dk1"/>
                </a:solidFill>
                <a:latin typeface="Calibri"/>
                <a:ea typeface="Calibri"/>
                <a:cs typeface="Calibri"/>
                <a:sym typeface="Calibri"/>
              </a:rPr>
              <a:t>Cupriavidus</a:t>
            </a:r>
            <a:r>
              <a:rPr lang="en-US" sz="4800" i="1" dirty="0">
                <a:solidFill>
                  <a:schemeClr val="dk1"/>
                </a:solidFill>
                <a:latin typeface="Calibri"/>
                <a:ea typeface="Calibri"/>
                <a:cs typeface="Calibri"/>
                <a:sym typeface="Calibri"/>
              </a:rPr>
              <a:t> </a:t>
            </a:r>
            <a:r>
              <a:rPr lang="en-US" sz="4800" i="1" dirty="0" err="1">
                <a:solidFill>
                  <a:schemeClr val="dk1"/>
                </a:solidFill>
                <a:latin typeface="Calibri"/>
                <a:ea typeface="Calibri"/>
                <a:cs typeface="Calibri"/>
                <a:sym typeface="Calibri"/>
              </a:rPr>
              <a:t>metallidurans</a:t>
            </a:r>
            <a:r>
              <a:rPr lang="en-US" sz="4800" i="1" dirty="0">
                <a:solidFill>
                  <a:schemeClr val="dk1"/>
                </a:solidFill>
                <a:latin typeface="Calibri"/>
                <a:ea typeface="Calibri"/>
                <a:cs typeface="Calibri"/>
                <a:sym typeface="Calibri"/>
              </a:rPr>
              <a:t> (10)</a:t>
            </a:r>
            <a:endParaRPr sz="4800" i="1" dirty="0">
              <a:solidFill>
                <a:schemeClr val="dk1"/>
              </a:solidFill>
              <a:latin typeface="Calibri"/>
              <a:ea typeface="Calibri"/>
              <a:cs typeface="Calibri"/>
            </a:endParaRPr>
          </a:p>
        </p:txBody>
      </p:sp>
      <p:sp>
        <p:nvSpPr>
          <p:cNvPr id="65" name="Google Shape;65;p1"/>
          <p:cNvSpPr txBox="1"/>
          <p:nvPr/>
        </p:nvSpPr>
        <p:spPr>
          <a:xfrm>
            <a:off x="28628520" y="30020993"/>
            <a:ext cx="11425500" cy="2401200"/>
          </a:xfrm>
          <a:prstGeom prst="rect">
            <a:avLst/>
          </a:prstGeom>
          <a:noFill/>
          <a:ln>
            <a:noFill/>
          </a:ln>
        </p:spPr>
        <p:txBody>
          <a:bodyPr spcFirstLastPara="1" wrap="square" lIns="91425" tIns="91425" rIns="91425" bIns="91425" anchor="t" anchorCtr="0">
            <a:spAutoFit/>
          </a:bodyPr>
          <a:lstStyle/>
          <a:p>
            <a:r>
              <a:rPr lang="en-US" sz="4800" dirty="0">
                <a:latin typeface="Calibri"/>
                <a:ea typeface="Calibri"/>
                <a:cs typeface="Calibri"/>
                <a:sym typeface="Calibri"/>
              </a:rPr>
              <a:t>Figure 6: B. </a:t>
            </a:r>
            <a:r>
              <a:rPr lang="en-US" sz="4800" dirty="0" err="1">
                <a:latin typeface="Calibri"/>
                <a:ea typeface="Calibri"/>
                <a:cs typeface="Calibri"/>
                <a:sym typeface="Calibri"/>
              </a:rPr>
              <a:t>altitudinis</a:t>
            </a:r>
            <a:r>
              <a:rPr lang="en-US" sz="4800" dirty="0">
                <a:latin typeface="Calibri"/>
                <a:ea typeface="Calibri"/>
                <a:cs typeface="Calibri"/>
                <a:sym typeface="Calibri"/>
              </a:rPr>
              <a:t>  grown with the ten bacteria listed below. A. </a:t>
            </a:r>
            <a:r>
              <a:rPr lang="en-US" sz="4800" dirty="0" err="1">
                <a:latin typeface="Calibri"/>
                <a:ea typeface="Calibri"/>
                <a:cs typeface="Calibri"/>
                <a:sym typeface="Calibri"/>
              </a:rPr>
              <a:t>anthurii</a:t>
            </a:r>
            <a:r>
              <a:rPr lang="en-US" sz="4800" dirty="0">
                <a:latin typeface="Calibri"/>
                <a:ea typeface="Calibri"/>
                <a:cs typeface="Calibri"/>
                <a:sym typeface="Calibri"/>
              </a:rPr>
              <a:t> (1) took over the well as a stamped bacteria.</a:t>
            </a:r>
            <a:endParaRPr sz="4800" dirty="0">
              <a:latin typeface="Calibri"/>
              <a:ea typeface="Calibri"/>
              <a:cs typeface="Calibri"/>
              <a:sym typeface="Calibri"/>
            </a:endParaRPr>
          </a:p>
        </p:txBody>
      </p:sp>
      <p:pic>
        <p:nvPicPr>
          <p:cNvPr id="66" name="Google Shape;66;p1"/>
          <p:cNvPicPr preferRelativeResize="0"/>
          <p:nvPr/>
        </p:nvPicPr>
        <p:blipFill>
          <a:blip r:embed="rId8">
            <a:alphaModFix/>
          </a:blip>
          <a:stretch>
            <a:fillRect/>
          </a:stretch>
        </p:blipFill>
        <p:spPr>
          <a:xfrm>
            <a:off x="10270620" y="24743503"/>
            <a:ext cx="5872127" cy="7873071"/>
          </a:xfrm>
          <a:prstGeom prst="rect">
            <a:avLst/>
          </a:prstGeom>
          <a:noFill/>
          <a:ln>
            <a:noFill/>
          </a:ln>
        </p:spPr>
      </p:pic>
      <p:sp>
        <p:nvSpPr>
          <p:cNvPr id="67" name="Google Shape;67;p1"/>
          <p:cNvSpPr txBox="1"/>
          <p:nvPr/>
        </p:nvSpPr>
        <p:spPr>
          <a:xfrm>
            <a:off x="10270626" y="32559344"/>
            <a:ext cx="79617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dirty="0">
                <a:latin typeface="Calibri"/>
                <a:ea typeface="Calibri"/>
                <a:cs typeface="Calibri"/>
                <a:sym typeface="Calibri"/>
              </a:rPr>
              <a:t>Figure 2: A polycarbonate 3D-printed stamp dipped into a 12-well plate consisting of ten different liquid cultures.</a:t>
            </a:r>
            <a:endParaRPr sz="4800" dirty="0">
              <a:latin typeface="Calibri"/>
              <a:ea typeface="Calibri"/>
              <a:cs typeface="Calibri"/>
              <a:sym typeface="Calibri"/>
            </a:endParaRPr>
          </a:p>
        </p:txBody>
      </p:sp>
      <p:pic>
        <p:nvPicPr>
          <p:cNvPr id="68" name="Google Shape;68;p1"/>
          <p:cNvPicPr preferRelativeResize="0"/>
          <p:nvPr/>
        </p:nvPicPr>
        <p:blipFill>
          <a:blip r:embed="rId9">
            <a:alphaModFix/>
          </a:blip>
          <a:stretch>
            <a:fillRect/>
          </a:stretch>
        </p:blipFill>
        <p:spPr>
          <a:xfrm>
            <a:off x="29376962" y="23895905"/>
            <a:ext cx="8634623" cy="5920842"/>
          </a:xfrm>
          <a:prstGeom prst="rect">
            <a:avLst/>
          </a:prstGeom>
          <a:noFill/>
          <a:ln>
            <a:noFill/>
          </a:ln>
        </p:spPr>
      </p:pic>
      <p:pic>
        <p:nvPicPr>
          <p:cNvPr id="69" name="Google Shape;69;p1"/>
          <p:cNvPicPr preferRelativeResize="0"/>
          <p:nvPr/>
        </p:nvPicPr>
        <p:blipFill>
          <a:blip r:embed="rId10">
            <a:alphaModFix/>
          </a:blip>
          <a:stretch>
            <a:fillRect/>
          </a:stretch>
        </p:blipFill>
        <p:spPr>
          <a:xfrm>
            <a:off x="29385049" y="14738956"/>
            <a:ext cx="8211474" cy="5869413"/>
          </a:xfrm>
          <a:prstGeom prst="rect">
            <a:avLst/>
          </a:prstGeom>
          <a:noFill/>
          <a:ln>
            <a:noFill/>
          </a:ln>
        </p:spPr>
      </p:pic>
      <p:pic>
        <p:nvPicPr>
          <p:cNvPr id="2" name="Picture 2" descr="A picture containing table&#10;&#10;Description automatically generated">
            <a:extLst>
              <a:ext uri="{FF2B5EF4-FFF2-40B4-BE49-F238E27FC236}">
                <a16:creationId xmlns:a16="http://schemas.microsoft.com/office/drawing/2014/main" id="{9F5547A5-CF8A-CB17-7BC7-AD469CF84037}"/>
              </a:ext>
            </a:extLst>
          </p:cNvPr>
          <p:cNvPicPr>
            <a:picLocks noChangeAspect="1"/>
          </p:cNvPicPr>
          <p:nvPr/>
        </p:nvPicPr>
        <p:blipFill>
          <a:blip r:embed="rId11"/>
          <a:stretch>
            <a:fillRect/>
          </a:stretch>
        </p:blipFill>
        <p:spPr>
          <a:xfrm>
            <a:off x="22510970" y="9033894"/>
            <a:ext cx="20182323" cy="4116570"/>
          </a:xfrm>
          <a:prstGeom prst="rect">
            <a:avLst/>
          </a:prstGeom>
        </p:spPr>
      </p:pic>
      <p:sp>
        <p:nvSpPr>
          <p:cNvPr id="3" name="TextBox 2">
            <a:extLst>
              <a:ext uri="{FF2B5EF4-FFF2-40B4-BE49-F238E27FC236}">
                <a16:creationId xmlns:a16="http://schemas.microsoft.com/office/drawing/2014/main" id="{E8E70DFD-851A-AD36-411A-0EE61D280F97}"/>
              </a:ext>
            </a:extLst>
          </p:cNvPr>
          <p:cNvSpPr txBox="1"/>
          <p:nvPr/>
        </p:nvSpPr>
        <p:spPr>
          <a:xfrm>
            <a:off x="27221163" y="13160787"/>
            <a:ext cx="1163627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Calibri"/>
              </a:rPr>
              <a:t>Figure 4: An overview of the results for all the tested bacteria</a:t>
            </a:r>
          </a:p>
        </p:txBody>
      </p:sp>
      <p:pic>
        <p:nvPicPr>
          <p:cNvPr id="4" name="Picture 4" descr="A picture containing chart&#10;&#10;Description automatically generated">
            <a:extLst>
              <a:ext uri="{FF2B5EF4-FFF2-40B4-BE49-F238E27FC236}">
                <a16:creationId xmlns:a16="http://schemas.microsoft.com/office/drawing/2014/main" id="{DE0CFC0F-3EFD-4195-4094-C8C1C82566D4}"/>
              </a:ext>
            </a:extLst>
          </p:cNvPr>
          <p:cNvPicPr>
            <a:picLocks noChangeAspect="1"/>
          </p:cNvPicPr>
          <p:nvPr/>
        </p:nvPicPr>
        <p:blipFill>
          <a:blip r:embed="rId12"/>
          <a:stretch>
            <a:fillRect/>
          </a:stretch>
        </p:blipFill>
        <p:spPr>
          <a:xfrm>
            <a:off x="17196065" y="24741704"/>
            <a:ext cx="9589336" cy="2370096"/>
          </a:xfrm>
          <a:prstGeom prst="rect">
            <a:avLst/>
          </a:prstGeom>
        </p:spPr>
      </p:pic>
      <p:sp>
        <p:nvSpPr>
          <p:cNvPr id="5" name="TextBox 4">
            <a:extLst>
              <a:ext uri="{FF2B5EF4-FFF2-40B4-BE49-F238E27FC236}">
                <a16:creationId xmlns:a16="http://schemas.microsoft.com/office/drawing/2014/main" id="{5F3B0CFA-393A-24B2-B1A4-FF9F857F27CC}"/>
              </a:ext>
            </a:extLst>
          </p:cNvPr>
          <p:cNvSpPr txBox="1"/>
          <p:nvPr/>
        </p:nvSpPr>
        <p:spPr>
          <a:xfrm>
            <a:off x="17668846" y="27306679"/>
            <a:ext cx="861850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Calibri"/>
              </a:rPr>
              <a:t>Figure 3: Representation of  phenotypic scoring system: A) Primary Takes Over, B) String Inhibition, C) Weak Inhibition, D) No Inhibition, and E) Stamped Takes Over</a:t>
            </a:r>
            <a:endParaRPr lang="en-US" dirty="0"/>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c8d0f1-3a28-4d0b-9e62-b19397c40643" xsi:nil="true"/>
    <lcf76f155ced4ddcb4097134ff3c332f xmlns="de9e50fb-c4e0-48a3-969a-891efa390dc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9D3B10EC84D740B5DC57C864E3EC7E" ma:contentTypeVersion="14" ma:contentTypeDescription="Create a new document." ma:contentTypeScope="" ma:versionID="8751e8b121deb019315988b038e93959">
  <xsd:schema xmlns:xsd="http://www.w3.org/2001/XMLSchema" xmlns:xs="http://www.w3.org/2001/XMLSchema" xmlns:p="http://schemas.microsoft.com/office/2006/metadata/properties" xmlns:ns2="de9e50fb-c4e0-48a3-969a-891efa390dc3" xmlns:ns3="96c8d0f1-3a28-4d0b-9e62-b19397c40643" targetNamespace="http://schemas.microsoft.com/office/2006/metadata/properties" ma:root="true" ma:fieldsID="9992cb17db1413d9c177c2b5c19065ad" ns2:_="" ns3:_="">
    <xsd:import namespace="de9e50fb-c4e0-48a3-969a-891efa390dc3"/>
    <xsd:import namespace="96c8d0f1-3a28-4d0b-9e62-b19397c406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e50fb-c4e0-48a3-969a-891efa390d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a0b5cae-96a4-47e3-a5b0-3b4fac28d37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c8d0f1-3a28-4d0b-9e62-b19397c4064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3efcca4-81cc-4003-b3dc-4f66dff8b33d}" ma:internalName="TaxCatchAll" ma:showField="CatchAllData" ma:web="96c8d0f1-3a28-4d0b-9e62-b19397c4064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5CB1A-14DF-40F0-B85C-825BE158B643}">
  <ds:schemaRefs>
    <ds:schemaRef ds:uri="96c8d0f1-3a28-4d0b-9e62-b19397c40643"/>
    <ds:schemaRef ds:uri="de9e50fb-c4e0-48a3-969a-891efa390dc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23A7018-BC51-491E-9BCB-DA7AE9A59BCA}">
  <ds:schemaRefs>
    <ds:schemaRef ds:uri="96c8d0f1-3a28-4d0b-9e62-b19397c40643"/>
    <ds:schemaRef ds:uri="de9e50fb-c4e0-48a3-969a-891efa390d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C8971F-9F9E-4638-8EF5-9452D90BA6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revision>206</cp:revision>
  <dcterms:created xsi:type="dcterms:W3CDTF">2007-04-04T14:17:42Z</dcterms:created>
  <dcterms:modified xsi:type="dcterms:W3CDTF">2023-04-05T12:48:15Z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0x010100B29D3B10EC84D740B5DC57C864E3EC7E</vt:lpwstr>
  </property>
  <property fmtid="{D5CDD505-2E9C-101B-9397-08002B2CF9AE}" pid="3" name="MediaServiceImageTags">
    <vt:lpwstr/>
  </property>
</Properties>
</file>