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8404800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OpwhKnd16MNBKBUpcWl9j2jGY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789" autoAdjust="0"/>
    <p:restoredTop sz="94660"/>
  </p:normalViewPr>
  <p:slideViewPr>
    <p:cSldViewPr snapToGrid="0">
      <p:cViewPr>
        <p:scale>
          <a:sx n="26" d="100"/>
          <a:sy n="26" d="100"/>
        </p:scale>
        <p:origin x="586" y="-2458"/>
      </p:cViewPr>
      <p:guideLst>
        <p:guide orient="horz" pos="12096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de4a83e98d_0_0:notes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1de4a83e9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g1de4a83e98d_0_0:notes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3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4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pic" idx="2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w="317500" cap="flat" cmpd="sng">
            <a:solidFill>
              <a:srgbClr val="B5AF6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w="381000" cap="flat" cmpd="sng">
            <a:solidFill>
              <a:srgbClr val="B5AF6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1de4a83e98d_0_0"/>
          <p:cNvPicPr preferRelativeResize="0"/>
          <p:nvPr/>
        </p:nvPicPr>
        <p:blipFill rotWithShape="1">
          <a:blip r:embed="rId3">
            <a:alphaModFix/>
          </a:blip>
          <a:srcRect l="2522" t="7327" r="7387" b="5229"/>
          <a:stretch/>
        </p:blipFill>
        <p:spPr>
          <a:xfrm>
            <a:off x="6774950" y="27186216"/>
            <a:ext cx="8462725" cy="493297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1de4a83e98d_0_0"/>
          <p:cNvSpPr txBox="1"/>
          <p:nvPr/>
        </p:nvSpPr>
        <p:spPr>
          <a:xfrm>
            <a:off x="9296400" y="1410538"/>
            <a:ext cx="27352200" cy="3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44825" rIns="89675" bIns="448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Compression Testing of Alginate Hydrogels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Genna Felder, Caitlin Streck, Seda Yilmaz, Yingnan Zhai, Xiangpeng Li (UCF)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Advisors: Dr. </a:t>
            </a:r>
            <a:r>
              <a:rPr lang="en-US" sz="5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Linxia Gu</a:t>
            </a:r>
            <a:r>
              <a:rPr lang="en-US" sz="5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Dept. of Biomedical Engineering, Florida Institute of Technology</a:t>
            </a:r>
            <a:r>
              <a:rPr lang="en-US" sz="5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 Dr. Jihua Gou, Dept. of Mechanical and Aerospace Engineering, University of Central Florida</a:t>
            </a:r>
            <a:endParaRPr sz="5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g1de4a83e98d_0_0"/>
          <p:cNvSpPr txBox="1"/>
          <p:nvPr/>
        </p:nvSpPr>
        <p:spPr>
          <a:xfrm>
            <a:off x="8086727" y="6892927"/>
            <a:ext cx="1848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g1de4a83e98d_0_0" descr="D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9434" y="1486756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1de4a83e98d_0_0"/>
          <p:cNvSpPr txBox="1"/>
          <p:nvPr/>
        </p:nvSpPr>
        <p:spPr>
          <a:xfrm>
            <a:off x="1098550" y="7041600"/>
            <a:ext cx="14013000" cy="1005900"/>
          </a:xfrm>
          <a:prstGeom prst="rect">
            <a:avLst/>
          </a:prstGeom>
          <a:solidFill>
            <a:srgbClr val="7600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11450" tIns="171450" rIns="411450" bIns="20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en-US" sz="5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5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1de4a83e98d_0_0"/>
          <p:cNvSpPr txBox="1"/>
          <p:nvPr/>
        </p:nvSpPr>
        <p:spPr>
          <a:xfrm flipH="1">
            <a:off x="1060450" y="18643533"/>
            <a:ext cx="14089200" cy="1005900"/>
          </a:xfrm>
          <a:prstGeom prst="rect">
            <a:avLst/>
          </a:prstGeom>
          <a:solidFill>
            <a:srgbClr val="7600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11450" tIns="171450" rIns="411450" bIns="20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en-US" sz="5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1de4a83e98d_0_0"/>
          <p:cNvSpPr txBox="1"/>
          <p:nvPr/>
        </p:nvSpPr>
        <p:spPr>
          <a:xfrm>
            <a:off x="15885900" y="7058800"/>
            <a:ext cx="26750400" cy="1005900"/>
          </a:xfrm>
          <a:prstGeom prst="rect">
            <a:avLst/>
          </a:prstGeom>
          <a:solidFill>
            <a:srgbClr val="7600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11450" tIns="171450" rIns="411450" bIns="20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en-US" sz="5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1de4a83e98d_0_0"/>
          <p:cNvSpPr txBox="1"/>
          <p:nvPr/>
        </p:nvSpPr>
        <p:spPr>
          <a:xfrm>
            <a:off x="29872775" y="25032025"/>
            <a:ext cx="12873000" cy="1005900"/>
          </a:xfrm>
          <a:prstGeom prst="rect">
            <a:avLst/>
          </a:prstGeom>
          <a:solidFill>
            <a:srgbClr val="7600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11450" tIns="171450" rIns="411450" bIns="20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en-US" sz="5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1de4a83e98d_0_0"/>
          <p:cNvSpPr txBox="1"/>
          <p:nvPr/>
        </p:nvSpPr>
        <p:spPr>
          <a:xfrm>
            <a:off x="978375" y="19576669"/>
            <a:ext cx="14089200" cy="173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dirty="0">
                <a:latin typeface="Calibri"/>
                <a:ea typeface="Calibri"/>
                <a:cs typeface="Calibri"/>
                <a:sym typeface="Calibri"/>
              </a:rPr>
              <a:t>Uniaxial Compression Testing</a:t>
            </a:r>
            <a:endParaRPr sz="4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9750" algn="just" rtl="0">
              <a:spcBef>
                <a:spcPts val="0"/>
              </a:spcBef>
              <a:spcAft>
                <a:spcPts val="0"/>
              </a:spcAft>
              <a:buSzPts val="4900"/>
              <a:buFont typeface="Calibri"/>
              <a:buChar char="●"/>
            </a:pPr>
            <a:r>
              <a:rPr lang="en-US" sz="4900" dirty="0">
                <a:latin typeface="Calibri"/>
                <a:ea typeface="Calibri"/>
                <a:cs typeface="Calibri"/>
                <a:sym typeface="Calibri"/>
              </a:rPr>
              <a:t>Each sample was uniformly cut using a 3D printed blade holder and compressed until failure. </a:t>
            </a:r>
            <a:endParaRPr sz="4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9750" algn="just" rtl="0">
              <a:spcBef>
                <a:spcPts val="1000"/>
              </a:spcBef>
              <a:spcAft>
                <a:spcPts val="0"/>
              </a:spcAft>
              <a:buSzPts val="4900"/>
              <a:buFont typeface="Calibri"/>
              <a:buChar char="●"/>
            </a:pPr>
            <a:r>
              <a:rPr lang="en-US" sz="49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Analysis:</a:t>
            </a:r>
            <a:r>
              <a:rPr lang="en-US" sz="4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Stress and strain were given during testing and averages at 20% strain were used to calculate the Young’s modulus [1].</a:t>
            </a:r>
            <a:endParaRPr sz="49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5200" b="1" dirty="0" err="1">
                <a:latin typeface="Calibri"/>
                <a:ea typeface="Calibri"/>
                <a:cs typeface="Calibri"/>
                <a:sym typeface="Calibri"/>
              </a:rPr>
              <a:t>MicroTesting</a:t>
            </a:r>
            <a:endParaRPr sz="52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9750" algn="just" rtl="0">
              <a:spcBef>
                <a:spcPts val="0"/>
              </a:spcBef>
              <a:spcAft>
                <a:spcPts val="0"/>
              </a:spcAft>
              <a:buSzPts val="4900"/>
              <a:buFont typeface="Calibri"/>
              <a:buChar char="●"/>
            </a:pPr>
            <a:r>
              <a:rPr lang="en-US" sz="4900" dirty="0">
                <a:latin typeface="Calibri"/>
                <a:ea typeface="Calibri"/>
                <a:cs typeface="Calibri"/>
                <a:sym typeface="Calibri"/>
              </a:rPr>
              <a:t>The hydrogels were cut into small samples with a cross-sectional area of </a:t>
            </a:r>
            <a:r>
              <a:rPr lang="en-US" sz="4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approximately 4mm</a:t>
            </a:r>
            <a:r>
              <a:rPr lang="en-US" sz="49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900" dirty="0">
                <a:latin typeface="Calibri"/>
                <a:ea typeface="Calibri"/>
                <a:cs typeface="Calibri"/>
                <a:sym typeface="Calibri"/>
              </a:rPr>
              <a:t> and compressed past 20% strain. </a:t>
            </a:r>
            <a:endParaRPr sz="4800" dirty="0">
              <a:solidFill>
                <a:schemeClr val="dk1"/>
              </a:solidFill>
              <a:highlight>
                <a:srgbClr val="FFF2C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49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49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900" dirty="0">
                <a:latin typeface="Calibri"/>
                <a:ea typeface="Calibri"/>
                <a:cs typeface="Calibri"/>
                <a:sym typeface="Calibri"/>
              </a:rPr>
              <a:t>			</a:t>
            </a:r>
            <a:endParaRPr sz="49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49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chemeClr val="dk1"/>
              </a:solidFill>
              <a:highlight>
                <a:srgbClr val="FFF2C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1.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MicroTester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sample and cantilever layout</a:t>
            </a:r>
            <a:r>
              <a:rPr lang="en-US" sz="4800" dirty="0">
                <a:solidFill>
                  <a:schemeClr val="dk1"/>
                </a:solidFill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4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9750" algn="just" rtl="0">
              <a:spcBef>
                <a:spcPts val="1000"/>
              </a:spcBef>
              <a:spcAft>
                <a:spcPts val="0"/>
              </a:spcAft>
              <a:buSzPts val="4900"/>
              <a:buFont typeface="Calibri"/>
              <a:buChar char="●"/>
            </a:pPr>
            <a:r>
              <a:rPr lang="en-US" sz="4900" u="sng" dirty="0">
                <a:latin typeface="Calibri"/>
                <a:ea typeface="Calibri"/>
                <a:cs typeface="Calibri"/>
                <a:sym typeface="Calibri"/>
              </a:rPr>
              <a:t>Data Analysis:</a:t>
            </a:r>
            <a:r>
              <a:rPr lang="en-US" sz="4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Stress was calculated by the bending moment of the beam multiplied by the length of the beam divided by the moment of inertia [2]. Strain was calculated by dividing the tip displacement of the platen by the initial height of the gel [3].</a:t>
            </a:r>
            <a:endParaRPr sz="4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g1de4a83e98d_0_0"/>
          <p:cNvSpPr txBox="1"/>
          <p:nvPr/>
        </p:nvSpPr>
        <p:spPr>
          <a:xfrm>
            <a:off x="946150" y="8039300"/>
            <a:ext cx="14089200" cy="99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539750" algn="just" rtl="0">
              <a:spcBef>
                <a:spcPts val="0"/>
              </a:spcBef>
              <a:spcAft>
                <a:spcPts val="0"/>
              </a:spcAft>
              <a:buSzPts val="4900"/>
              <a:buFont typeface="Calibri"/>
              <a:buChar char="●"/>
            </a:pPr>
            <a:r>
              <a:rPr lang="en-US" sz="4900" dirty="0">
                <a:latin typeface="Calibri"/>
                <a:ea typeface="Calibri"/>
                <a:cs typeface="Calibri"/>
                <a:sym typeface="Calibri"/>
              </a:rPr>
              <a:t>The hydrogels used in this study were fabricated for use in wound healing, 3D printing, and tissue engineering applications.</a:t>
            </a:r>
            <a:endParaRPr sz="4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9750" algn="just" rtl="0">
              <a:spcBef>
                <a:spcPts val="0"/>
              </a:spcBef>
              <a:spcAft>
                <a:spcPts val="0"/>
              </a:spcAft>
              <a:buSzPts val="4900"/>
              <a:buFont typeface="Calibri"/>
              <a:buChar char="●"/>
            </a:pPr>
            <a:r>
              <a:rPr lang="en-US" sz="4900" dirty="0">
                <a:latin typeface="Calibri"/>
                <a:ea typeface="Calibri"/>
                <a:cs typeface="Calibri"/>
                <a:sym typeface="Calibri"/>
              </a:rPr>
              <a:t>They were tested via compression to compare stiffness of the hydrogels to the body’s native tissues. </a:t>
            </a:r>
            <a:endParaRPr sz="4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9750" algn="just" rtl="0">
              <a:spcBef>
                <a:spcPts val="0"/>
              </a:spcBef>
              <a:spcAft>
                <a:spcPts val="0"/>
              </a:spcAft>
              <a:buSzPts val="4900"/>
              <a:buFont typeface="Calibri"/>
              <a:buChar char="●"/>
            </a:pPr>
            <a:r>
              <a:rPr lang="en-US" sz="4900" dirty="0">
                <a:latin typeface="Calibri"/>
                <a:ea typeface="Calibri"/>
                <a:cs typeface="Calibri"/>
                <a:sym typeface="Calibri"/>
              </a:rPr>
              <a:t>9 different sample types were tested (6 samples each for compression and 8 samples each for Micro testing); composed of alginate hydrogels with concentrations of 1.5%, 2%, 2.5%, and 3%, crosslinked with +2 cation inclusions of 0.18, 0.27, and 0.36. </a:t>
            </a:r>
            <a:endParaRPr sz="4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9750" algn="just" rtl="0">
              <a:spcBef>
                <a:spcPts val="0"/>
              </a:spcBef>
              <a:spcAft>
                <a:spcPts val="0"/>
              </a:spcAft>
              <a:buSzPts val="4900"/>
              <a:buFont typeface="Calibri"/>
              <a:buChar char="●"/>
            </a:pPr>
            <a:r>
              <a:rPr lang="en-US" sz="4900" dirty="0">
                <a:latin typeface="Calibri"/>
                <a:ea typeface="Calibri"/>
                <a:cs typeface="Calibri"/>
                <a:sym typeface="Calibri"/>
              </a:rPr>
              <a:t>Hydrogels were fabricated in two separate batches for two rounds of testing.</a:t>
            </a:r>
            <a:endParaRPr sz="4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g1de4a83e98d_0_0"/>
          <p:cNvSpPr txBox="1"/>
          <p:nvPr/>
        </p:nvSpPr>
        <p:spPr>
          <a:xfrm>
            <a:off x="29618675" y="26317600"/>
            <a:ext cx="13050900" cy="114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539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Char char="●"/>
            </a:pPr>
            <a:r>
              <a:rPr lang="en-US" sz="4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Young’s modulus increases with increasing concentrations of both alginate and additives.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9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Char char="●"/>
            </a:pPr>
            <a:r>
              <a:rPr lang="en-US" sz="4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Young’s modulus range is approximately 3 - 50 kPa; matching the range for many native soft tissues including the brain, tongue, and esophagus.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9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Char char="●"/>
            </a:pPr>
            <a:r>
              <a:rPr lang="en-US" sz="4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Variation of Young’s modulus across samples and testing methods may be caused by batch variation and time sensitivity of samples, as Young’s modulus increases when the samples lose hydration. 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9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Char char="●"/>
            </a:pPr>
            <a:r>
              <a:rPr lang="en-US" sz="4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work</a:t>
            </a:r>
            <a:r>
              <a:rPr lang="en-US" sz="4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Include larger sample populations for more consistent statistical and error analysis, as well as performing a study of the effect of cross-linking over time.</a:t>
            </a:r>
            <a:endParaRPr sz="4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g1de4a83e98d_0_0"/>
          <p:cNvSpPr txBox="1"/>
          <p:nvPr/>
        </p:nvSpPr>
        <p:spPr>
          <a:xfrm>
            <a:off x="45533250" y="25585050"/>
            <a:ext cx="294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de4a83e98d_0_0"/>
          <p:cNvSpPr txBox="1"/>
          <p:nvPr/>
        </p:nvSpPr>
        <p:spPr>
          <a:xfrm>
            <a:off x="15759724" y="36722800"/>
            <a:ext cx="12338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 </a:t>
            </a: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Trend comparison of average Young’s modulus across all batches at 20% strain</a:t>
            </a:r>
            <a:endParaRPr sz="4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g1de4a83e98d_0_0"/>
          <p:cNvSpPr txBox="1"/>
          <p:nvPr/>
        </p:nvSpPr>
        <p:spPr>
          <a:xfrm>
            <a:off x="15830850" y="24540875"/>
            <a:ext cx="12873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</a:t>
            </a: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lang="en-US" sz="4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Stress vs. Strain of sample averages for each concentration</a:t>
            </a:r>
            <a:endParaRPr sz="4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g1de4a83e98d_0_0"/>
          <p:cNvSpPr txBox="1"/>
          <p:nvPr/>
        </p:nvSpPr>
        <p:spPr>
          <a:xfrm>
            <a:off x="39829094" y="12687954"/>
            <a:ext cx="2957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Legend </a:t>
            </a:r>
            <a:endParaRPr/>
          </a:p>
        </p:txBody>
      </p:sp>
      <p:pic>
        <p:nvPicPr>
          <p:cNvPr id="65" name="Google Shape;65;g1de4a83e98d_0_0"/>
          <p:cNvPicPr preferRelativeResize="0"/>
          <p:nvPr/>
        </p:nvPicPr>
        <p:blipFill rotWithShape="1">
          <a:blip r:embed="rId5">
            <a:alphaModFix/>
          </a:blip>
          <a:srcRect l="23547" t="27822" r="28785" b="10608"/>
          <a:stretch/>
        </p:blipFill>
        <p:spPr>
          <a:xfrm>
            <a:off x="1158775" y="27739163"/>
            <a:ext cx="5606775" cy="445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de4a83e98d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45810" y="8264725"/>
            <a:ext cx="12130600" cy="808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1de4a83e98d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38300" y="16348058"/>
            <a:ext cx="12130601" cy="8059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1de4a83e98d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176410" y="8264731"/>
            <a:ext cx="11641323" cy="808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1de4a83e98d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149981" y="16335948"/>
            <a:ext cx="11694194" cy="808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1de4a83e98d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817725" y="13564525"/>
            <a:ext cx="3067600" cy="6678876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1" name="Google Shape;71;g1de4a83e98d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779575" y="25985250"/>
            <a:ext cx="13594743" cy="1049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1de4a83e98d_0_0"/>
          <p:cNvPicPr preferRelativeResize="0"/>
          <p:nvPr/>
        </p:nvPicPr>
        <p:blipFill rotWithShape="1">
          <a:blip r:embed="rId12">
            <a:alphaModFix/>
          </a:blip>
          <a:srcRect t="16042" b="13256"/>
          <a:stretch/>
        </p:blipFill>
        <p:spPr>
          <a:xfrm>
            <a:off x="785813" y="36722800"/>
            <a:ext cx="14474326" cy="12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422</Words>
  <Application>Microsoft Office PowerPoint</Application>
  <PresentationFormat>Custom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shopper</dc:creator>
  <cp:lastModifiedBy>Genna Felder</cp:lastModifiedBy>
  <cp:revision>2</cp:revision>
  <dcterms:created xsi:type="dcterms:W3CDTF">2007-04-04T14:17:42Z</dcterms:created>
  <dcterms:modified xsi:type="dcterms:W3CDTF">2023-04-13T17:45:37Z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0x0101008CB6C76999A8E946924D195080FADDE7</vt:lpwstr>
  </property>
</Properties>
</file>