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  <p15:guide id="3" orient="horz" pos="11664">
          <p15:clr>
            <a:srgbClr val="747775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gez5fC6Foi8boPVcedwtvyvN0K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251B397-E136-4136-B2E8-A3C8873A862E}">
  <a:tblStyle styleId="{1251B397-E136-4136-B2E8-A3C8873A86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211" y="-2256"/>
      </p:cViewPr>
      <p:guideLst>
        <p:guide orient="horz" pos="12096"/>
        <p:guide pos="13824"/>
        <p:guide orient="horz" pos="116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296400" y="1410538"/>
            <a:ext cx="27432000" cy="3937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ReAction Patch: Transdermal Steroid Drug Delivery Patch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6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Genna Felder, Miguel Hernandez, Hannah </a:t>
            </a:r>
            <a:r>
              <a:rPr lang="en-US" sz="66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</a:t>
            </a:r>
            <a:r>
              <a:rPr lang="en-US" sz="6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dak</a:t>
            </a:r>
            <a:r>
              <a:rPr lang="en-US" sz="6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Anna Thomas, Daniel </a:t>
            </a:r>
            <a:r>
              <a:rPr lang="en-US" sz="6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Fafemi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</a:t>
            </a:r>
            <a:r>
              <a:rPr lang="en-US" sz="5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Venkat K. Chivukula</a:t>
            </a:r>
            <a:r>
              <a:rPr lang="en-US" sz="5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Dept. of</a:t>
            </a:r>
            <a:r>
              <a:rPr lang="en-US" sz="5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Biomedical Engineering</a:t>
            </a:r>
            <a:r>
              <a:rPr lang="en-US" sz="5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Florida Institute of Technology</a:t>
            </a:r>
            <a:endParaRPr sz="4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800" cy="16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endParaRPr sz="10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" descr="DN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956984" y="1101356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769363" y="1105756"/>
            <a:ext cx="232595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"/>
          <p:cNvSpPr txBox="1"/>
          <p:nvPr/>
        </p:nvSpPr>
        <p:spPr>
          <a:xfrm>
            <a:off x="1098550" y="6925275"/>
            <a:ext cx="13430400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Motivation</a:t>
            </a:r>
            <a:endParaRPr sz="72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15176500" y="15043200"/>
            <a:ext cx="27518700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7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5302650" y="28867575"/>
            <a:ext cx="12510300" cy="9234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Economics</a:t>
            </a:r>
            <a:endParaRPr sz="7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28107550" y="28873425"/>
            <a:ext cx="14615400" cy="9234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Conclusions &amp; Future Work</a:t>
            </a:r>
            <a:endParaRPr sz="7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28142650" y="34158550"/>
            <a:ext cx="14615400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Acknowledgements</a:t>
            </a:r>
            <a:endParaRPr sz="53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15136150" y="6925275"/>
            <a:ext cx="27518700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Design &amp; Methods</a:t>
            </a:r>
            <a:endParaRPr sz="72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28274200" y="35108700"/>
            <a:ext cx="14352300" cy="31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alibri"/>
                <a:ea typeface="Calibri"/>
                <a:cs typeface="Calibri"/>
                <a:sym typeface="Calibri"/>
              </a:rPr>
              <a:t>Dr. Venkat Keshav </a:t>
            </a:r>
            <a:r>
              <a:rPr lang="en-US" sz="4800" dirty="0" err="1">
                <a:latin typeface="Calibri"/>
                <a:ea typeface="Calibri"/>
                <a:cs typeface="Calibri"/>
                <a:sym typeface="Calibri"/>
              </a:rPr>
              <a:t>Chivuluka</a:t>
            </a:r>
            <a:r>
              <a:rPr lang="en-US" sz="48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800" dirty="0" err="1">
                <a:latin typeface="Calibri"/>
                <a:ea typeface="Calibri"/>
                <a:cs typeface="Calibri"/>
                <a:sym typeface="Calibri"/>
              </a:rPr>
              <a:t>Nashaita</a:t>
            </a:r>
            <a:r>
              <a:rPr lang="en-US" sz="4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latin typeface="Calibri"/>
                <a:ea typeface="Calibri"/>
                <a:cs typeface="Calibri"/>
                <a:sym typeface="Calibri"/>
              </a:rPr>
              <a:t>Patrawalla</a:t>
            </a:r>
            <a:r>
              <a:rPr lang="en-US" sz="4800" dirty="0">
                <a:latin typeface="Calibri"/>
                <a:ea typeface="Calibri"/>
                <a:cs typeface="Calibri"/>
                <a:sym typeface="Calibri"/>
              </a:rPr>
              <a:t>, Dr. Christopher </a:t>
            </a:r>
            <a:r>
              <a:rPr lang="en-US" sz="4800" dirty="0" err="1">
                <a:latin typeface="Calibri"/>
                <a:ea typeface="Calibri"/>
                <a:cs typeface="Calibri"/>
                <a:sym typeface="Calibri"/>
              </a:rPr>
              <a:t>Bashur</a:t>
            </a:r>
            <a:r>
              <a:rPr lang="en-US" sz="4800" dirty="0">
                <a:latin typeface="Calibri"/>
                <a:ea typeface="Calibri"/>
                <a:cs typeface="Calibri"/>
                <a:sym typeface="Calibri"/>
              </a:rPr>
              <a:t>, Dr. James Brenner, MD/PhD Tatiana Karpova, Dr. Kishore, Karen at glassblowers.com, Aurora </a:t>
            </a:r>
            <a:r>
              <a:rPr lang="en-US" sz="4800" dirty="0" err="1">
                <a:latin typeface="Calibri"/>
                <a:ea typeface="Calibri"/>
                <a:cs typeface="Calibri"/>
                <a:sym typeface="Calibri"/>
              </a:rPr>
              <a:t>Burkus-Matesevac</a:t>
            </a:r>
            <a:r>
              <a:rPr lang="en-US" sz="4800" dirty="0">
                <a:latin typeface="Calibri"/>
                <a:ea typeface="Calibri"/>
                <a:cs typeface="Calibri"/>
                <a:sym typeface="Calibri"/>
              </a:rPr>
              <a:t>. </a:t>
            </a: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866736" y="1105755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 txBox="1"/>
          <p:nvPr/>
        </p:nvSpPr>
        <p:spPr>
          <a:xfrm>
            <a:off x="1098550" y="16565600"/>
            <a:ext cx="13430400" cy="64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a transdermal drug delivery patch system designed for topical steroid withdrawal tapering.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Determine the weight/volume of gelatin hydrogel most effective to deliver a therapeutic dose of steroid to a patient.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drug diffusion through Strat-M™, a skin-like membrane.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098550" y="35968200"/>
            <a:ext cx="13409000" cy="16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1. </a:t>
            </a: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Comparison of layers of skin vs. layer composition of Strat-M™.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28107550" y="29660550"/>
            <a:ext cx="146154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Determined the release profiles of different w/v gelatin hydrogels.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Perform cell studies on skin cells to get a better idea of the phenomenon of Topical Steroid Withdrawal.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Perform experiments with different materials and drug concentrations.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5" name="Google Shape;65;p1"/>
          <p:cNvGraphicFramePr/>
          <p:nvPr/>
        </p:nvGraphicFramePr>
        <p:xfrm>
          <a:off x="15523875" y="29983588"/>
          <a:ext cx="12069750" cy="7418300"/>
        </p:xfrm>
        <a:graphic>
          <a:graphicData uri="http://schemas.openxmlformats.org/drawingml/2006/table">
            <a:tbl>
              <a:tblPr>
                <a:noFill/>
                <a:tableStyleId>{1251B397-E136-4136-B2E8-A3C8873A862E}</a:tableStyleId>
              </a:tblPr>
              <a:tblGrid>
                <a:gridCol w="668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9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82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Fixed Costs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$12,072.90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89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Manufacturing Costs per Unit (Variable Costs)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$364,000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29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Retail Price                    (Box of 7 patches)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$40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82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Expected Units Sold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64,000,000</a:t>
                      </a:r>
                      <a:endParaRPr sz="5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8575" marR="28575" marT="91425" marB="91425" anchor="ctr">
                    <a:lnL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 txBox="1"/>
          <p:nvPr/>
        </p:nvSpPr>
        <p:spPr>
          <a:xfrm>
            <a:off x="29497950" y="8183975"/>
            <a:ext cx="13069500" cy="6832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2</a:t>
            </a: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Schematic representation of study. Gelatin-hydrocortisone hydrogels of 5% and 10% w/v  were fabricated and crosslinked using glutaraldehyde. Hydrocortisone was diffused through Strat-M™ into the Franz cell in a 37°C incubator. Solution acquired from Franz cell was reacted with Tetrazolium Blue dye. The reacted product was then analyzed through a spectrometer and compared against a standard curve.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098300" y="15037000"/>
            <a:ext cx="13549200" cy="1005900"/>
          </a:xfrm>
          <a:prstGeom prst="rect">
            <a:avLst/>
          </a:prstGeom>
          <a:solidFill>
            <a:srgbClr val="760000"/>
          </a:solidFill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1450" tIns="171450" rIns="411450" bIns="2057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 sz="72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1238250" y="8890000"/>
            <a:ext cx="13269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"/>
          <p:cNvSpPr txBox="1"/>
          <p:nvPr/>
        </p:nvSpPr>
        <p:spPr>
          <a:xfrm>
            <a:off x="1098299" y="8709300"/>
            <a:ext cx="13152201" cy="64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5334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Eczema affects nearly 31 million Americans.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treatment modality: suppression of symptoms with topical steroids.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Discontinuing the use of topical steroids can cause the patient to go through severe drug withdrawal.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5334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ReAction patch aims to be a cost-effective solution to help patients experiencing drug withdrawal symptoms.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1"/>
          <p:cNvPicPr preferRelativeResize="0"/>
          <p:nvPr/>
        </p:nvPicPr>
        <p:blipFill rotWithShape="1">
          <a:blip r:embed="rId6">
            <a:alphaModFix/>
          </a:blip>
          <a:srcRect l="5536" t="7560" r="2501" b="4217"/>
          <a:stretch/>
        </p:blipFill>
        <p:spPr>
          <a:xfrm>
            <a:off x="15502425" y="8178825"/>
            <a:ext cx="13069526" cy="669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"/>
          <p:cNvPicPr preferRelativeResize="0"/>
          <p:nvPr/>
        </p:nvPicPr>
        <p:blipFill rotWithShape="1">
          <a:blip r:embed="rId7">
            <a:alphaModFix/>
          </a:blip>
          <a:srcRect l="7812" t="2627" r="3005" b="2161"/>
          <a:stretch/>
        </p:blipFill>
        <p:spPr>
          <a:xfrm>
            <a:off x="1098300" y="23483475"/>
            <a:ext cx="13549200" cy="1211417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"/>
          <p:cNvSpPr txBox="1"/>
          <p:nvPr/>
        </p:nvSpPr>
        <p:spPr>
          <a:xfrm>
            <a:off x="15389699" y="24973000"/>
            <a:ext cx="12338100" cy="31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3.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Comparison of 5%w/v and 10%w/v gelatin hydrogel diffusion over a 24 hour period. 5%w/v shows a controlled release profile. 10% w/v shows a burst release profile.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28142650" y="24870250"/>
            <a:ext cx="14352300" cy="38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4. </a:t>
            </a: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Statistical comparisons of several time points(TP)</a:t>
            </a: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A) </a:t>
            </a: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4hr TP demonstrates that 10%w/v gelatin hydrogel has a burst release profile </a:t>
            </a: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</a:t>
            </a: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8hr TP 5% w/v gelatin hydrogel has a higher release rate than 10%w/v </a:t>
            </a: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and D) </a:t>
            </a:r>
            <a:r>
              <a:rPr lang="en-US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12hr and 24hr TPs confirm the results shown in B.</a:t>
            </a:r>
            <a:endParaRPr sz="4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4" name="Google Shape;74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8272850" y="16201500"/>
            <a:ext cx="14186999" cy="8771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5302650" y="16201500"/>
            <a:ext cx="12639924" cy="8771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460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shopper</dc:creator>
  <cp:lastModifiedBy>Genna Felder</cp:lastModifiedBy>
  <cp:revision>5</cp:revision>
  <dcterms:created xsi:type="dcterms:W3CDTF">2007-04-04T14:17:42Z</dcterms:created>
  <dcterms:modified xsi:type="dcterms:W3CDTF">2023-04-11T15:41:18Z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