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24" userDrawn="1">
          <p15:clr>
            <a:srgbClr val="A4A3A4"/>
          </p15:clr>
        </p15:guide>
        <p15:guide id="2" pos="13752"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02" autoAdjust="0"/>
    <p:restoredTop sz="94660"/>
  </p:normalViewPr>
  <p:slideViewPr>
    <p:cSldViewPr snapToGrid="0">
      <p:cViewPr varScale="1">
        <p:scale>
          <a:sx n="27" d="100"/>
          <a:sy n="27" d="100"/>
        </p:scale>
        <p:origin x="396" y="180"/>
      </p:cViewPr>
      <p:guideLst>
        <p:guide orient="horz" pos="12024"/>
        <p:guide pos="13752"/>
      </p:guideLst>
    </p:cSldViewPr>
  </p:slideViewPr>
  <p:notesTextViewPr>
    <p:cViewPr>
      <p:scale>
        <a:sx n="1" d="1"/>
        <a:sy n="1" d="1"/>
      </p:scale>
      <p:origin x="0" y="0"/>
    </p:cViewPr>
  </p:notesTextViewPr>
  <p:gridSpacing cx="1828800" cy="18288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arsh" userId="464813fe-f59b-4a9f-8198-5d2cbd7568c9" providerId="ADAL" clId="{438C617E-C46E-4E14-841F-D7E5C677C37E}"/>
    <pc:docChg chg="modSld">
      <pc:chgData name="Sarah Marsh" userId="464813fe-f59b-4a9f-8198-5d2cbd7568c9" providerId="ADAL" clId="{438C617E-C46E-4E14-841F-D7E5C677C37E}" dt="2023-04-05T21:53:29.083" v="0" actId="14100"/>
      <pc:docMkLst>
        <pc:docMk/>
      </pc:docMkLst>
      <pc:sldChg chg="modSp mod">
        <pc:chgData name="Sarah Marsh" userId="464813fe-f59b-4a9f-8198-5d2cbd7568c9" providerId="ADAL" clId="{438C617E-C46E-4E14-841F-D7E5C677C37E}" dt="2023-04-05T21:53:29.083" v="0" actId="14100"/>
        <pc:sldMkLst>
          <pc:docMk/>
          <pc:sldMk cId="0" sldId="256"/>
        </pc:sldMkLst>
        <pc:spChg chg="mod">
          <ac:chgData name="Sarah Marsh" userId="464813fe-f59b-4a9f-8198-5d2cbd7568c9" providerId="ADAL" clId="{438C617E-C46E-4E14-841F-D7E5C677C37E}" dt="2023-04-05T21:53:29.083" v="0" actId="14100"/>
          <ac:spMkLst>
            <pc:docMk/>
            <pc:sldMk cId="0" sldId="256"/>
            <ac:spMk id="62" creationId="{8E932F7A-296E-4FB9-A069-6ECB0EF31B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0E2F943-DA8D-4994-AFB5-D068E6C5EF0A}"/>
              </a:ext>
            </a:extLst>
          </p:cNvPr>
          <p:cNvPicPr>
            <a:picLocks noChangeAspect="1"/>
          </p:cNvPicPr>
          <p:nvPr/>
        </p:nvPicPr>
        <p:blipFill rotWithShape="1">
          <a:blip r:embed="rId3"/>
          <a:srcRect l="41353" t="3960" r="-1485"/>
          <a:stretch/>
        </p:blipFill>
        <p:spPr>
          <a:xfrm>
            <a:off x="732655" y="27289901"/>
            <a:ext cx="9382052" cy="10489191"/>
          </a:xfrm>
          <a:prstGeom prst="rect">
            <a:avLst/>
          </a:prstGeom>
        </p:spPr>
      </p:pic>
      <p:sp>
        <p:nvSpPr>
          <p:cNvPr id="50" name="Google Shape;50;p1"/>
          <p:cNvSpPr txBox="1"/>
          <p:nvPr/>
        </p:nvSpPr>
        <p:spPr>
          <a:xfrm>
            <a:off x="9296400" y="1965563"/>
            <a:ext cx="27352252" cy="3168291"/>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dirty="0">
                <a:solidFill>
                  <a:schemeClr val="dk1"/>
                </a:solidFill>
                <a:latin typeface="Calibri"/>
                <a:ea typeface="Calibri"/>
                <a:cs typeface="Calibri"/>
                <a:sym typeface="Calibri"/>
              </a:rPr>
              <a:t>Development of an Anti-cancer Agent Targeting HSF1 </a:t>
            </a:r>
            <a:endParaRPr dirty="0"/>
          </a:p>
          <a:p>
            <a:pPr marL="0" marR="0" lvl="0" indent="0" algn="ctr" rtl="0">
              <a:spcBef>
                <a:spcPts val="0"/>
              </a:spcBef>
              <a:spcAft>
                <a:spcPts val="0"/>
              </a:spcAft>
              <a:buNone/>
            </a:pPr>
            <a:r>
              <a:rPr lang="en-US" sz="6600" b="1" dirty="0">
                <a:solidFill>
                  <a:schemeClr val="dk1"/>
                </a:solidFill>
                <a:latin typeface="Calibri"/>
                <a:ea typeface="Calibri"/>
                <a:cs typeface="Calibri"/>
                <a:sym typeface="Calibri"/>
              </a:rPr>
              <a:t>Sarah Marsh</a:t>
            </a:r>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 </a:t>
            </a:r>
            <a:r>
              <a:rPr lang="en-US" sz="5400" b="1" dirty="0">
                <a:solidFill>
                  <a:schemeClr val="dk1"/>
                </a:solidFill>
                <a:latin typeface="Calibri"/>
                <a:ea typeface="Calibri"/>
                <a:cs typeface="Calibri"/>
                <a:sym typeface="Calibri"/>
              </a:rPr>
              <a:t>Dr. Karen S Kim Guisbert</a:t>
            </a:r>
            <a:r>
              <a:rPr lang="en-US" sz="5400" b="1" i="0" u="none" strike="noStrike" cap="none" dirty="0">
                <a:solidFill>
                  <a:schemeClr val="dk1"/>
                </a:solidFill>
                <a:latin typeface="Calibri"/>
                <a:ea typeface="Calibri"/>
                <a:cs typeface="Calibri"/>
                <a:sym typeface="Calibri"/>
              </a:rPr>
              <a:t>, Dept. of </a:t>
            </a:r>
            <a:r>
              <a:rPr lang="en-US" sz="5400" b="1" dirty="0">
                <a:solidFill>
                  <a:schemeClr val="dk1"/>
                </a:solidFill>
                <a:latin typeface="Calibri"/>
                <a:ea typeface="Calibri"/>
                <a:cs typeface="Calibri"/>
                <a:sym typeface="Calibri"/>
              </a:rPr>
              <a:t>BCES</a:t>
            </a:r>
            <a:r>
              <a:rPr lang="en-US" sz="5400" b="1" i="0" u="none" strike="noStrike" cap="none" dirty="0">
                <a:solidFill>
                  <a:schemeClr val="dk1"/>
                </a:solidFill>
                <a:latin typeface="Calibri"/>
                <a:ea typeface="Calibri"/>
                <a:cs typeface="Calibri"/>
                <a:sym typeface="Calibri"/>
              </a:rPr>
              <a:t>,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dirty="0">
              <a:solidFill>
                <a:schemeClr val="dk1"/>
              </a:solidFill>
              <a:latin typeface="Calibri"/>
              <a:ea typeface="Calibri"/>
              <a:cs typeface="Calibri"/>
              <a:sym typeface="Calibri"/>
            </a:endParaRPr>
          </a:p>
        </p:txBody>
      </p:sp>
      <p:pic>
        <p:nvPicPr>
          <p:cNvPr id="2" name="Google Shape;79;p2" descr="Image result for symbol for biomedical engineering">
            <a:extLst>
              <a:ext uri="{FF2B5EF4-FFF2-40B4-BE49-F238E27FC236}">
                <a16:creationId xmlns:a16="http://schemas.microsoft.com/office/drawing/2014/main" id="{48A28BFB-34D4-143E-199C-2AD01579C0E9}"/>
              </a:ext>
            </a:extLst>
          </p:cNvPr>
          <p:cNvPicPr preferRelativeResize="0"/>
          <p:nvPr/>
        </p:nvPicPr>
        <p:blipFill rotWithShape="1">
          <a:blip r:embed="rId4">
            <a:alphaModFix/>
          </a:blip>
          <a:srcRect/>
          <a:stretch/>
        </p:blipFill>
        <p:spPr>
          <a:xfrm>
            <a:off x="41472807" y="1373230"/>
            <a:ext cx="1615719" cy="1828800"/>
          </a:xfrm>
          <a:prstGeom prst="rect">
            <a:avLst/>
          </a:prstGeom>
          <a:noFill/>
          <a:ln>
            <a:noFill/>
          </a:ln>
        </p:spPr>
      </p:pic>
      <p:pic>
        <p:nvPicPr>
          <p:cNvPr id="3" name="Google Shape;92;p2">
            <a:extLst>
              <a:ext uri="{FF2B5EF4-FFF2-40B4-BE49-F238E27FC236}">
                <a16:creationId xmlns:a16="http://schemas.microsoft.com/office/drawing/2014/main" id="{B8B3D867-84A3-AF7C-E73B-51B35AA4CBE2}"/>
              </a:ext>
            </a:extLst>
          </p:cNvPr>
          <p:cNvPicPr preferRelativeResize="0"/>
          <p:nvPr/>
        </p:nvPicPr>
        <p:blipFill rotWithShape="1">
          <a:blip r:embed="rId5">
            <a:alphaModFix/>
          </a:blip>
          <a:srcRect/>
          <a:stretch/>
        </p:blipFill>
        <p:spPr>
          <a:xfrm>
            <a:off x="37494108" y="1389098"/>
            <a:ext cx="2661425" cy="1828800"/>
          </a:xfrm>
          <a:prstGeom prst="rect">
            <a:avLst/>
          </a:prstGeom>
          <a:noFill/>
          <a:ln>
            <a:noFill/>
          </a:ln>
        </p:spPr>
      </p:pic>
      <p:sp>
        <p:nvSpPr>
          <p:cNvPr id="6" name="TextBox 5">
            <a:extLst>
              <a:ext uri="{FF2B5EF4-FFF2-40B4-BE49-F238E27FC236}">
                <a16:creationId xmlns:a16="http://schemas.microsoft.com/office/drawing/2014/main" id="{8F3DFE24-8B02-CBA6-E443-86D385F008DB}"/>
              </a:ext>
            </a:extLst>
          </p:cNvPr>
          <p:cNvSpPr txBox="1"/>
          <p:nvPr/>
        </p:nvSpPr>
        <p:spPr>
          <a:xfrm>
            <a:off x="1024529" y="8157901"/>
            <a:ext cx="13227144" cy="10433625"/>
          </a:xfrm>
          <a:prstGeom prst="rect">
            <a:avLst/>
          </a:prstGeom>
          <a:noFill/>
        </p:spPr>
        <p:txBody>
          <a:bodyPr wrap="square" rtlCol="0">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Of the approximately 250,000 new cases of breast cancer diagnosed every year, an estimated 80% will have increased levels of the HSF1 transcription factor.  HSF1 is the master regulator of the heat shock response that functions to maintain cellular protein folding homeostasis.  We have performed a cell-based screen and identified three small molecule inhibitors of </a:t>
            </a:r>
            <a:r>
              <a:rPr lang="en-US" sz="4800" i="1" dirty="0">
                <a:latin typeface="Calibri" panose="020F0502020204030204" pitchFamily="34" charset="0"/>
                <a:ea typeface="Calibri" panose="020F0502020204030204" pitchFamily="34" charset="0"/>
                <a:cs typeface="Calibri" panose="020F0502020204030204" pitchFamily="34" charset="0"/>
              </a:rPr>
              <a:t>HSF1</a:t>
            </a:r>
            <a:r>
              <a:rPr lang="en-US" sz="4800" dirty="0">
                <a:latin typeface="Calibri" panose="020F0502020204030204" pitchFamily="34" charset="0"/>
                <a:ea typeface="Calibri" panose="020F0502020204030204" pitchFamily="34" charset="0"/>
                <a:cs typeface="Calibri" panose="020F0502020204030204" pitchFamily="34" charset="0"/>
              </a:rPr>
              <a:t> expression.</a:t>
            </a:r>
            <a:r>
              <a:rPr lang="en-US" sz="4800" dirty="0">
                <a:effectLst/>
                <a:latin typeface="Calibri" panose="020F0502020204030204" pitchFamily="34" charset="0"/>
                <a:ea typeface="Calibri" panose="020F0502020204030204" pitchFamily="34" charset="0"/>
              </a:rPr>
              <a:t> Here, we characterize the response of HEK293T cells upon 16-hour exposure to the small molecules on a genome-wide level using RNA-sequencing technology.  The goal is to identify the mechanism of action in order to further develop the potency of the small molecule and to minimize potential side effects.</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91549EC-6033-D524-C1A8-9B2B8272FC8E}"/>
              </a:ext>
            </a:extLst>
          </p:cNvPr>
          <p:cNvSpPr txBox="1"/>
          <p:nvPr/>
        </p:nvSpPr>
        <p:spPr>
          <a:xfrm>
            <a:off x="1024529" y="18884983"/>
            <a:ext cx="13106398" cy="1200329"/>
          </a:xfrm>
          <a:prstGeom prst="rect">
            <a:avLst/>
          </a:prstGeom>
          <a:solidFill>
            <a:srgbClr val="76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accent5"/>
                </a:solidFill>
                <a:latin typeface="Calibri" panose="020F0502020204030204" pitchFamily="34" charset="0"/>
                <a:ea typeface="Calibri" panose="020F0502020204030204" pitchFamily="34" charset="0"/>
                <a:cs typeface="Calibri" panose="020F0502020204030204" pitchFamily="34" charset="0"/>
              </a:rPr>
              <a:t>INTRODUCTION</a:t>
            </a:r>
            <a:endParaRPr kumimoji="0" lang="en-US" sz="7200" b="1" i="0" strike="noStrike" kern="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1A4A3F83-625A-47E5-B952-289052E13243}"/>
              </a:ext>
            </a:extLst>
          </p:cNvPr>
          <p:cNvSpPr txBox="1"/>
          <p:nvPr/>
        </p:nvSpPr>
        <p:spPr>
          <a:xfrm>
            <a:off x="14975779" y="33401756"/>
            <a:ext cx="13990320" cy="5262979"/>
          </a:xfrm>
          <a:prstGeom prst="rect">
            <a:avLst/>
          </a:prstGeom>
          <a:noFill/>
        </p:spPr>
        <p:txBody>
          <a:bodyPr wrap="square">
            <a:spAutoFit/>
          </a:bodyPr>
          <a:lstStyle/>
          <a:p>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Figure 4: </a:t>
            </a:r>
            <a:r>
              <a:rPr lang="en-US" sz="4800" dirty="0">
                <a:latin typeface="Calibri" panose="020F0502020204030204" pitchFamily="34" charset="0"/>
                <a:ea typeface="Calibri" panose="020F0502020204030204" pitchFamily="34" charset="0"/>
                <a:cs typeface="Calibri" panose="020F0502020204030204" pitchFamily="34" charset="0"/>
              </a:rPr>
              <a:t>Statistical tests to identify differentially expressed genes from cells exposed to C and E. Row 1, histograms, showing frequency distribution. Row 2, volcano plots, with statistical significance versus magnitude of change. Row 3, MA plots, with magnitude of change, M, versus average log intensity, A.</a:t>
            </a:r>
            <a:endParaRPr lang="en-US" dirty="0"/>
          </a:p>
        </p:txBody>
      </p:sp>
      <p:sp>
        <p:nvSpPr>
          <p:cNvPr id="57" name="Rectangle 56">
            <a:extLst>
              <a:ext uri="{FF2B5EF4-FFF2-40B4-BE49-F238E27FC236}">
                <a16:creationId xmlns:a16="http://schemas.microsoft.com/office/drawing/2014/main" id="{FA3784BA-96F6-485C-A4DB-2D1A7E5404E5}"/>
              </a:ext>
            </a:extLst>
          </p:cNvPr>
          <p:cNvSpPr/>
          <p:nvPr/>
        </p:nvSpPr>
        <p:spPr>
          <a:xfrm>
            <a:off x="29430492" y="15936202"/>
            <a:ext cx="13103350" cy="2308324"/>
          </a:xfrm>
          <a:prstGeom prst="rect">
            <a:avLst/>
          </a:prstGeom>
        </p:spPr>
        <p:txBody>
          <a:bodyPr wrap="square">
            <a:spAutoFit/>
          </a:bodyPr>
          <a:lstStyle/>
          <a:p>
            <a:r>
              <a:rPr lang="en-US" sz="4800" b="1" dirty="0">
                <a:latin typeface="Calibri" panose="020F0502020204030204" pitchFamily="34" charset="0"/>
                <a:cs typeface="Calibri" panose="020F0502020204030204" pitchFamily="34" charset="0"/>
              </a:rPr>
              <a:t>Figure 5: </a:t>
            </a:r>
            <a:r>
              <a:rPr lang="en-US" sz="4800" dirty="0">
                <a:latin typeface="Calibri" panose="020F0502020204030204" pitchFamily="34" charset="0"/>
                <a:cs typeface="Calibri" panose="020F0502020204030204" pitchFamily="34" charset="0"/>
              </a:rPr>
              <a:t>Heatmap of C and E compounds showing patterns in differential gene expressions via color scale and dendrograms.</a:t>
            </a:r>
          </a:p>
        </p:txBody>
      </p:sp>
      <p:sp>
        <p:nvSpPr>
          <p:cNvPr id="29" name="TextBox 28">
            <a:extLst>
              <a:ext uri="{FF2B5EF4-FFF2-40B4-BE49-F238E27FC236}">
                <a16:creationId xmlns:a16="http://schemas.microsoft.com/office/drawing/2014/main" id="{6FA11DD6-33B8-4740-924E-920821CD583C}"/>
              </a:ext>
            </a:extLst>
          </p:cNvPr>
          <p:cNvSpPr txBox="1"/>
          <p:nvPr/>
        </p:nvSpPr>
        <p:spPr>
          <a:xfrm>
            <a:off x="29488466" y="26207295"/>
            <a:ext cx="13167360" cy="6001643"/>
          </a:xfrm>
          <a:prstGeom prst="rect">
            <a:avLst/>
          </a:prstGeom>
          <a:noFill/>
        </p:spPr>
        <p:txBody>
          <a:bodyPr wrap="square" rtlCol="0">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We have defined the transcriptomic response of HEK293T cells exposed to two compounds identified through a small molecule, cell-based screen to decrease </a:t>
            </a:r>
            <a:r>
              <a:rPr lang="en-US" sz="4800" i="1" dirty="0">
                <a:latin typeface="Calibri" panose="020F0502020204030204" pitchFamily="34" charset="0"/>
                <a:ea typeface="Calibri" panose="020F0502020204030204" pitchFamily="34" charset="0"/>
                <a:cs typeface="Calibri" panose="020F0502020204030204" pitchFamily="34" charset="0"/>
              </a:rPr>
              <a:t>HSF1</a:t>
            </a:r>
            <a:r>
              <a:rPr lang="en-US" sz="4800" dirty="0">
                <a:latin typeface="Calibri" panose="020F0502020204030204" pitchFamily="34" charset="0"/>
                <a:ea typeface="Calibri" panose="020F0502020204030204" pitchFamily="34" charset="0"/>
                <a:cs typeface="Calibri" panose="020F0502020204030204" pitchFamily="34" charset="0"/>
              </a:rPr>
              <a:t> expression. The two compounds display substantially different responses in gene expression, indicating that the mechanism of action is likely to be unique for each drug.</a:t>
            </a:r>
          </a:p>
        </p:txBody>
      </p:sp>
      <p:sp>
        <p:nvSpPr>
          <p:cNvPr id="30" name="TextBox 29">
            <a:extLst>
              <a:ext uri="{FF2B5EF4-FFF2-40B4-BE49-F238E27FC236}">
                <a16:creationId xmlns:a16="http://schemas.microsoft.com/office/drawing/2014/main" id="{DAA8258D-6984-409E-884F-279746C7400F}"/>
              </a:ext>
            </a:extLst>
          </p:cNvPr>
          <p:cNvSpPr txBox="1"/>
          <p:nvPr/>
        </p:nvSpPr>
        <p:spPr>
          <a:xfrm>
            <a:off x="29430490" y="33265288"/>
            <a:ext cx="13103352" cy="4524315"/>
          </a:xfrm>
          <a:prstGeom prst="rect">
            <a:avLst/>
          </a:prstGeom>
          <a:noFill/>
        </p:spPr>
        <p:txBody>
          <a:bodyPr wrap="square" rtlCol="0">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Future work will define specific pathways and genes that contribute to the compounds’ responses, and their connections to the down-regulation of </a:t>
            </a:r>
            <a:r>
              <a:rPr lang="en-US" sz="4800" i="1" dirty="0">
                <a:latin typeface="Calibri" panose="020F0502020204030204" pitchFamily="34" charset="0"/>
                <a:ea typeface="Calibri" panose="020F0502020204030204" pitchFamily="34" charset="0"/>
                <a:cs typeface="Calibri" panose="020F0502020204030204" pitchFamily="34" charset="0"/>
              </a:rPr>
              <a:t>HSF1</a:t>
            </a:r>
            <a:r>
              <a:rPr lang="en-US" sz="4800" dirty="0">
                <a:latin typeface="Calibri" panose="020F0502020204030204" pitchFamily="34" charset="0"/>
                <a:ea typeface="Calibri" panose="020F0502020204030204" pitchFamily="34" charset="0"/>
                <a:cs typeface="Calibri" panose="020F0502020204030204" pitchFamily="34" charset="0"/>
              </a:rPr>
              <a:t>. The long-term goal is to identify the interaction partners to improve potency and complete preclinical studies.</a:t>
            </a:r>
          </a:p>
        </p:txBody>
      </p:sp>
      <p:pic>
        <p:nvPicPr>
          <p:cNvPr id="11" name="Picture 10">
            <a:extLst>
              <a:ext uri="{FF2B5EF4-FFF2-40B4-BE49-F238E27FC236}">
                <a16:creationId xmlns:a16="http://schemas.microsoft.com/office/drawing/2014/main" id="{557027A1-8E6A-44C0-AEAF-793F1B22580E}"/>
              </a:ext>
            </a:extLst>
          </p:cNvPr>
          <p:cNvPicPr>
            <a:picLocks noChangeAspect="1"/>
          </p:cNvPicPr>
          <p:nvPr/>
        </p:nvPicPr>
        <p:blipFill rotWithShape="1">
          <a:blip r:embed="rId6"/>
          <a:srcRect l="13949" t="25609" r="26314"/>
          <a:stretch/>
        </p:blipFill>
        <p:spPr>
          <a:xfrm>
            <a:off x="33940183" y="18484571"/>
            <a:ext cx="9041602" cy="6333560"/>
          </a:xfrm>
          <a:prstGeom prst="rect">
            <a:avLst/>
          </a:prstGeom>
        </p:spPr>
      </p:pic>
      <p:sp>
        <p:nvSpPr>
          <p:cNvPr id="45" name="Rectangle 44">
            <a:extLst>
              <a:ext uri="{FF2B5EF4-FFF2-40B4-BE49-F238E27FC236}">
                <a16:creationId xmlns:a16="http://schemas.microsoft.com/office/drawing/2014/main" id="{D0C4BE18-1983-42EE-BD3D-452A06F266CA}"/>
              </a:ext>
            </a:extLst>
          </p:cNvPr>
          <p:cNvSpPr/>
          <p:nvPr/>
        </p:nvSpPr>
        <p:spPr>
          <a:xfrm>
            <a:off x="29430491" y="18492795"/>
            <a:ext cx="5422047" cy="6001643"/>
          </a:xfrm>
          <a:prstGeom prst="rect">
            <a:avLst/>
          </a:prstGeom>
        </p:spPr>
        <p:txBody>
          <a:bodyPr wrap="square">
            <a:spAutoFit/>
          </a:bodyPr>
          <a:lstStyle/>
          <a:p>
            <a:r>
              <a:rPr lang="en-US" sz="4800" b="1" dirty="0">
                <a:latin typeface="Calibri" panose="020F0502020204030204" pitchFamily="34" charset="0"/>
                <a:cs typeface="Calibri" panose="020F0502020204030204" pitchFamily="34" charset="0"/>
              </a:rPr>
              <a:t>Figure 6: </a:t>
            </a:r>
            <a:r>
              <a:rPr lang="en-US" sz="4800" dirty="0">
                <a:latin typeface="Calibri" panose="020F0502020204030204" pitchFamily="34" charset="0"/>
                <a:cs typeface="Calibri" panose="020F0502020204030204" pitchFamily="34" charset="0"/>
              </a:rPr>
              <a:t>Venn diagram of C and E compounds illustrating the relationship between their differentially expressed genes.</a:t>
            </a:r>
            <a:endParaRPr lang="en-US" sz="4800" dirty="0">
              <a:solidFill>
                <a:srgbClr val="FF0000"/>
              </a:solidFill>
              <a:latin typeface="Calibri" panose="020F0502020204030204" pitchFamily="34" charset="0"/>
              <a:cs typeface="Calibri" panose="020F0502020204030204" pitchFamily="34" charset="0"/>
            </a:endParaRPr>
          </a:p>
        </p:txBody>
      </p:sp>
      <p:pic>
        <p:nvPicPr>
          <p:cNvPr id="55" name="Picture 54" descr="Graphical user interface, chart&#10;&#10;Description automatically generated">
            <a:extLst>
              <a:ext uri="{FF2B5EF4-FFF2-40B4-BE49-F238E27FC236}">
                <a16:creationId xmlns:a16="http://schemas.microsoft.com/office/drawing/2014/main" id="{E3ECA609-C4AE-4E21-8FCA-5CDAF19F7F32}"/>
              </a:ext>
            </a:extLst>
          </p:cNvPr>
          <p:cNvPicPr>
            <a:picLocks noChangeAspect="1"/>
          </p:cNvPicPr>
          <p:nvPr/>
        </p:nvPicPr>
        <p:blipFill>
          <a:blip r:embed="rId7"/>
          <a:stretch>
            <a:fillRect/>
          </a:stretch>
        </p:blipFill>
        <p:spPr>
          <a:xfrm>
            <a:off x="30095416" y="7273927"/>
            <a:ext cx="12499450" cy="8671108"/>
          </a:xfrm>
          <a:prstGeom prst="rect">
            <a:avLst/>
          </a:prstGeom>
        </p:spPr>
      </p:pic>
      <p:sp>
        <p:nvSpPr>
          <p:cNvPr id="65" name="TextBox 64">
            <a:extLst>
              <a:ext uri="{FF2B5EF4-FFF2-40B4-BE49-F238E27FC236}">
                <a16:creationId xmlns:a16="http://schemas.microsoft.com/office/drawing/2014/main" id="{962BEAA2-FA4B-4F71-B50C-1AB96BEB4C75}"/>
              </a:ext>
            </a:extLst>
          </p:cNvPr>
          <p:cNvSpPr txBox="1"/>
          <p:nvPr/>
        </p:nvSpPr>
        <p:spPr>
          <a:xfrm>
            <a:off x="10138841" y="20698808"/>
            <a:ext cx="4378856" cy="6001643"/>
          </a:xfrm>
          <a:prstGeom prst="rect">
            <a:avLst/>
          </a:prstGeom>
          <a:noFill/>
        </p:spPr>
        <p:txBody>
          <a:bodyPr wrap="square">
            <a:spAutoFit/>
          </a:bodyPr>
          <a:lstStyle/>
          <a:p>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Figure 1: </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Levels and activity of HSF1 </a:t>
            </a:r>
            <a:r>
              <a:rPr lang="en-US" sz="4800" dirty="0">
                <a:latin typeface="Calibri" panose="020F0502020204030204" pitchFamily="34" charset="0"/>
                <a:ea typeface="Calibri" panose="020F0502020204030204" pitchFamily="34" charset="0"/>
                <a:cs typeface="Calibri" panose="020F0502020204030204" pitchFamily="34" charset="0"/>
              </a:rPr>
              <a:t>correlate</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with metastasis-free s</a:t>
            </a:r>
            <a:r>
              <a:rPr lang="en-US" sz="4800" dirty="0" err="1">
                <a:latin typeface="Calibri" panose="020F0502020204030204" pitchFamily="34" charset="0"/>
                <a:ea typeface="Calibri" panose="020F0502020204030204" pitchFamily="34" charset="0"/>
                <a:cs typeface="Calibri" panose="020F0502020204030204" pitchFamily="34" charset="0"/>
              </a:rPr>
              <a:t>urvival</a:t>
            </a:r>
            <a:r>
              <a:rPr lang="en-US" sz="4800" dirty="0">
                <a:latin typeface="Calibri" panose="020F0502020204030204" pitchFamily="34" charset="0"/>
                <a:ea typeface="Calibri" panose="020F0502020204030204" pitchFamily="34" charset="0"/>
                <a:cs typeface="Calibri" panose="020F0502020204030204" pitchFamily="34" charset="0"/>
              </a:rPr>
              <a:t>. </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Reprinted from Carpenter et al., 2017.</a:t>
            </a:r>
            <a:endParaRPr lang="en-US" dirty="0"/>
          </a:p>
        </p:txBody>
      </p:sp>
      <p:sp>
        <p:nvSpPr>
          <p:cNvPr id="66" name="Rectangle 65">
            <a:extLst>
              <a:ext uri="{FF2B5EF4-FFF2-40B4-BE49-F238E27FC236}">
                <a16:creationId xmlns:a16="http://schemas.microsoft.com/office/drawing/2014/main" id="{CB90BE47-A878-4640-B4B2-49A5155DD32A}"/>
              </a:ext>
            </a:extLst>
          </p:cNvPr>
          <p:cNvSpPr/>
          <p:nvPr/>
        </p:nvSpPr>
        <p:spPr>
          <a:xfrm>
            <a:off x="10080725" y="27989591"/>
            <a:ext cx="4468829" cy="9694962"/>
          </a:xfrm>
          <a:prstGeom prst="rect">
            <a:avLst/>
          </a:prstGeom>
        </p:spPr>
        <p:txBody>
          <a:bodyPr wrap="square">
            <a:spAutoFit/>
          </a:bodyPr>
          <a:lstStyle/>
          <a:p>
            <a:r>
              <a:rPr lang="en-US" sz="4800" b="1" dirty="0">
                <a:latin typeface="Calibri" panose="020F0502020204030204" pitchFamily="34" charset="0"/>
                <a:cs typeface="Calibri" panose="020F0502020204030204" pitchFamily="34" charset="0"/>
              </a:rPr>
              <a:t>Figure 2: </a:t>
            </a:r>
            <a:r>
              <a:rPr lang="en-US" sz="4800" dirty="0">
                <a:latin typeface="Calibri" panose="020F0502020204030204" pitchFamily="34" charset="0"/>
                <a:cs typeface="Calibri" panose="020F0502020204030204" pitchFamily="34" charset="0"/>
              </a:rPr>
              <a:t>Flow chart visualizing the identification of three compounds out of 4,000 that specifically decrease HSF1 expression.  Image designed by Michaela Foley using </a:t>
            </a:r>
            <a:r>
              <a:rPr lang="en-US" sz="4800" dirty="0" err="1">
                <a:latin typeface="Calibri" panose="020F0502020204030204" pitchFamily="34" charset="0"/>
                <a:cs typeface="Calibri" panose="020F0502020204030204" pitchFamily="34" charset="0"/>
              </a:rPr>
              <a:t>Biorender</a:t>
            </a:r>
            <a:r>
              <a:rPr lang="en-US" sz="4800" dirty="0">
                <a:latin typeface="Calibri" panose="020F0502020204030204" pitchFamily="34" charset="0"/>
                <a:cs typeface="Calibri" panose="020F0502020204030204" pitchFamily="34" charset="0"/>
              </a:rPr>
              <a:t>.</a:t>
            </a:r>
          </a:p>
        </p:txBody>
      </p:sp>
      <p:grpSp>
        <p:nvGrpSpPr>
          <p:cNvPr id="64" name="Group 63">
            <a:extLst>
              <a:ext uri="{FF2B5EF4-FFF2-40B4-BE49-F238E27FC236}">
                <a16:creationId xmlns:a16="http://schemas.microsoft.com/office/drawing/2014/main" id="{2E32E1D9-4F94-46DC-B963-6454D2C87B97}"/>
              </a:ext>
            </a:extLst>
          </p:cNvPr>
          <p:cNvGrpSpPr/>
          <p:nvPr/>
        </p:nvGrpSpPr>
        <p:grpSpPr>
          <a:xfrm>
            <a:off x="959214" y="20182205"/>
            <a:ext cx="9048791" cy="6675574"/>
            <a:chOff x="720081" y="20986744"/>
            <a:chExt cx="9048791" cy="6675574"/>
          </a:xfrm>
        </p:grpSpPr>
        <p:pic>
          <p:nvPicPr>
            <p:cNvPr id="61" name="Picture 60">
              <a:extLst>
                <a:ext uri="{FF2B5EF4-FFF2-40B4-BE49-F238E27FC236}">
                  <a16:creationId xmlns:a16="http://schemas.microsoft.com/office/drawing/2014/main" id="{C9F76952-C52E-4D76-804D-302DA3243D0F}"/>
                </a:ext>
              </a:extLst>
            </p:cNvPr>
            <p:cNvPicPr>
              <a:picLocks noChangeAspect="1"/>
            </p:cNvPicPr>
            <p:nvPr/>
          </p:nvPicPr>
          <p:blipFill rotWithShape="1">
            <a:blip r:embed="rId8"/>
            <a:srcRect t="25805" r="45923" b="50392"/>
            <a:stretch/>
          </p:blipFill>
          <p:spPr>
            <a:xfrm>
              <a:off x="720082" y="20986744"/>
              <a:ext cx="9048790" cy="6675574"/>
            </a:xfrm>
            <a:prstGeom prst="rect">
              <a:avLst/>
            </a:prstGeom>
          </p:spPr>
        </p:pic>
        <p:sp>
          <p:nvSpPr>
            <p:cNvPr id="62" name="Rectangle 61">
              <a:extLst>
                <a:ext uri="{FF2B5EF4-FFF2-40B4-BE49-F238E27FC236}">
                  <a16:creationId xmlns:a16="http://schemas.microsoft.com/office/drawing/2014/main" id="{8E932F7A-296E-4FB9-A069-6ECB0EF31B55}"/>
                </a:ext>
              </a:extLst>
            </p:cNvPr>
            <p:cNvSpPr/>
            <p:nvPr/>
          </p:nvSpPr>
          <p:spPr>
            <a:xfrm>
              <a:off x="720081" y="21119279"/>
              <a:ext cx="1050379" cy="6798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FFA9D99E-0368-4178-9172-B800D0A315AF}"/>
              </a:ext>
            </a:extLst>
          </p:cNvPr>
          <p:cNvSpPr/>
          <p:nvPr/>
        </p:nvSpPr>
        <p:spPr>
          <a:xfrm>
            <a:off x="15310229" y="13412302"/>
            <a:ext cx="13106398" cy="1569660"/>
          </a:xfrm>
          <a:prstGeom prst="rect">
            <a:avLst/>
          </a:prstGeom>
        </p:spPr>
        <p:txBody>
          <a:bodyPr wrap="square">
            <a:spAutoFit/>
          </a:bodyPr>
          <a:lstStyle/>
          <a:p>
            <a:r>
              <a:rPr lang="en-US" sz="4800" b="1" dirty="0">
                <a:latin typeface="Calibri" panose="020F0502020204030204" pitchFamily="34" charset="0"/>
                <a:cs typeface="Calibri" panose="020F0502020204030204" pitchFamily="34" charset="0"/>
              </a:rPr>
              <a:t>Figure 3: </a:t>
            </a:r>
            <a:r>
              <a:rPr lang="en-US" sz="4800" dirty="0">
                <a:latin typeface="Calibri" panose="020F0502020204030204" pitchFamily="34" charset="0"/>
                <a:cs typeface="Calibri" panose="020F0502020204030204" pitchFamily="34" charset="0"/>
              </a:rPr>
              <a:t>Schema showing RNA sequencing of human cells exposed to compounds C and E.</a:t>
            </a:r>
          </a:p>
        </p:txBody>
      </p:sp>
      <p:sp>
        <p:nvSpPr>
          <p:cNvPr id="34" name="TextBox 33">
            <a:extLst>
              <a:ext uri="{FF2B5EF4-FFF2-40B4-BE49-F238E27FC236}">
                <a16:creationId xmlns:a16="http://schemas.microsoft.com/office/drawing/2014/main" id="{1E5F0E52-D826-4FBE-B8C6-B4E6C2EA964B}"/>
              </a:ext>
            </a:extLst>
          </p:cNvPr>
          <p:cNvSpPr txBox="1"/>
          <p:nvPr/>
        </p:nvSpPr>
        <p:spPr>
          <a:xfrm>
            <a:off x="15310229" y="6925583"/>
            <a:ext cx="13106398" cy="1200329"/>
          </a:xfrm>
          <a:prstGeom prst="rect">
            <a:avLst/>
          </a:prstGeom>
          <a:solidFill>
            <a:srgbClr val="76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accent5"/>
                </a:solidFill>
                <a:latin typeface="Calibri" panose="020F0502020204030204" pitchFamily="34" charset="0"/>
                <a:ea typeface="Calibri" panose="020F0502020204030204" pitchFamily="34" charset="0"/>
                <a:cs typeface="Calibri" panose="020F0502020204030204" pitchFamily="34" charset="0"/>
              </a:rPr>
              <a:t>RESULTS</a:t>
            </a:r>
            <a:endParaRPr kumimoji="0" lang="en-US" sz="7200" b="1" i="0" strike="noStrike" kern="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4" name="Rectangle 43">
            <a:extLst>
              <a:ext uri="{FF2B5EF4-FFF2-40B4-BE49-F238E27FC236}">
                <a16:creationId xmlns:a16="http://schemas.microsoft.com/office/drawing/2014/main" id="{12022FFA-56A8-4550-B5B6-07C5B4AB6FDF}"/>
              </a:ext>
            </a:extLst>
          </p:cNvPr>
          <p:cNvSpPr/>
          <p:nvPr/>
        </p:nvSpPr>
        <p:spPr>
          <a:xfrm>
            <a:off x="23738067" y="30805059"/>
            <a:ext cx="1268503" cy="8329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 schematic&#10;&#10;Description automatically generated">
            <a:extLst>
              <a:ext uri="{FF2B5EF4-FFF2-40B4-BE49-F238E27FC236}">
                <a16:creationId xmlns:a16="http://schemas.microsoft.com/office/drawing/2014/main" id="{B4F38803-D5F3-4037-8CB3-1997A901BE26}"/>
              </a:ext>
            </a:extLst>
          </p:cNvPr>
          <p:cNvPicPr>
            <a:picLocks noChangeAspect="1"/>
          </p:cNvPicPr>
          <p:nvPr/>
        </p:nvPicPr>
        <p:blipFill rotWithShape="1">
          <a:blip r:embed="rId9"/>
          <a:srcRect t="23863"/>
          <a:stretch/>
        </p:blipFill>
        <p:spPr>
          <a:xfrm>
            <a:off x="17097340" y="8179832"/>
            <a:ext cx="9747201" cy="5194881"/>
          </a:xfrm>
          <a:prstGeom prst="rect">
            <a:avLst/>
          </a:prstGeom>
        </p:spPr>
      </p:pic>
      <p:pic>
        <p:nvPicPr>
          <p:cNvPr id="17" name="Picture 16" descr="Chart, histogram&#10;&#10;Description automatically generated">
            <a:extLst>
              <a:ext uri="{FF2B5EF4-FFF2-40B4-BE49-F238E27FC236}">
                <a16:creationId xmlns:a16="http://schemas.microsoft.com/office/drawing/2014/main" id="{3FC247B4-4AA4-407F-8581-B95C3230751F}"/>
              </a:ext>
            </a:extLst>
          </p:cNvPr>
          <p:cNvPicPr>
            <a:picLocks noChangeAspect="1"/>
          </p:cNvPicPr>
          <p:nvPr/>
        </p:nvPicPr>
        <p:blipFill>
          <a:blip r:embed="rId10"/>
          <a:stretch>
            <a:fillRect/>
          </a:stretch>
        </p:blipFill>
        <p:spPr>
          <a:xfrm>
            <a:off x="15186257" y="15535742"/>
            <a:ext cx="6641861" cy="5943600"/>
          </a:xfrm>
          <a:prstGeom prst="rect">
            <a:avLst/>
          </a:prstGeom>
        </p:spPr>
      </p:pic>
      <p:pic>
        <p:nvPicPr>
          <p:cNvPr id="22" name="Picture 21" descr="Chart, scatter chart&#10;&#10;Description automatically generated">
            <a:extLst>
              <a:ext uri="{FF2B5EF4-FFF2-40B4-BE49-F238E27FC236}">
                <a16:creationId xmlns:a16="http://schemas.microsoft.com/office/drawing/2014/main" id="{1272F384-1CD9-4061-8255-B09AA78DE412}"/>
              </a:ext>
            </a:extLst>
          </p:cNvPr>
          <p:cNvPicPr>
            <a:picLocks noChangeAspect="1"/>
          </p:cNvPicPr>
          <p:nvPr/>
        </p:nvPicPr>
        <p:blipFill>
          <a:blip r:embed="rId11"/>
          <a:stretch>
            <a:fillRect/>
          </a:stretch>
        </p:blipFill>
        <p:spPr>
          <a:xfrm>
            <a:off x="15139000" y="27563300"/>
            <a:ext cx="6641861" cy="5943600"/>
          </a:xfrm>
          <a:prstGeom prst="rect">
            <a:avLst/>
          </a:prstGeom>
        </p:spPr>
      </p:pic>
      <p:pic>
        <p:nvPicPr>
          <p:cNvPr id="24" name="Picture 23" descr="Chart, scatter chart&#10;&#10;Description automatically generated">
            <a:extLst>
              <a:ext uri="{FF2B5EF4-FFF2-40B4-BE49-F238E27FC236}">
                <a16:creationId xmlns:a16="http://schemas.microsoft.com/office/drawing/2014/main" id="{7B7B59DA-E077-4E47-A535-60D75467BD70}"/>
              </a:ext>
            </a:extLst>
          </p:cNvPr>
          <p:cNvPicPr>
            <a:picLocks noChangeAspect="1"/>
          </p:cNvPicPr>
          <p:nvPr/>
        </p:nvPicPr>
        <p:blipFill>
          <a:blip r:embed="rId12"/>
          <a:stretch>
            <a:fillRect/>
          </a:stretch>
        </p:blipFill>
        <p:spPr>
          <a:xfrm>
            <a:off x="15091741" y="21549521"/>
            <a:ext cx="6641862" cy="5943600"/>
          </a:xfrm>
          <a:prstGeom prst="rect">
            <a:avLst/>
          </a:prstGeom>
        </p:spPr>
      </p:pic>
      <p:pic>
        <p:nvPicPr>
          <p:cNvPr id="28" name="Picture 27" descr="Chart, histogram&#10;&#10;Description automatically generated">
            <a:extLst>
              <a:ext uri="{FF2B5EF4-FFF2-40B4-BE49-F238E27FC236}">
                <a16:creationId xmlns:a16="http://schemas.microsoft.com/office/drawing/2014/main" id="{1DBE9E9D-D836-4B8B-A705-0F3D7E732A34}"/>
              </a:ext>
            </a:extLst>
          </p:cNvPr>
          <p:cNvPicPr>
            <a:picLocks noChangeAspect="1"/>
          </p:cNvPicPr>
          <p:nvPr/>
        </p:nvPicPr>
        <p:blipFill>
          <a:blip r:embed="rId13"/>
          <a:stretch>
            <a:fillRect/>
          </a:stretch>
        </p:blipFill>
        <p:spPr>
          <a:xfrm>
            <a:off x="21874334" y="15466180"/>
            <a:ext cx="6641861" cy="5943600"/>
          </a:xfrm>
          <a:prstGeom prst="rect">
            <a:avLst/>
          </a:prstGeom>
        </p:spPr>
      </p:pic>
      <p:pic>
        <p:nvPicPr>
          <p:cNvPr id="33" name="Picture 32" descr="Chart, scatter chart&#10;&#10;Description automatically generated">
            <a:extLst>
              <a:ext uri="{FF2B5EF4-FFF2-40B4-BE49-F238E27FC236}">
                <a16:creationId xmlns:a16="http://schemas.microsoft.com/office/drawing/2014/main" id="{201F1088-0551-4C11-BB00-031DFE9915B7}"/>
              </a:ext>
            </a:extLst>
          </p:cNvPr>
          <p:cNvPicPr>
            <a:picLocks noChangeAspect="1"/>
          </p:cNvPicPr>
          <p:nvPr/>
        </p:nvPicPr>
        <p:blipFill>
          <a:blip r:embed="rId14"/>
          <a:stretch>
            <a:fillRect/>
          </a:stretch>
        </p:blipFill>
        <p:spPr>
          <a:xfrm>
            <a:off x="21915404" y="27563300"/>
            <a:ext cx="6641862" cy="5943600"/>
          </a:xfrm>
          <a:prstGeom prst="rect">
            <a:avLst/>
          </a:prstGeom>
        </p:spPr>
      </p:pic>
      <p:pic>
        <p:nvPicPr>
          <p:cNvPr id="36" name="Picture 35" descr="Chart, scatter chart&#10;&#10;Description automatically generated">
            <a:extLst>
              <a:ext uri="{FF2B5EF4-FFF2-40B4-BE49-F238E27FC236}">
                <a16:creationId xmlns:a16="http://schemas.microsoft.com/office/drawing/2014/main" id="{B88C4FF4-0D26-4417-8E6E-8952D8F749BB}"/>
              </a:ext>
            </a:extLst>
          </p:cNvPr>
          <p:cNvPicPr>
            <a:picLocks noChangeAspect="1"/>
          </p:cNvPicPr>
          <p:nvPr/>
        </p:nvPicPr>
        <p:blipFill>
          <a:blip r:embed="rId15"/>
          <a:stretch>
            <a:fillRect/>
          </a:stretch>
        </p:blipFill>
        <p:spPr>
          <a:xfrm>
            <a:off x="21788575" y="21514740"/>
            <a:ext cx="6686549" cy="5943600"/>
          </a:xfrm>
          <a:prstGeom prst="rect">
            <a:avLst/>
          </a:prstGeom>
        </p:spPr>
      </p:pic>
      <p:sp>
        <p:nvSpPr>
          <p:cNvPr id="69" name="TextBox 68">
            <a:extLst>
              <a:ext uri="{FF2B5EF4-FFF2-40B4-BE49-F238E27FC236}">
                <a16:creationId xmlns:a16="http://schemas.microsoft.com/office/drawing/2014/main" id="{1F520AF8-CB88-4862-A50D-2C9424A2433D}"/>
              </a:ext>
            </a:extLst>
          </p:cNvPr>
          <p:cNvSpPr txBox="1"/>
          <p:nvPr/>
        </p:nvSpPr>
        <p:spPr>
          <a:xfrm>
            <a:off x="1024529" y="6934901"/>
            <a:ext cx="13106398" cy="1200329"/>
          </a:xfrm>
          <a:prstGeom prst="rect">
            <a:avLst/>
          </a:prstGeom>
          <a:solidFill>
            <a:srgbClr val="76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200" b="1" dirty="0">
                <a:solidFill>
                  <a:schemeClr val="accent5"/>
                </a:solidFill>
                <a:latin typeface="Calibri" panose="020F0502020204030204" pitchFamily="34" charset="0"/>
                <a:ea typeface="Calibri" panose="020F0502020204030204" pitchFamily="34" charset="0"/>
                <a:cs typeface="Calibri" panose="020F0502020204030204" pitchFamily="34" charset="0"/>
              </a:rPr>
              <a:t>ABSTRACT</a:t>
            </a:r>
            <a:endParaRPr kumimoji="0" lang="en-US" sz="7200" b="1" i="0" strike="noStrike" kern="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0" name="TextBox 69">
            <a:extLst>
              <a:ext uri="{FF2B5EF4-FFF2-40B4-BE49-F238E27FC236}">
                <a16:creationId xmlns:a16="http://schemas.microsoft.com/office/drawing/2014/main" id="{1C976469-42FC-4D2A-A2C9-BB8A2F4BDE33}"/>
              </a:ext>
            </a:extLst>
          </p:cNvPr>
          <p:cNvSpPr txBox="1"/>
          <p:nvPr/>
        </p:nvSpPr>
        <p:spPr>
          <a:xfrm>
            <a:off x="29488467" y="31934331"/>
            <a:ext cx="13106398" cy="1200329"/>
          </a:xfrm>
          <a:prstGeom prst="rect">
            <a:avLst/>
          </a:prstGeom>
          <a:solidFill>
            <a:srgbClr val="76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strike="noStrike" kern="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sym typeface="Arial"/>
              </a:rPr>
              <a:t>FUTURE DIRECTIONS</a:t>
            </a:r>
          </a:p>
        </p:txBody>
      </p:sp>
      <p:sp>
        <p:nvSpPr>
          <p:cNvPr id="71" name="TextBox 70">
            <a:extLst>
              <a:ext uri="{FF2B5EF4-FFF2-40B4-BE49-F238E27FC236}">
                <a16:creationId xmlns:a16="http://schemas.microsoft.com/office/drawing/2014/main" id="{61519BD1-C7C7-4243-917D-8A143B05CE98}"/>
              </a:ext>
            </a:extLst>
          </p:cNvPr>
          <p:cNvSpPr txBox="1"/>
          <p:nvPr/>
        </p:nvSpPr>
        <p:spPr>
          <a:xfrm>
            <a:off x="29488467" y="25050663"/>
            <a:ext cx="13106398" cy="1200329"/>
          </a:xfrm>
          <a:prstGeom prst="rect">
            <a:avLst/>
          </a:prstGeom>
          <a:solidFill>
            <a:srgbClr val="76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strike="noStrike" kern="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CONCLUSIONS</a:t>
            </a:r>
          </a:p>
        </p:txBody>
      </p:sp>
      <p:sp>
        <p:nvSpPr>
          <p:cNvPr id="4" name="Rectangle 3">
            <a:extLst>
              <a:ext uri="{FF2B5EF4-FFF2-40B4-BE49-F238E27FC236}">
                <a16:creationId xmlns:a16="http://schemas.microsoft.com/office/drawing/2014/main" id="{8162F258-B135-4628-B458-5FAA2F0AEC4D}"/>
              </a:ext>
            </a:extLst>
          </p:cNvPr>
          <p:cNvSpPr/>
          <p:nvPr/>
        </p:nvSpPr>
        <p:spPr>
          <a:xfrm>
            <a:off x="6498771" y="37229143"/>
            <a:ext cx="3509234" cy="7249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CB7089-880A-4961-9096-E6CAB571F56D}"/>
              </a:ext>
            </a:extLst>
          </p:cNvPr>
          <p:cNvSpPr/>
          <p:nvPr/>
        </p:nvSpPr>
        <p:spPr>
          <a:xfrm>
            <a:off x="23105037" y="12605153"/>
            <a:ext cx="3739504" cy="8234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oogle Shape;71;p2" descr="Flask">
            <a:extLst>
              <a:ext uri="{FF2B5EF4-FFF2-40B4-BE49-F238E27FC236}">
                <a16:creationId xmlns:a16="http://schemas.microsoft.com/office/drawing/2014/main" id="{993DA6A5-F30B-4EB2-9820-A243121AF79B}"/>
              </a:ext>
            </a:extLst>
          </p:cNvPr>
          <p:cNvPicPr preferRelativeResize="0"/>
          <p:nvPr/>
        </p:nvPicPr>
        <p:blipFill rotWithShape="1">
          <a:blip r:embed="rId16">
            <a:alphaModFix/>
          </a:blip>
          <a:srcRect/>
          <a:stretch/>
        </p:blipFill>
        <p:spPr>
          <a:xfrm>
            <a:off x="39757669" y="1124961"/>
            <a:ext cx="1715138" cy="2020239"/>
          </a:xfrm>
          <a:prstGeom prst="rect">
            <a:avLst/>
          </a:prstGeom>
          <a:noFill/>
          <a:ln>
            <a:noFill/>
          </a:ln>
        </p:spPr>
      </p:pic>
      <p:pic>
        <p:nvPicPr>
          <p:cNvPr id="38" name="Google Shape;104;p2">
            <a:extLst>
              <a:ext uri="{FF2B5EF4-FFF2-40B4-BE49-F238E27FC236}">
                <a16:creationId xmlns:a16="http://schemas.microsoft.com/office/drawing/2014/main" id="{16511092-2B3F-4AC2-B779-B45E365D303D}"/>
              </a:ext>
            </a:extLst>
          </p:cNvPr>
          <p:cNvPicPr preferRelativeResize="0"/>
          <p:nvPr/>
        </p:nvPicPr>
        <p:blipFill rotWithShape="1">
          <a:blip r:embed="rId17">
            <a:alphaModFix/>
          </a:blip>
          <a:srcRect/>
          <a:stretch/>
        </p:blipFill>
        <p:spPr>
          <a:xfrm>
            <a:off x="38133397" y="3695157"/>
            <a:ext cx="4461468" cy="18288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43307BF583B442AF9FFFA6C4163968" ma:contentTypeVersion="7" ma:contentTypeDescription="Create a new document." ma:contentTypeScope="" ma:versionID="bf006fd8333c4e7682f6fde0af187377">
  <xsd:schema xmlns:xsd="http://www.w3.org/2001/XMLSchema" xmlns:xs="http://www.w3.org/2001/XMLSchema" xmlns:p="http://schemas.microsoft.com/office/2006/metadata/properties" xmlns:ns3="22acd92a-91cf-49c1-bb83-76539026949e" targetNamespace="http://schemas.microsoft.com/office/2006/metadata/properties" ma:root="true" ma:fieldsID="5633e04fd43aefa439f2d086cead32bb" ns3:_="">
    <xsd:import namespace="22acd92a-91cf-49c1-bb83-76539026949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cd92a-91cf-49c1-bb83-7653902694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F66C82-0F69-42C1-8220-3B351B85E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cd92a-91cf-49c1-bb83-7653902694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C45EF0-D54C-42AE-A1ED-06986012B74D}">
  <ds:schemaRefs>
    <ds:schemaRef ds:uri="http://schemas.microsoft.com/sharepoint/v3/contenttype/forms"/>
  </ds:schemaRefs>
</ds:datastoreItem>
</file>

<file path=customXml/itemProps3.xml><?xml version="1.0" encoding="utf-8"?>
<ds:datastoreItem xmlns:ds="http://schemas.openxmlformats.org/officeDocument/2006/customXml" ds:itemID="{3002A301-8FD0-4E5D-B44D-4046A76EEE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1655</TotalTime>
  <Words>409</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Sarah Marsh</cp:lastModifiedBy>
  <cp:revision>14</cp:revision>
  <dcterms:created xsi:type="dcterms:W3CDTF">2007-04-04T14:17:42Z</dcterms:created>
  <dcterms:modified xsi:type="dcterms:W3CDTF">2023-04-05T21:53:32Z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0x010100E943307BF583B442AF9FFFA6C4163968</vt:lpwstr>
  </property>
</Properties>
</file>