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60"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9" roundtripDataSignature="AMtx7mgJ9gdFypfr69cqdpgX+KMlfzvOA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459B"/>
    <a:srgbClr val="760000"/>
    <a:srgbClr val="9E0000"/>
    <a:srgbClr val="B5AF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C614B5-4367-3189-E107-CB660A0F5759}" v="48" dt="2023-04-05T16:55:57.170"/>
    <p1510:client id="{2ABFA079-BA57-480D-BE32-1F3A4FCDCA7F}" v="7" dt="2023-04-05T19:05:20.659"/>
    <p1510:client id="{508F5124-4951-56A3-E7CD-079ABE93399D}" v="1209" dt="2023-04-14T03:27:57.302"/>
    <p1510:client id="{79AC39D3-03A8-44B6-81F1-DA5B277489A2}" v="12" dt="2023-04-04T20:10:57.485"/>
    <p1510:client id="{7A9516DC-C78B-41D5-9992-2610AC3E651C}" v="19" dt="2023-04-05T02:09:10.926"/>
    <p1510:client id="{81B8D33D-105F-4CC8-90C0-D7FA34FC214E}" v="6" dt="2023-04-05T16:53:44.248"/>
    <p1510:client id="{88EEEF78-9D64-423E-9EC8-26F7403908EC}" v="4" dt="2023-04-05T01:32:07.785"/>
    <p1510:client id="{98912718-DF93-E654-1928-9DE08DC3546A}" v="24" dt="2023-04-05T19:47:09.399"/>
    <p1510:client id="{A207920F-EE26-7B25-2373-A54BF8912971}" v="1677" dt="2023-04-04T20:50:30.944"/>
    <p1510:client id="{ADCE99C6-FF49-C915-C2BF-439907239C24}" v="10" dt="2023-04-14T03:32:06.624"/>
    <p1510:client id="{BEA7CD4F-1185-40F4-87ED-674B1691DD27}" v="706" dt="2023-04-03T18:17:27.233"/>
    <p1510:client id="{C080304F-7CA9-DB6D-58D7-3DF73F040C0A}" v="61" dt="2023-04-13T20:50:59.849"/>
    <p1510:client id="{D67C5277-D2D5-E14D-50B7-00ADFF3C7A68}" v="11" dt="2023-04-14T03:35:59.957"/>
    <p1510:client id="{DB9CC4F5-FE7D-4530-8B97-1EDFEA66FB44}" v="126" dt="2023-04-04T20:55:58.2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2096"/>
        <p:guide pos="13824"/>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10" Type="http://schemas.openxmlformats.org/officeDocument/2006/relationships/presProps" Target="presProps.xml"/><Relationship Id="rId9" Type="http://customschemas.google.com/relationships/presentationmetadata" Target="metadata"/><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1pPr>
            <a:lvl2pPr marL="914400" marR="0" lvl="1"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2pPr>
            <a:lvl3pPr marL="1371600" marR="0" lvl="2"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3pPr>
            <a:lvl4pPr marL="1828800" marR="0" lvl="3"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4pPr>
            <a:lvl5pPr marL="2286000" marR="0" lvl="4" indent="-228600" algn="l" rtl="0">
              <a:lnSpc>
                <a:spcPct val="100000"/>
              </a:lnSpc>
              <a:spcBef>
                <a:spcPts val="728"/>
              </a:spcBef>
              <a:spcAft>
                <a:spcPts val="0"/>
              </a:spcAft>
              <a:buClr>
                <a:srgbClr val="000000"/>
              </a:buClr>
              <a:buSzPts val="1400"/>
              <a:buFont typeface="Arial"/>
              <a:buNone/>
              <a:defRPr sz="2427"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e0b79deb67_1_0:notes"/>
          <p:cNvSpPr txBox="1">
            <a:spLocks noGrp="1"/>
          </p:cNvSpPr>
          <p:nvPr>
            <p:ph type="sldNum" idx="12"/>
          </p:nvPr>
        </p:nvSpPr>
        <p:spPr>
          <a:xfrm>
            <a:off x="3884614" y="8829675"/>
            <a:ext cx="2971800" cy="4650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58" name="Google Shape;58;g1e0b79deb67_1_0: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9" name="Google Shape;59;g1e0b79deb67_1_0:notes"/>
          <p:cNvSpPr txBox="1">
            <a:spLocks noGrp="1"/>
          </p:cNvSpPr>
          <p:nvPr>
            <p:ph type="body" idx="1"/>
          </p:nvPr>
        </p:nvSpPr>
        <p:spPr>
          <a:xfrm>
            <a:off x="685800" y="4414838"/>
            <a:ext cx="5486400" cy="4184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latin typeface="Arial"/>
              <a:ea typeface="Arial"/>
              <a:cs typeface="Arial"/>
              <a:sym typeface="Arial"/>
            </a:endParaRPr>
          </a:p>
        </p:txBody>
      </p:sp>
    </p:spTree>
    <p:extLst>
      <p:ext uri="{BB962C8B-B14F-4D97-AF65-F5344CB8AC3E}">
        <p14:creationId xmlns:p14="http://schemas.microsoft.com/office/powerpoint/2010/main" val="130248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lnSpc>
                <a:spcPct val="100000"/>
              </a:lnSpc>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lnSpc>
                <a:spcPct val="100000"/>
              </a:lnSpc>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lnSpc>
                <a:spcPct val="100000"/>
              </a:lnSpc>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lnSpc>
                <a:spcPct val="100000"/>
              </a:lnSpc>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lnSpc>
                <a:spcPct val="100000"/>
              </a:lnSpc>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lnSpc>
                <a:spcPct val="100000"/>
              </a:lnSpc>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lnSpc>
                <a:spcPct val="100000"/>
              </a:lnSpc>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lnSpc>
                <a:spcPct val="100000"/>
              </a:lnSpc>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lnSpc>
                <a:spcPct val="100000"/>
              </a:lnSpc>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4000" b="1" i="1" u="none" strike="noStrike" cap="none">
                <a:solidFill>
                  <a:srgbClr val="76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lnSpc>
                <a:spcPct val="100000"/>
              </a:lnSpc>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sm" len="sm"/>
            <a:tailEnd type="none" w="sm" len="sm"/>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g1e0b79deb67_1_0"/>
          <p:cNvSpPr txBox="1"/>
          <p:nvPr/>
        </p:nvSpPr>
        <p:spPr>
          <a:xfrm>
            <a:off x="9296400" y="1103951"/>
            <a:ext cx="27352200" cy="5230394"/>
          </a:xfrm>
          <a:prstGeom prst="rect">
            <a:avLst/>
          </a:prstGeom>
          <a:noFill/>
          <a:ln>
            <a:noFill/>
          </a:ln>
        </p:spPr>
        <p:txBody>
          <a:bodyPr spcFirstLastPara="1" wrap="square" lIns="89675" tIns="44825" rIns="89675" bIns="44825" anchor="t" anchorCtr="0">
            <a:spAutoFit/>
          </a:bodyPr>
          <a:lstStyle/>
          <a:p>
            <a:pPr marL="0" marR="0" lvl="0" indent="0" algn="ctr" rtl="0">
              <a:lnSpc>
                <a:spcPct val="100000"/>
              </a:lnSpc>
              <a:spcBef>
                <a:spcPts val="0"/>
              </a:spcBef>
              <a:spcAft>
                <a:spcPts val="0"/>
              </a:spcAft>
              <a:buClr>
                <a:srgbClr val="000000"/>
              </a:buClr>
              <a:buSzPts val="8000"/>
              <a:buFont typeface="Arial"/>
              <a:buNone/>
            </a:pPr>
            <a:r>
              <a:rPr lang="en-US" sz="8000" b="1" i="0" u="none" strike="noStrike" cap="none">
                <a:solidFill>
                  <a:schemeClr val="tx1"/>
                </a:solidFill>
                <a:latin typeface="Calibri"/>
                <a:ea typeface="Calibri"/>
                <a:cs typeface="Calibri"/>
                <a:sym typeface="Calibri"/>
              </a:rPr>
              <a:t>Synergizing Zeolite and Metallic Catalysts for Improved Ethanol Synthesis via a Dimethyl Ether-based Method</a:t>
            </a:r>
          </a:p>
          <a:p>
            <a:pPr marL="0" marR="0" lvl="0" indent="0" algn="ctr" rtl="0">
              <a:lnSpc>
                <a:spcPct val="100000"/>
              </a:lnSpc>
              <a:spcBef>
                <a:spcPts val="0"/>
              </a:spcBef>
              <a:spcAft>
                <a:spcPts val="0"/>
              </a:spcAft>
              <a:buClr>
                <a:srgbClr val="000000"/>
              </a:buClr>
              <a:buSzPts val="8000"/>
              <a:buFont typeface="Arial"/>
              <a:buNone/>
            </a:pPr>
            <a:r>
              <a:rPr lang="en-US" sz="6600" b="1">
                <a:solidFill>
                  <a:schemeClr val="dk1"/>
                </a:solidFill>
                <a:latin typeface="Calibri"/>
                <a:ea typeface="Calibri"/>
                <a:cs typeface="Calibri"/>
                <a:sym typeface="Calibri"/>
              </a:rPr>
              <a:t>David Small, Alexia Barnett, and Gia Marquez</a:t>
            </a:r>
            <a:endParaRPr lang="en-US"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chemeClr val="dk1"/>
                </a:solidFill>
                <a:latin typeface="Calibri"/>
                <a:ea typeface="Calibri"/>
                <a:cs typeface="Calibri"/>
                <a:sym typeface="Calibri"/>
              </a:rPr>
              <a:t>Faculty Advisor(s): Dr. Jonathan E. Whitlow, Dept. Of Biomedical and Chemical Engineering and Sciences, Florida Institute of Technology</a:t>
            </a:r>
            <a:endParaRPr sz="4800" b="1" i="0" u="none" strike="noStrike" cap="none">
              <a:solidFill>
                <a:schemeClr val="dk1"/>
              </a:solidFill>
              <a:latin typeface="Calibri"/>
              <a:ea typeface="Calibri"/>
              <a:cs typeface="Calibri"/>
              <a:sym typeface="Calibri"/>
            </a:endParaRPr>
          </a:p>
        </p:txBody>
      </p:sp>
      <p:sp>
        <p:nvSpPr>
          <p:cNvPr id="62" name="Google Shape;62;g1e0b79deb67_1_0"/>
          <p:cNvSpPr txBox="1"/>
          <p:nvPr/>
        </p:nvSpPr>
        <p:spPr>
          <a:xfrm>
            <a:off x="8086727" y="7273927"/>
            <a:ext cx="184800" cy="1693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400"/>
              <a:buFont typeface="Arial"/>
              <a:buNone/>
            </a:pPr>
            <a:endParaRPr sz="10400" b="1" i="0" u="none" strike="noStrike" cap="none">
              <a:solidFill>
                <a:schemeClr val="dk1"/>
              </a:solidFill>
              <a:latin typeface="Calibri"/>
              <a:ea typeface="Calibri"/>
              <a:cs typeface="Calibri"/>
              <a:sym typeface="Calibri"/>
            </a:endParaRPr>
          </a:p>
        </p:txBody>
      </p:sp>
      <p:pic>
        <p:nvPicPr>
          <p:cNvPr id="64" name="Google Shape;64;g1e0b79deb67_1_0"/>
          <p:cNvPicPr preferRelativeResize="0"/>
          <p:nvPr/>
        </p:nvPicPr>
        <p:blipFill rotWithShape="1">
          <a:blip r:embed="rId3"/>
          <a:srcRect/>
          <a:stretch/>
        </p:blipFill>
        <p:spPr>
          <a:xfrm>
            <a:off x="40791261" y="496138"/>
            <a:ext cx="1828800" cy="1828800"/>
          </a:xfrm>
          <a:prstGeom prst="rect">
            <a:avLst/>
          </a:prstGeom>
          <a:noFill/>
          <a:ln>
            <a:noFill/>
          </a:ln>
        </p:spPr>
      </p:pic>
      <p:sp>
        <p:nvSpPr>
          <p:cNvPr id="9" name="TextBox 8">
            <a:extLst>
              <a:ext uri="{FF2B5EF4-FFF2-40B4-BE49-F238E27FC236}">
                <a16:creationId xmlns:a16="http://schemas.microsoft.com/office/drawing/2014/main" id="{5A6B5CF4-AD34-48E2-BF37-221C925F1CA4}"/>
              </a:ext>
            </a:extLst>
          </p:cNvPr>
          <p:cNvSpPr txBox="1"/>
          <p:nvPr/>
        </p:nvSpPr>
        <p:spPr>
          <a:xfrm>
            <a:off x="931288" y="7231137"/>
            <a:ext cx="10638396" cy="12942004"/>
          </a:xfrm>
          <a:prstGeom prst="rect">
            <a:avLst/>
          </a:prstGeom>
          <a:noFill/>
        </p:spPr>
        <p:txBody>
          <a:bodyPr wrap="square" lIns="91440" tIns="45720" rIns="91440" bIns="45720" rtlCol="0" anchor="t">
            <a:spAutoFit/>
          </a:bodyPr>
          <a:lstStyle/>
          <a:p>
            <a:pPr algn="just"/>
            <a:r>
              <a:rPr lang="en-US" sz="6700" b="1" dirty="0">
                <a:solidFill>
                  <a:srgbClr val="760000"/>
                </a:solidFill>
                <a:latin typeface="Calibri"/>
                <a:cs typeface="Calibri"/>
              </a:rPr>
              <a:t>Abstract</a:t>
            </a:r>
          </a:p>
          <a:p>
            <a:pPr algn="just"/>
            <a:endParaRPr lang="en-US" sz="4800" b="1">
              <a:latin typeface="Calibri" panose="020F0502020204030204" pitchFamily="34" charset="0"/>
              <a:cs typeface="Calibri" panose="020F0502020204030204" pitchFamily="34" charset="0"/>
            </a:endParaRPr>
          </a:p>
          <a:p>
            <a:pPr algn="just"/>
            <a:r>
              <a:rPr lang="en-US" sz="4800" dirty="0">
                <a:latin typeface="Calibri"/>
              </a:rPr>
              <a:t>The project aims to explore a cost-effective and sustainable method for ethanol production, using carbon monoxide, hydrogen, and dimethyl ether instead of food crops. It will analyze the annual and hourly production rate and compare it with Poet Biorefining's output, the largest US-based ethanol producer. This project is significant due to the increasing demand for ethanol as a fuel blend for automobiles and the need to discover novel production techniques. This plant can produce up to 45 million gallons of ethanol annually.</a:t>
            </a:r>
            <a:endParaRPr lang="en-US" dirty="0">
              <a:latin typeface="Calibri"/>
            </a:endParaRPr>
          </a:p>
          <a:p>
            <a:pPr algn="just"/>
            <a:endParaRPr lang="en-US" sz="4800" dirty="0">
              <a:solidFill>
                <a:schemeClr val="tx1"/>
              </a:solidFill>
              <a:latin typeface="Calibri"/>
              <a:cs typeface="Calibri"/>
            </a:endParaRPr>
          </a:p>
        </p:txBody>
      </p:sp>
      <p:sp>
        <p:nvSpPr>
          <p:cNvPr id="11" name="TextBox 10">
            <a:extLst>
              <a:ext uri="{FF2B5EF4-FFF2-40B4-BE49-F238E27FC236}">
                <a16:creationId xmlns:a16="http://schemas.microsoft.com/office/drawing/2014/main" id="{9E8CFE93-9DAE-4671-B1E6-EB45C11DEE62}"/>
              </a:ext>
            </a:extLst>
          </p:cNvPr>
          <p:cNvSpPr txBox="1"/>
          <p:nvPr/>
        </p:nvSpPr>
        <p:spPr>
          <a:xfrm>
            <a:off x="915518" y="17980469"/>
            <a:ext cx="10568530" cy="13819168"/>
          </a:xfrm>
          <a:prstGeom prst="rect">
            <a:avLst/>
          </a:prstGeom>
          <a:noFill/>
        </p:spPr>
        <p:txBody>
          <a:bodyPr wrap="square" lIns="91440" tIns="45720" rIns="91440" bIns="45720" rtlCol="0" anchor="t">
            <a:spAutoFit/>
          </a:bodyPr>
          <a:lstStyle/>
          <a:p>
            <a:pPr algn="just"/>
            <a:endParaRPr lang="en-US" sz="6700" b="1" dirty="0">
              <a:solidFill>
                <a:schemeClr val="tx1"/>
              </a:solidFill>
              <a:latin typeface="Calibri"/>
              <a:cs typeface="Calibri"/>
            </a:endParaRPr>
          </a:p>
          <a:p>
            <a:pPr algn="just"/>
            <a:endParaRPr lang="en-US" sz="6700" b="1" dirty="0">
              <a:solidFill>
                <a:schemeClr val="tx1"/>
              </a:solidFill>
              <a:latin typeface="Calibri"/>
              <a:cs typeface="Calibri"/>
            </a:endParaRPr>
          </a:p>
          <a:p>
            <a:pPr algn="just"/>
            <a:r>
              <a:rPr lang="en-US" sz="6700" b="1" dirty="0">
                <a:solidFill>
                  <a:srgbClr val="760000"/>
                </a:solidFill>
                <a:latin typeface="Calibri"/>
                <a:cs typeface="Calibri"/>
              </a:rPr>
              <a:t>Project Novelty</a:t>
            </a:r>
            <a:endParaRPr lang="en-US" sz="6700" dirty="0">
              <a:solidFill>
                <a:srgbClr val="760000"/>
              </a:solidFill>
              <a:latin typeface="Calibri"/>
              <a:cs typeface="Calibri"/>
            </a:endParaRPr>
          </a:p>
          <a:p>
            <a:pPr algn="just"/>
            <a:endParaRPr lang="en-US" sz="6700" b="1" dirty="0">
              <a:solidFill>
                <a:srgbClr val="760000"/>
              </a:solidFill>
              <a:latin typeface="Calibri"/>
              <a:cs typeface="Calibri"/>
            </a:endParaRPr>
          </a:p>
          <a:p>
            <a:pPr algn="just"/>
            <a:r>
              <a:rPr lang="en-US" sz="4800" dirty="0">
                <a:latin typeface="Calibri"/>
                <a:cs typeface="Calibri"/>
              </a:rPr>
              <a:t>This innovative process utilizes a dual-catalyst system consisting of H-mordenite and copper-zinc oxide to effectively convert dimethyl ether to ethanol. The specifics of this process’s novelty includes the following:</a:t>
            </a:r>
          </a:p>
          <a:p>
            <a:pPr marL="685800" lvl="8" indent="-685800" algn="just">
              <a:buFont typeface="Arial" panose="020B0604020202020204" pitchFamily="34" charset="0"/>
              <a:buChar char="•"/>
            </a:pPr>
            <a:r>
              <a:rPr lang="en-US" sz="4800" dirty="0">
                <a:latin typeface="Calibri"/>
                <a:cs typeface="Calibri"/>
              </a:rPr>
              <a:t>Use of two novel catalysts which result in approximately 100% conversion of dimethyl ether </a:t>
            </a:r>
            <a:endParaRPr lang="en-US" sz="4800" dirty="0">
              <a:latin typeface="Calibri" panose="020F0502020204030204" pitchFamily="34" charset="0"/>
              <a:cs typeface="Calibri" panose="020F0502020204030204" pitchFamily="34" charset="0"/>
            </a:endParaRPr>
          </a:p>
          <a:p>
            <a:pPr marL="685800" lvl="7" indent="-685800" algn="just">
              <a:buFont typeface="Arial" panose="020B0604020202020204" pitchFamily="34" charset="0"/>
              <a:buChar char="•"/>
            </a:pPr>
            <a:r>
              <a:rPr lang="en-US" sz="4800" dirty="0">
                <a:latin typeface="Calibri"/>
                <a:cs typeface="Calibri"/>
              </a:rPr>
              <a:t>Recycle stream of dimethyl ether produced </a:t>
            </a:r>
            <a:r>
              <a:rPr lang="en-US" sz="4800">
                <a:latin typeface="Calibri"/>
                <a:cs typeface="Calibri"/>
              </a:rPr>
              <a:t>from the</a:t>
            </a:r>
            <a:r>
              <a:rPr lang="en-US" sz="4800" dirty="0">
                <a:latin typeface="Calibri"/>
                <a:cs typeface="Calibri"/>
              </a:rPr>
              <a:t> process’ methanol stream</a:t>
            </a:r>
          </a:p>
          <a:p>
            <a:pPr lvl="7" algn="just"/>
            <a:endParaRPr lang="en-US" sz="4800">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B5D980FD-9960-43C6-BADD-388D05E4EC9B}"/>
              </a:ext>
            </a:extLst>
          </p:cNvPr>
          <p:cNvSpPr txBox="1"/>
          <p:nvPr/>
        </p:nvSpPr>
        <p:spPr>
          <a:xfrm>
            <a:off x="17735842" y="7619091"/>
            <a:ext cx="7642241" cy="1844998"/>
          </a:xfrm>
          <a:prstGeom prst="rect">
            <a:avLst/>
          </a:prstGeom>
          <a:noFill/>
        </p:spPr>
        <p:txBody>
          <a:bodyPr wrap="square" lIns="91440" tIns="45720" rIns="91440" bIns="45720" rtlCol="0" anchor="t">
            <a:spAutoFit/>
          </a:bodyPr>
          <a:lstStyle/>
          <a:p>
            <a:pPr algn="ctr"/>
            <a:r>
              <a:rPr lang="en-US" sz="6700" b="1" dirty="0">
                <a:solidFill>
                  <a:srgbClr val="760000"/>
                </a:solidFill>
                <a:latin typeface="Calibri"/>
                <a:cs typeface="Calibri"/>
              </a:rPr>
              <a:t>Block Flow Diagram</a:t>
            </a:r>
            <a:r>
              <a:rPr lang="en-US" sz="5400" b="1" dirty="0">
                <a:solidFill>
                  <a:srgbClr val="760000"/>
                </a:solidFill>
                <a:latin typeface="Calibri"/>
                <a:cs typeface="Calibri"/>
              </a:rPr>
              <a:t> </a:t>
            </a:r>
            <a:r>
              <a:rPr lang="en-US" sz="6700" b="1" dirty="0">
                <a:solidFill>
                  <a:srgbClr val="760000"/>
                </a:solidFill>
                <a:latin typeface="Calibri"/>
                <a:cs typeface="Calibri"/>
              </a:rPr>
              <a:t> </a:t>
            </a:r>
            <a:endParaRPr lang="en-US" sz="6700" b="1">
              <a:solidFill>
                <a:srgbClr val="760000"/>
              </a:solidFill>
              <a:latin typeface="Calibri" panose="020F0502020204030204" pitchFamily="34" charset="0"/>
              <a:cs typeface="Calibri" panose="020F0502020204030204" pitchFamily="34" charset="0"/>
            </a:endParaRPr>
          </a:p>
          <a:p>
            <a:endParaRPr lang="en-US" sz="4800" dirty="0">
              <a:solidFill>
                <a:srgbClr val="760000"/>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139E54BE-7BBE-4146-B778-04CBD2D4A143}"/>
              </a:ext>
            </a:extLst>
          </p:cNvPr>
          <p:cNvSpPr txBox="1"/>
          <p:nvPr/>
        </p:nvSpPr>
        <p:spPr>
          <a:xfrm>
            <a:off x="32072621" y="7286282"/>
            <a:ext cx="10534538" cy="13680668"/>
          </a:xfrm>
          <a:prstGeom prst="rect">
            <a:avLst/>
          </a:prstGeom>
          <a:noFill/>
        </p:spPr>
        <p:txBody>
          <a:bodyPr wrap="square" lIns="91440" tIns="45720" rIns="91440" bIns="45720" rtlCol="0" anchor="t">
            <a:spAutoFit/>
          </a:bodyPr>
          <a:lstStyle/>
          <a:p>
            <a:r>
              <a:rPr lang="en-US" sz="6700" b="1" dirty="0">
                <a:solidFill>
                  <a:srgbClr val="29459B"/>
                </a:solidFill>
                <a:latin typeface="Calibri"/>
                <a:cs typeface="Calibri"/>
              </a:rPr>
              <a:t>Project Design Methodology</a:t>
            </a:r>
          </a:p>
          <a:p>
            <a:pPr algn="just"/>
            <a:endParaRPr lang="en-US" sz="4800" dirty="0">
              <a:solidFill>
                <a:schemeClr val="tx1"/>
              </a:solidFill>
              <a:latin typeface="Calibri" panose="020F0502020204030204" pitchFamily="34" charset="0"/>
              <a:cs typeface="Calibri" panose="020F0502020204030204" pitchFamily="34" charset="0"/>
            </a:endParaRPr>
          </a:p>
          <a:p>
            <a:pPr algn="just"/>
            <a:r>
              <a:rPr lang="en-US" sz="4800" dirty="0">
                <a:solidFill>
                  <a:schemeClr val="tx1"/>
                </a:solidFill>
                <a:latin typeface="Calibri"/>
                <a:cs typeface="Calibri"/>
              </a:rPr>
              <a:t>The ethanol manufacturing process was simulated using Aspen Plus software. There, the  multi-tube dual-bed reactor was modeled as two heat exchangers to simulate each bed. </a:t>
            </a:r>
            <a:r>
              <a:rPr lang="en-US" sz="4800" dirty="0">
                <a:solidFill>
                  <a:schemeClr val="tx1"/>
                </a:solidFill>
                <a:latin typeface="Calibri"/>
              </a:rPr>
              <a:t>During</a:t>
            </a:r>
            <a:r>
              <a:rPr lang="en-US" sz="4800" dirty="0">
                <a:latin typeface="Calibri"/>
              </a:rPr>
              <a:t> the utilization of the Aspen Plus software, it is important to note that certain limitations may arise. One such limitation includes the intermittent cooling process within the reactor. However, this obstacle was successfully addressed by breaking down the reactor into multiple sections and implementing suitable cooling techniques within each section. Moreover, certain heuristics were applied to ensure the safety of the reactor.</a:t>
            </a:r>
            <a:endParaRPr lang="en-US">
              <a:latin typeface="Calibri"/>
            </a:endParaRPr>
          </a:p>
        </p:txBody>
      </p:sp>
      <p:pic>
        <p:nvPicPr>
          <p:cNvPr id="4" name="Picture 3">
            <a:extLst>
              <a:ext uri="{FF2B5EF4-FFF2-40B4-BE49-F238E27FC236}">
                <a16:creationId xmlns:a16="http://schemas.microsoft.com/office/drawing/2014/main" id="{92FCA9EB-169E-400F-BBE1-7A12FEBC30DE}"/>
              </a:ext>
            </a:extLst>
          </p:cNvPr>
          <p:cNvPicPr>
            <a:picLocks noChangeAspect="1"/>
          </p:cNvPicPr>
          <p:nvPr/>
        </p:nvPicPr>
        <p:blipFill>
          <a:blip r:embed="rId4"/>
          <a:stretch>
            <a:fillRect/>
          </a:stretch>
        </p:blipFill>
        <p:spPr>
          <a:xfrm>
            <a:off x="2217630" y="32951684"/>
            <a:ext cx="9002500" cy="4399655"/>
          </a:xfrm>
          <a:prstGeom prst="rect">
            <a:avLst/>
          </a:prstGeom>
        </p:spPr>
      </p:pic>
      <p:pic>
        <p:nvPicPr>
          <p:cNvPr id="21" name="Picture 20">
            <a:extLst>
              <a:ext uri="{FF2B5EF4-FFF2-40B4-BE49-F238E27FC236}">
                <a16:creationId xmlns:a16="http://schemas.microsoft.com/office/drawing/2014/main" id="{86D912CD-D741-7E65-54FD-C796B1344BB5}"/>
              </a:ext>
            </a:extLst>
          </p:cNvPr>
          <p:cNvPicPr>
            <a:picLocks noChangeAspect="1"/>
          </p:cNvPicPr>
          <p:nvPr/>
        </p:nvPicPr>
        <p:blipFill>
          <a:blip r:embed="rId5"/>
          <a:stretch>
            <a:fillRect/>
          </a:stretch>
        </p:blipFill>
        <p:spPr>
          <a:xfrm>
            <a:off x="13377431" y="20369127"/>
            <a:ext cx="16308646" cy="6514100"/>
          </a:xfrm>
          <a:prstGeom prst="rect">
            <a:avLst/>
          </a:prstGeom>
        </p:spPr>
      </p:pic>
      <p:sp>
        <p:nvSpPr>
          <p:cNvPr id="2" name="TextBox 1">
            <a:extLst>
              <a:ext uri="{FF2B5EF4-FFF2-40B4-BE49-F238E27FC236}">
                <a16:creationId xmlns:a16="http://schemas.microsoft.com/office/drawing/2014/main" id="{7D52F8B6-AAF4-BC66-9595-EA830A60BC4D}"/>
              </a:ext>
            </a:extLst>
          </p:cNvPr>
          <p:cNvSpPr txBox="1"/>
          <p:nvPr/>
        </p:nvSpPr>
        <p:spPr>
          <a:xfrm>
            <a:off x="18270374" y="17823585"/>
            <a:ext cx="7083027" cy="2893100"/>
          </a:xfrm>
          <a:prstGeom prst="rect">
            <a:avLst/>
          </a:prstGeom>
          <a:noFill/>
        </p:spPr>
        <p:txBody>
          <a:bodyPr wrap="square" lIns="91440" tIns="45720" rIns="91440" bIns="45720" rtlCol="0" anchor="t">
            <a:spAutoFit/>
          </a:bodyPr>
          <a:lstStyle/>
          <a:p>
            <a:endParaRPr lang="en-US" sz="6700" b="1" dirty="0">
              <a:solidFill>
                <a:srgbClr val="29459B"/>
              </a:solidFill>
              <a:latin typeface="Calibri"/>
              <a:cs typeface="Calibri"/>
            </a:endParaRPr>
          </a:p>
          <a:p>
            <a:r>
              <a:rPr lang="en-US" sz="6700" b="1" dirty="0">
                <a:solidFill>
                  <a:srgbClr val="29459B"/>
                </a:solidFill>
                <a:latin typeface="Calibri"/>
                <a:cs typeface="Calibri"/>
              </a:rPr>
              <a:t>Chemical Reactions</a:t>
            </a:r>
            <a:endParaRPr lang="en-US" sz="6700">
              <a:solidFill>
                <a:srgbClr val="29459B"/>
              </a:solidFill>
              <a:latin typeface="Calibri"/>
              <a:cs typeface="Calibri"/>
            </a:endParaRPr>
          </a:p>
          <a:p>
            <a:pPr lvl="7"/>
            <a:endParaRPr lang="en-US" sz="4800" dirty="0">
              <a:solidFill>
                <a:srgbClr val="29459B"/>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B8DEAE2-3765-27B4-8F5E-0E9AF80A3067}"/>
              </a:ext>
            </a:extLst>
          </p:cNvPr>
          <p:cNvSpPr txBox="1"/>
          <p:nvPr/>
        </p:nvSpPr>
        <p:spPr>
          <a:xfrm>
            <a:off x="31746634" y="21774866"/>
            <a:ext cx="10865749" cy="9248686"/>
          </a:xfrm>
          <a:prstGeom prst="rect">
            <a:avLst/>
          </a:prstGeom>
          <a:noFill/>
        </p:spPr>
        <p:txBody>
          <a:bodyPr wrap="square" lIns="91440" tIns="45720" rIns="91440" bIns="45720" rtlCol="0" anchor="t">
            <a:spAutoFit/>
          </a:bodyPr>
          <a:lstStyle/>
          <a:p>
            <a:pPr algn="just"/>
            <a:r>
              <a:rPr lang="en-US" sz="6700" b="1">
                <a:solidFill>
                  <a:srgbClr val="29459B"/>
                </a:solidFill>
                <a:latin typeface="Calibri"/>
                <a:cs typeface="Calibri"/>
              </a:rPr>
              <a:t>Process Considerations</a:t>
            </a:r>
            <a:endParaRPr lang="en-US" sz="6700">
              <a:solidFill>
                <a:srgbClr val="29459B"/>
              </a:solidFill>
              <a:latin typeface="Calibri"/>
              <a:cs typeface="Calibri"/>
            </a:endParaRPr>
          </a:p>
          <a:p>
            <a:pPr algn="just"/>
            <a:endParaRPr lang="en-US" sz="4800">
              <a:latin typeface="Calibri" panose="020F0502020204030204" pitchFamily="34" charset="0"/>
              <a:cs typeface="Calibri" panose="020F0502020204030204" pitchFamily="34" charset="0"/>
            </a:endParaRPr>
          </a:p>
          <a:p>
            <a:pPr marL="685800" lvl="7" indent="-685800" algn="just">
              <a:buFont typeface="Arial" panose="020B0604020202020204" pitchFamily="34" charset="0"/>
              <a:buChar char="•"/>
            </a:pPr>
            <a:r>
              <a:rPr lang="en-US" sz="4800">
                <a:latin typeface="Calibri"/>
                <a:cs typeface="Calibri"/>
              </a:rPr>
              <a:t>A multitube reactor will be used to mitigate the risks associated with a carbon monoxide leak</a:t>
            </a:r>
          </a:p>
          <a:p>
            <a:pPr marL="685800" lvl="7" indent="-685800" algn="just">
              <a:buFont typeface="Arial" panose="020B0604020202020204" pitchFamily="34" charset="0"/>
              <a:buChar char="•"/>
            </a:pPr>
            <a:r>
              <a:rPr lang="en-US" sz="4800">
                <a:latin typeface="Calibri"/>
                <a:cs typeface="Calibri"/>
              </a:rPr>
              <a:t>All process wastewater will be sent to a treatment facility</a:t>
            </a:r>
          </a:p>
          <a:p>
            <a:pPr marL="685800" lvl="7" indent="-685800" algn="just">
              <a:buFont typeface="Arial" panose="020B0604020202020204" pitchFamily="34" charset="0"/>
              <a:buChar char="•"/>
            </a:pPr>
            <a:r>
              <a:rPr lang="en-US" sz="4800">
                <a:latin typeface="Calibri"/>
                <a:cs typeface="Calibri"/>
              </a:rPr>
              <a:t>Steam and water are used for cooling and heating as needed</a:t>
            </a:r>
            <a:endParaRPr lang="en-US" sz="4800">
              <a:latin typeface="Calibri" panose="020F0502020204030204" pitchFamily="34" charset="0"/>
              <a:cs typeface="Calibri" panose="020F0502020204030204" pitchFamily="34" charset="0"/>
            </a:endParaRPr>
          </a:p>
          <a:p>
            <a:pPr marL="685800" lvl="7" indent="-685800" algn="just">
              <a:buFont typeface="Arial" panose="020B0604020202020204" pitchFamily="34" charset="0"/>
              <a:buChar char="•"/>
            </a:pPr>
            <a:r>
              <a:rPr lang="en-US" sz="4800">
                <a:latin typeface="Calibri"/>
                <a:cs typeface="Calibri"/>
              </a:rPr>
              <a:t>DME will be re-added to the process after separating and recycling</a:t>
            </a:r>
            <a:endParaRPr lang="en-US" sz="4800">
              <a:latin typeface="Calibri" panose="020F0502020204030204" pitchFamily="34" charset="0"/>
              <a:cs typeface="Calibri" panose="020F0502020204030204" pitchFamily="34" charset="0"/>
            </a:endParaRPr>
          </a:p>
          <a:p>
            <a:pPr marL="685800" lvl="7" indent="-685800" algn="just">
              <a:buFont typeface="Arial" panose="020B0604020202020204" pitchFamily="34" charset="0"/>
              <a:buChar char="•"/>
            </a:pPr>
            <a:endParaRPr lang="en-US" sz="480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BF3F3E09-7790-3F6B-F890-937853035D2A}"/>
              </a:ext>
            </a:extLst>
          </p:cNvPr>
          <p:cNvSpPr txBox="1"/>
          <p:nvPr/>
        </p:nvSpPr>
        <p:spPr>
          <a:xfrm>
            <a:off x="1751453" y="31822256"/>
            <a:ext cx="1038142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b="1" dirty="0">
                <a:solidFill>
                  <a:srgbClr val="760000"/>
                </a:solidFill>
                <a:latin typeface="Calibri"/>
              </a:rPr>
              <a:t>Catalyst</a:t>
            </a:r>
            <a:r>
              <a:rPr lang="en-US" sz="5400" b="1" dirty="0">
                <a:latin typeface="Calibri"/>
              </a:rPr>
              <a:t> </a:t>
            </a:r>
            <a:r>
              <a:rPr lang="en-US" sz="5400" b="1" dirty="0">
                <a:solidFill>
                  <a:srgbClr val="760000"/>
                </a:solidFill>
                <a:latin typeface="Calibri"/>
              </a:rPr>
              <a:t>Combination</a:t>
            </a:r>
            <a:r>
              <a:rPr lang="en-US" sz="5400" b="1" dirty="0">
                <a:latin typeface="Calibri"/>
              </a:rPr>
              <a:t> </a:t>
            </a:r>
            <a:r>
              <a:rPr lang="en-US" sz="5400" b="1" dirty="0">
                <a:solidFill>
                  <a:srgbClr val="760000"/>
                </a:solidFill>
                <a:latin typeface="Calibri"/>
              </a:rPr>
              <a:t>Comparison</a:t>
            </a:r>
          </a:p>
        </p:txBody>
      </p:sp>
      <p:pic>
        <p:nvPicPr>
          <p:cNvPr id="15" name="Picture 14" descr="Diagram&#10;&#10;Description automatically generated">
            <a:extLst>
              <a:ext uri="{FF2B5EF4-FFF2-40B4-BE49-F238E27FC236}">
                <a16:creationId xmlns:a16="http://schemas.microsoft.com/office/drawing/2014/main" id="{32866856-7674-4491-B330-5271701E0439}"/>
              </a:ext>
            </a:extLst>
          </p:cNvPr>
          <p:cNvPicPr>
            <a:picLocks noChangeAspect="1"/>
          </p:cNvPicPr>
          <p:nvPr/>
        </p:nvPicPr>
        <p:blipFill rotWithShape="1">
          <a:blip r:embed="rId6"/>
          <a:srcRect l="5118" r="5118"/>
          <a:stretch/>
        </p:blipFill>
        <p:spPr>
          <a:xfrm>
            <a:off x="31759776" y="31789679"/>
            <a:ext cx="9797249" cy="6189384"/>
          </a:xfrm>
          <a:prstGeom prst="rect">
            <a:avLst/>
          </a:prstGeom>
        </p:spPr>
      </p:pic>
      <p:sp>
        <p:nvSpPr>
          <p:cNvPr id="20" name="TextBox 19">
            <a:extLst>
              <a:ext uri="{FF2B5EF4-FFF2-40B4-BE49-F238E27FC236}">
                <a16:creationId xmlns:a16="http://schemas.microsoft.com/office/drawing/2014/main" id="{02B81389-696B-4FDD-8A87-9528ED66D6DA}"/>
              </a:ext>
            </a:extLst>
          </p:cNvPr>
          <p:cNvSpPr txBox="1"/>
          <p:nvPr/>
        </p:nvSpPr>
        <p:spPr>
          <a:xfrm>
            <a:off x="34228474" y="30566131"/>
            <a:ext cx="621062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b="1" dirty="0">
                <a:solidFill>
                  <a:srgbClr val="29459B"/>
                </a:solidFill>
                <a:latin typeface="Calibri"/>
              </a:rPr>
              <a:t>Commercial Uses</a:t>
            </a:r>
          </a:p>
        </p:txBody>
      </p:sp>
      <p:pic>
        <p:nvPicPr>
          <p:cNvPr id="14" name="Picture 15" descr="Diagram&#10;&#10;Description automatically generated">
            <a:extLst>
              <a:ext uri="{FF2B5EF4-FFF2-40B4-BE49-F238E27FC236}">
                <a16:creationId xmlns:a16="http://schemas.microsoft.com/office/drawing/2014/main" id="{96F67234-9092-2C6B-2760-A1F250CD151B}"/>
              </a:ext>
            </a:extLst>
          </p:cNvPr>
          <p:cNvPicPr>
            <a:picLocks noChangeAspect="1"/>
          </p:cNvPicPr>
          <p:nvPr/>
        </p:nvPicPr>
        <p:blipFill>
          <a:blip r:embed="rId7"/>
          <a:stretch>
            <a:fillRect/>
          </a:stretch>
        </p:blipFill>
        <p:spPr>
          <a:xfrm>
            <a:off x="11817038" y="9429937"/>
            <a:ext cx="19420503" cy="8549503"/>
          </a:xfrm>
          <a:prstGeom prst="rect">
            <a:avLst/>
          </a:prstGeom>
        </p:spPr>
      </p:pic>
      <p:sp>
        <p:nvSpPr>
          <p:cNvPr id="3" name="TextBox 2">
            <a:extLst>
              <a:ext uri="{FF2B5EF4-FFF2-40B4-BE49-F238E27FC236}">
                <a16:creationId xmlns:a16="http://schemas.microsoft.com/office/drawing/2014/main" id="{63C7744A-0279-6238-49B9-90CD6DB0C070}"/>
              </a:ext>
            </a:extLst>
          </p:cNvPr>
          <p:cNvSpPr txBox="1"/>
          <p:nvPr/>
        </p:nvSpPr>
        <p:spPr>
          <a:xfrm>
            <a:off x="15594344" y="28710678"/>
            <a:ext cx="8233590" cy="11233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6700" b="1" dirty="0">
              <a:latin typeface="Calibri"/>
            </a:endParaRPr>
          </a:p>
        </p:txBody>
      </p:sp>
      <p:sp>
        <p:nvSpPr>
          <p:cNvPr id="7" name="TextBox 6">
            <a:extLst>
              <a:ext uri="{FF2B5EF4-FFF2-40B4-BE49-F238E27FC236}">
                <a16:creationId xmlns:a16="http://schemas.microsoft.com/office/drawing/2014/main" id="{C55F14EA-1904-EDF8-1EBC-C3864F7D0C53}"/>
              </a:ext>
            </a:extLst>
          </p:cNvPr>
          <p:cNvSpPr txBox="1"/>
          <p:nvPr/>
        </p:nvSpPr>
        <p:spPr>
          <a:xfrm>
            <a:off x="12630825" y="27526864"/>
            <a:ext cx="17814568" cy="9541073"/>
          </a:xfrm>
          <a:prstGeom prst="rect">
            <a:avLst/>
          </a:prstGeom>
          <a:noFill/>
        </p:spPr>
        <p:txBody>
          <a:bodyPr wrap="square" lIns="91440" tIns="45720" rIns="91440" bIns="45720" rtlCol="0" anchor="t">
            <a:spAutoFit/>
          </a:bodyPr>
          <a:lstStyle/>
          <a:p>
            <a:pPr algn="just"/>
            <a:endParaRPr lang="en-US" sz="6700" b="1" dirty="0">
              <a:solidFill>
                <a:schemeClr val="tx1"/>
              </a:solidFill>
              <a:latin typeface="Calibri"/>
              <a:cs typeface="Calibri"/>
            </a:endParaRPr>
          </a:p>
          <a:p>
            <a:pPr algn="ctr"/>
            <a:r>
              <a:rPr lang="en-US" sz="6700" b="1" dirty="0">
                <a:solidFill>
                  <a:srgbClr val="760000"/>
                </a:solidFill>
                <a:latin typeface="Calibri"/>
                <a:cs typeface="Calibri"/>
              </a:rPr>
              <a:t>Motivation</a:t>
            </a:r>
          </a:p>
          <a:p>
            <a:pPr algn="just"/>
            <a:endParaRPr lang="en-US" sz="4800" dirty="0">
              <a:latin typeface="Calibri" panose="020F0502020204030204" pitchFamily="34" charset="0"/>
              <a:cs typeface="Calibri" panose="020F0502020204030204" pitchFamily="34" charset="0"/>
            </a:endParaRPr>
          </a:p>
          <a:p>
            <a:pPr algn="just"/>
            <a:r>
              <a:rPr lang="en-US" sz="4800" dirty="0">
                <a:latin typeface="Calibri"/>
              </a:rPr>
              <a:t>The increasing demand for ethanol as a fuel additive has brought concerns about traditional production methods, which primarily rely on food crops such as corn and sugarcane. These methods have been associated with environmental degradation and economic implications. Alternative production methods such as using carbon monoxide, hydrogen, and dimethyl ether have gained attention as they can eliminate the need for food crops and significantly reduce production costs.</a:t>
            </a:r>
            <a:endParaRPr lang="en-US" dirty="0">
              <a:latin typeface="Calibri"/>
            </a:endParaRPr>
          </a:p>
          <a:p>
            <a:pPr lvl="7" algn="just"/>
            <a:endParaRPr lang="en-US" sz="48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8437554"/>
      </p:ext>
    </p:extLst>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revision>213</cp:revision>
  <dcterms:created xsi:type="dcterms:W3CDTF">2007-04-04T14:17:42Z</dcterms:created>
  <dcterms:modified xsi:type="dcterms:W3CDTF">2023-04-14T03:36:20Z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