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8404800" cx="438912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9800">
          <p15:clr>
            <a:srgbClr val="A4A3A4"/>
          </p15:clr>
        </p15:guide>
        <p15:guide id="2" pos="631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W1aGLXqriZvYYmOQOoFcGwVhk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9800" orient="horz"/>
        <p:guide pos="63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296400" y="1410538"/>
            <a:ext cx="27352200" cy="48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Synthesis of HMF from Waste Paper</a:t>
            </a:r>
            <a:endParaRPr b="1" sz="8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Alex Kidd, Jasmine Lalonde, and Krystal Lemaster</a:t>
            </a:r>
            <a:endParaRPr b="1" sz="6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Jonathan E. Whitlow, Dept. of Biomedical and Chemical Engineering and Sciences, Florida Institute of Technology</a:t>
            </a:r>
            <a:endParaRPr b="1"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t/>
            </a:r>
            <a:endParaRPr b="1" sz="5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980146" y="1743574"/>
            <a:ext cx="2779775" cy="2779775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"/>
          <p:cNvSpPr txBox="1"/>
          <p:nvPr/>
        </p:nvSpPr>
        <p:spPr>
          <a:xfrm>
            <a:off x="1002025" y="21762675"/>
            <a:ext cx="41899800" cy="1070700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Flow Diagram</a:t>
            </a:r>
            <a:endParaRPr sz="55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1002025" y="8076800"/>
            <a:ext cx="17453700" cy="60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5334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●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Producing </a:t>
            </a:r>
            <a:r>
              <a:rPr b="1"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b="1"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ydroxymethylfurfural</a:t>
            </a:r>
            <a:r>
              <a:rPr b="1"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(HMF)</a:t>
            </a: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from </a:t>
            </a:r>
            <a:r>
              <a:rPr b="1"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waste paper</a:t>
            </a: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●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Involves the conversion of cellulose from waste paper to fructose by isomerization;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●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Environmental and economic benefits: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○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Lowering greenhouse gas emissions from waste paper disposal;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○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Creating a multi-use compound from waste material;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○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Reducing cost by switching to a cellulose based feedstock.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19436" l="5642" r="7013" t="15186"/>
          <a:stretch/>
        </p:blipFill>
        <p:spPr>
          <a:xfrm>
            <a:off x="9296350" y="23380150"/>
            <a:ext cx="33757200" cy="1472159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1002025" y="7010650"/>
            <a:ext cx="17453700" cy="1070700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sz="55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1002025" y="14098400"/>
            <a:ext cx="17453700" cy="1070700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Novelty</a:t>
            </a:r>
            <a:endParaRPr sz="55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002025" y="15331025"/>
            <a:ext cx="17453700" cy="60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Waste paper feedstock:</a:t>
            </a:r>
            <a:endParaRPr b="1"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●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Low-cost, abundant, and renewable source of cellulose;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●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Eliminates the need for costly and energy-intensive pre-treatments;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●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Helps address environmental concerns ;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●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just the U.S alone, almost 1 billion trees worth of paper is trashed each year.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5">
            <a:alphaModFix/>
          </a:blip>
          <a:srcRect b="0" l="0" r="24874" t="0"/>
          <a:stretch/>
        </p:blipFill>
        <p:spPr>
          <a:xfrm>
            <a:off x="19286200" y="12966962"/>
            <a:ext cx="11415061" cy="8547088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"/>
          <p:cNvSpPr txBox="1"/>
          <p:nvPr/>
        </p:nvSpPr>
        <p:spPr>
          <a:xfrm>
            <a:off x="19934775" y="11703200"/>
            <a:ext cx="22966800" cy="1070700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in CSTR</a:t>
            </a:r>
            <a:endParaRPr sz="55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6">
            <a:alphaModFix/>
          </a:blip>
          <a:srcRect b="4351" l="0" r="0" t="0"/>
          <a:stretch/>
        </p:blipFill>
        <p:spPr>
          <a:xfrm>
            <a:off x="1002025" y="26427475"/>
            <a:ext cx="8294375" cy="11603951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 txBox="1"/>
          <p:nvPr/>
        </p:nvSpPr>
        <p:spPr>
          <a:xfrm>
            <a:off x="31051950" y="14315650"/>
            <a:ext cx="11849700" cy="60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Aqueous Phase</a:t>
            </a:r>
            <a:endParaRPr b="1"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-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Reaction phase containing NaCl, HCl, water and fructose.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Organic Phase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334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Char char="-"/>
            </a:pPr>
            <a:r>
              <a:rPr lang="en-US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Extraction phase containing 2-butanol,MIBK,  and HMF.</a:t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20100500" y="8156025"/>
            <a:ext cx="22801200" cy="34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953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Times New Roman"/>
              <a:buChar char="●"/>
            </a:pPr>
            <a:r>
              <a:rPr b="0" i="0" lang="en-US" sz="4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Fossil fuel reserves are dwindling and prices are rising creating a demand for other more renewable options;</a:t>
            </a:r>
            <a:endParaRPr b="0" i="0" sz="4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9530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Times New Roman"/>
              <a:buChar char="●"/>
            </a:pPr>
            <a:r>
              <a:rPr b="0" i="0" lang="en-US" sz="4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HMF is a key chemical intermediate for many petroleum product substitutes such as polymers and biofuel</a:t>
            </a:r>
            <a:r>
              <a:rPr lang="en-US" sz="4800">
                <a:latin typeface="Times New Roman"/>
                <a:ea typeface="Times New Roman"/>
                <a:cs typeface="Times New Roman"/>
                <a:sym typeface="Times New Roman"/>
              </a:rPr>
              <a:t>s.</a:t>
            </a:r>
            <a:endParaRPr b="0" i="0" sz="4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9934775" y="7010650"/>
            <a:ext cx="22966800" cy="1070700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</a:t>
            </a:r>
            <a:endParaRPr sz="55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