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CJEoeVLJPb7mFCyTn54l5Z/At7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19" y="-1358"/>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1pPr>
            <a:lvl2pPr marL="914400" marR="0" lvl="1"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2pPr>
            <a:lvl3pPr marL="1371600" marR="0" lvl="2"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3pPr>
            <a:lvl4pPr marL="1828800" marR="0" lvl="3"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4pPr>
            <a:lvl5pPr marL="2286000" marR="0" lvl="4"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txBody>
          <a:bodyPr spcFirstLastPara="1" wrap="square" lIns="91425" tIns="45700" rIns="91425" bIns="45700" anchor="t" anchorCtr="0">
            <a:noAutofit/>
          </a:bodyPr>
          <a:lstStyle>
            <a:lvl1pPr marR="0" lvl="0" algn="l" rtl="0">
              <a:spcBef>
                <a:spcPts val="1280"/>
              </a:spcBef>
              <a:spcAft>
                <a:spcPts val="0"/>
              </a:spcAft>
              <a:buClr>
                <a:schemeClr val="dk1"/>
              </a:buClr>
              <a:buSzPts val="6400"/>
              <a:buFont typeface="Arial"/>
              <a:buNone/>
              <a:defRPr sz="6400" b="0" i="0" u="none" strike="noStrike" cap="none">
                <a:solidFill>
                  <a:schemeClr val="dk1"/>
                </a:solidFill>
                <a:latin typeface="Arial"/>
                <a:ea typeface="Arial"/>
                <a:cs typeface="Arial"/>
                <a:sym typeface="Arial"/>
              </a:defRPr>
            </a:lvl1pPr>
            <a:lvl2pPr marR="0" lvl="1" algn="l" rtl="0">
              <a:spcBef>
                <a:spcPts val="1120"/>
              </a:spcBef>
              <a:spcAft>
                <a:spcPts val="0"/>
              </a:spcAft>
              <a:buClr>
                <a:schemeClr val="dk1"/>
              </a:buClr>
              <a:buSzPts val="5600"/>
              <a:buFont typeface="Arial"/>
              <a:buNone/>
              <a:defRPr sz="5600" b="0" i="0" u="none" strike="noStrike" cap="none">
                <a:solidFill>
                  <a:schemeClr val="dk1"/>
                </a:solidFill>
                <a:latin typeface="Arial"/>
                <a:ea typeface="Arial"/>
                <a:cs typeface="Arial"/>
                <a:sym typeface="Arial"/>
              </a:defRPr>
            </a:lvl2pPr>
            <a:lvl3pPr marR="0" lvl="2" algn="l" rtl="0">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med" len="med"/>
            <a:tailEnd type="none" w="med" len="med"/>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p:nvPr/>
        </p:nvSpPr>
        <p:spPr>
          <a:xfrm>
            <a:off x="9296400" y="1410538"/>
            <a:ext cx="27352252" cy="2952848"/>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6600" b="1" i="0" u="none" strike="noStrike" cap="none" dirty="0">
                <a:solidFill>
                  <a:schemeClr val="dk1"/>
                </a:solidFill>
                <a:latin typeface="Calibri"/>
                <a:ea typeface="Calibri"/>
                <a:cs typeface="Calibri"/>
                <a:sym typeface="Calibri"/>
              </a:rPr>
              <a:t>Thiolacetates from Benzylic and </a:t>
            </a:r>
            <a:r>
              <a:rPr lang="en-US" sz="6600" b="1" i="0" u="none" strike="noStrike" cap="none" dirty="0" err="1">
                <a:solidFill>
                  <a:schemeClr val="dk1"/>
                </a:solidFill>
                <a:latin typeface="Calibri"/>
                <a:ea typeface="Calibri"/>
                <a:cs typeface="Calibri"/>
                <a:sym typeface="Calibri"/>
              </a:rPr>
              <a:t>Pseudobenzylic</a:t>
            </a:r>
            <a:r>
              <a:rPr lang="en-US" sz="6600" b="1" i="0" u="none" strike="noStrike" cap="none" dirty="0">
                <a:solidFill>
                  <a:schemeClr val="dk1"/>
                </a:solidFill>
                <a:latin typeface="Calibri"/>
                <a:ea typeface="Calibri"/>
                <a:cs typeface="Calibri"/>
                <a:sym typeface="Calibri"/>
              </a:rPr>
              <a:t> Alcohols</a:t>
            </a:r>
          </a:p>
          <a:p>
            <a:pPr marL="0" marR="0" lvl="0" indent="0" algn="ctr" rtl="0">
              <a:spcBef>
                <a:spcPts val="0"/>
              </a:spcBef>
              <a:spcAft>
                <a:spcPts val="0"/>
              </a:spcAft>
              <a:buNone/>
            </a:pPr>
            <a:r>
              <a:rPr lang="en-US" sz="6600" b="1" dirty="0">
                <a:solidFill>
                  <a:schemeClr val="dk1"/>
                </a:solidFill>
                <a:latin typeface="Calibri"/>
                <a:cs typeface="Calibri"/>
                <a:sym typeface="Calibri"/>
              </a:rPr>
              <a:t>Matthew V. Pensenstadler</a:t>
            </a:r>
            <a:endParaRPr dirty="0"/>
          </a:p>
          <a:p>
            <a:pPr marL="0" marR="0" lvl="0" indent="0" algn="ctr" rtl="0">
              <a:spcBef>
                <a:spcPts val="0"/>
              </a:spcBef>
              <a:spcAft>
                <a:spcPts val="0"/>
              </a:spcAft>
              <a:buNone/>
            </a:pPr>
            <a:r>
              <a:rPr lang="en-US" sz="5400" b="1" i="0" u="none" strike="noStrike" cap="none" dirty="0">
                <a:solidFill>
                  <a:schemeClr val="dk1"/>
                </a:solidFill>
                <a:latin typeface="Calibri"/>
                <a:ea typeface="Calibri"/>
                <a:cs typeface="Calibri"/>
                <a:sym typeface="Calibri"/>
              </a:rPr>
              <a:t>Faculty Advisor(s): Dr. Alan Brown, Dept. of Chemistry, Florida Institute of Technology</a:t>
            </a:r>
            <a:endParaRPr sz="4800" b="1" i="0" u="none" strike="noStrike" cap="none" dirty="0">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0400" b="1" i="0" u="none" strike="noStrike" cap="none">
              <a:solidFill>
                <a:schemeClr val="dk1"/>
              </a:solidFill>
              <a:latin typeface="Calibri"/>
              <a:ea typeface="Calibri"/>
              <a:cs typeface="Calibri"/>
              <a:sym typeface="Calibri"/>
            </a:endParaRPr>
          </a:p>
        </p:txBody>
      </p:sp>
      <p:sp>
        <p:nvSpPr>
          <p:cNvPr id="55" name="Google Shape;55;p1"/>
          <p:cNvSpPr txBox="1"/>
          <p:nvPr/>
        </p:nvSpPr>
        <p:spPr>
          <a:xfrm>
            <a:off x="998220" y="7273927"/>
            <a:ext cx="18127980" cy="1135691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000" b="1" i="0" u="none" strike="noStrike" cap="none" dirty="0">
                <a:solidFill>
                  <a:srgbClr val="760000"/>
                </a:solidFill>
                <a:latin typeface="Calibri"/>
                <a:ea typeface="Calibri"/>
                <a:cs typeface="Calibri"/>
                <a:sym typeface="Calibri"/>
              </a:rPr>
              <a:t>	</a:t>
            </a:r>
            <a:r>
              <a:rPr lang="en-US" sz="7200" b="1" u="none" strike="noStrike" cap="none" dirty="0">
                <a:solidFill>
                  <a:schemeClr val="tx1"/>
                </a:solidFill>
                <a:latin typeface="Calibri"/>
                <a:ea typeface="Calibri"/>
                <a:cs typeface="Calibri"/>
                <a:sym typeface="Calibri"/>
              </a:rPr>
              <a:t>Introduction</a:t>
            </a:r>
          </a:p>
          <a:p>
            <a:pPr marL="0" marR="0" lvl="0" indent="0" algn="just" rtl="0">
              <a:spcBef>
                <a:spcPts val="0"/>
              </a:spcBef>
              <a:spcAft>
                <a:spcPts val="0"/>
              </a:spcAft>
              <a:buNone/>
            </a:pPr>
            <a:r>
              <a:rPr lang="en-US" sz="6000" dirty="0">
                <a:solidFill>
                  <a:schemeClr val="dk1"/>
                </a:solidFill>
                <a:latin typeface="Calibri"/>
                <a:ea typeface="Calibri"/>
                <a:cs typeface="Calibri"/>
                <a:sym typeface="Calibri"/>
              </a:rPr>
              <a:t>The preparation and isolation of thiolacetates has previously been a challenge for Dr. Brown’s carbazolopyridinophane synthesis. By binding a brominating agent to silica gel, </a:t>
            </a:r>
            <a:r>
              <a:rPr lang="en-US" sz="6000" dirty="0" err="1">
                <a:solidFill>
                  <a:schemeClr val="dk1"/>
                </a:solidFill>
                <a:latin typeface="Calibri"/>
                <a:ea typeface="Calibri"/>
                <a:cs typeface="Calibri"/>
                <a:sym typeface="Calibri"/>
              </a:rPr>
              <a:t>silicaphosphine</a:t>
            </a:r>
            <a:r>
              <a:rPr lang="en-US" sz="6000" dirty="0">
                <a:solidFill>
                  <a:schemeClr val="dk1"/>
                </a:solidFill>
                <a:latin typeface="Calibri"/>
                <a:ea typeface="Calibri"/>
                <a:cs typeface="Calibri"/>
                <a:sym typeface="Calibri"/>
              </a:rPr>
              <a:t> (Silphos) functions as a filterable phosphine agent that quantitatively converts benzylic alcohols into the corresponding bromide.</a:t>
            </a:r>
            <a:r>
              <a:rPr lang="en-US" sz="6000" baseline="30000" dirty="0">
                <a:solidFill>
                  <a:schemeClr val="dk1"/>
                </a:solidFill>
                <a:latin typeface="Calibri"/>
                <a:ea typeface="Calibri"/>
                <a:cs typeface="Calibri"/>
                <a:sym typeface="Calibri"/>
              </a:rPr>
              <a:t>[1]</a:t>
            </a:r>
            <a:r>
              <a:rPr lang="en-US" sz="6000" dirty="0">
                <a:solidFill>
                  <a:schemeClr val="dk1"/>
                </a:solidFill>
                <a:latin typeface="Calibri"/>
                <a:ea typeface="Calibri"/>
                <a:cs typeface="Calibri"/>
                <a:sym typeface="Calibri"/>
              </a:rPr>
              <a:t> With this product, an S</a:t>
            </a:r>
            <a:r>
              <a:rPr lang="en-US" sz="6000" baseline="-25000" dirty="0">
                <a:solidFill>
                  <a:schemeClr val="dk1"/>
                </a:solidFill>
                <a:latin typeface="Calibri"/>
                <a:ea typeface="Calibri"/>
                <a:cs typeface="Calibri"/>
                <a:sym typeface="Calibri"/>
              </a:rPr>
              <a:t>N</a:t>
            </a:r>
            <a:r>
              <a:rPr lang="en-US" sz="6000" dirty="0">
                <a:solidFill>
                  <a:schemeClr val="dk1"/>
                </a:solidFill>
                <a:latin typeface="Calibri"/>
                <a:ea typeface="Calibri"/>
                <a:cs typeface="Calibri"/>
                <a:sym typeface="Calibri"/>
              </a:rPr>
              <a:t>2 reaction is used to attach a thiolacetate group in place of the bromide. This removes the need for any chromatography to separate any triphenylphosphine catalysts from the thiolacetates.</a:t>
            </a:r>
            <a:endParaRPr lang="en-US" sz="8800" b="1" dirty="0">
              <a:solidFill>
                <a:schemeClr val="tx1"/>
              </a:solidFill>
              <a:latin typeface="Calibri"/>
              <a:ea typeface="Calibri"/>
              <a:cs typeface="Calibri"/>
              <a:sym typeface="Calibri"/>
            </a:endParaRPr>
          </a:p>
        </p:txBody>
      </p:sp>
      <p:pic>
        <p:nvPicPr>
          <p:cNvPr id="2" name="Google Shape;71;p2" descr="Flask">
            <a:extLst>
              <a:ext uri="{FF2B5EF4-FFF2-40B4-BE49-F238E27FC236}">
                <a16:creationId xmlns:a16="http://schemas.microsoft.com/office/drawing/2014/main" id="{D206F86A-2C50-70CE-9870-51473668C7EC}"/>
              </a:ext>
            </a:extLst>
          </p:cNvPr>
          <p:cNvPicPr preferRelativeResize="0"/>
          <p:nvPr/>
        </p:nvPicPr>
        <p:blipFill rotWithShape="1">
          <a:blip r:embed="rId3">
            <a:alphaModFix/>
          </a:blip>
          <a:srcRect/>
          <a:stretch/>
        </p:blipFill>
        <p:spPr>
          <a:xfrm>
            <a:off x="41959620" y="0"/>
            <a:ext cx="1828800" cy="1828800"/>
          </a:xfrm>
          <a:prstGeom prst="rect">
            <a:avLst/>
          </a:prstGeom>
          <a:noFill/>
          <a:ln>
            <a:noFill/>
          </a:ln>
        </p:spPr>
      </p:pic>
      <p:sp>
        <p:nvSpPr>
          <p:cNvPr id="4" name="TextBox 3">
            <a:extLst>
              <a:ext uri="{FF2B5EF4-FFF2-40B4-BE49-F238E27FC236}">
                <a16:creationId xmlns:a16="http://schemas.microsoft.com/office/drawing/2014/main" id="{10A7B9D9-3AD5-2617-F21E-F30EB7D16DF5}"/>
              </a:ext>
            </a:extLst>
          </p:cNvPr>
          <p:cNvSpPr txBox="1"/>
          <p:nvPr/>
        </p:nvSpPr>
        <p:spPr>
          <a:xfrm>
            <a:off x="998220" y="19202400"/>
            <a:ext cx="18127980" cy="17820263"/>
          </a:xfrm>
          <a:prstGeom prst="rect">
            <a:avLst/>
          </a:prstGeom>
          <a:noFill/>
        </p:spPr>
        <p:txBody>
          <a:bodyPr wrap="square" rtlCol="0">
            <a:spAutoFit/>
          </a:bodyPr>
          <a:lstStyle/>
          <a:p>
            <a:r>
              <a:rPr lang="en-US" sz="6000" dirty="0">
                <a:latin typeface="Calibri" panose="020F0502020204030204" pitchFamily="34" charset="0"/>
                <a:cs typeface="Calibri" panose="020F0502020204030204" pitchFamily="34" charset="0"/>
              </a:rPr>
              <a:t>	</a:t>
            </a:r>
            <a:r>
              <a:rPr lang="en-US" sz="7200" b="1" dirty="0">
                <a:latin typeface="Calibri" panose="020F0502020204030204" pitchFamily="34" charset="0"/>
                <a:cs typeface="Calibri" panose="020F0502020204030204" pitchFamily="34" charset="0"/>
              </a:rPr>
              <a:t>Background</a:t>
            </a:r>
          </a:p>
          <a:p>
            <a:pPr algn="just"/>
            <a:r>
              <a:rPr lang="en-US" sz="6000" dirty="0">
                <a:latin typeface="Calibri" panose="020F0502020204030204" pitchFamily="34" charset="0"/>
                <a:cs typeface="Calibri" panose="020F0502020204030204" pitchFamily="34" charset="0"/>
              </a:rPr>
              <a:t>This synthetic method was developed to replace the catalytic Mitsunobu reaction performed in Dr. Brown’s carbazole synthesis. Traditionally, the </a:t>
            </a:r>
            <a:r>
              <a:rPr lang="en-US" sz="6000" dirty="0" err="1">
                <a:latin typeface="Calibri" panose="020F0502020204030204" pitchFamily="34" charset="0"/>
                <a:cs typeface="Calibri" panose="020F0502020204030204" pitchFamily="34" charset="0"/>
              </a:rPr>
              <a:t>dihydroxymethyl</a:t>
            </a:r>
            <a:r>
              <a:rPr lang="en-US" sz="6000" dirty="0">
                <a:latin typeface="Calibri" panose="020F0502020204030204" pitchFamily="34" charset="0"/>
                <a:cs typeface="Calibri" panose="020F0502020204030204" pitchFamily="34" charset="0"/>
              </a:rPr>
              <a:t> substituted carbazole was treated with a triphenylphosphine catalyst in the presence of thiolacetic acid. This would dehydrate the carbazole and attach the thiolacetate, but the catalyst was difficult to remove with methods other than chromatography, which lowered the overall isolated yield. This process was divided into two reactions by using tribromophosphine to brominate the hydroxyl group and perform the subsequent S</a:t>
            </a:r>
            <a:r>
              <a:rPr lang="en-US" sz="6000" baseline="-25000" dirty="0">
                <a:latin typeface="Calibri" panose="020F0502020204030204" pitchFamily="34" charset="0"/>
                <a:cs typeface="Calibri" panose="020F0502020204030204" pitchFamily="34" charset="0"/>
              </a:rPr>
              <a:t>N</a:t>
            </a:r>
            <a:r>
              <a:rPr lang="en-US" sz="6000" dirty="0">
                <a:latin typeface="Calibri" panose="020F0502020204030204" pitchFamily="34" charset="0"/>
                <a:cs typeface="Calibri" panose="020F0502020204030204" pitchFamily="34" charset="0"/>
              </a:rPr>
              <a:t>2 substitution.</a:t>
            </a:r>
            <a:r>
              <a:rPr lang="en-US" sz="6000" baseline="30000" dirty="0">
                <a:latin typeface="Calibri" panose="020F0502020204030204" pitchFamily="34" charset="0"/>
                <a:cs typeface="Calibri" panose="020F0502020204030204" pitchFamily="34" charset="0"/>
              </a:rPr>
              <a:t>[2]</a:t>
            </a:r>
            <a:r>
              <a:rPr lang="en-US" sz="6000" dirty="0">
                <a:latin typeface="Calibri" panose="020F0502020204030204" pitchFamily="34" charset="0"/>
                <a:cs typeface="Calibri" panose="020F0502020204030204" pitchFamily="34" charset="0"/>
              </a:rPr>
              <a:t> Although the overall yield was quantitative for both steps, the product could not be isolated without chromatographic filtration. By creating the </a:t>
            </a:r>
            <a:r>
              <a:rPr lang="en-US" sz="6000" dirty="0" err="1">
                <a:latin typeface="Calibri" panose="020F0502020204030204" pitchFamily="34" charset="0"/>
                <a:cs typeface="Calibri" panose="020F0502020204030204" pitchFamily="34" charset="0"/>
              </a:rPr>
              <a:t>silicaphosphine</a:t>
            </a:r>
            <a:r>
              <a:rPr lang="en-US" sz="6000" dirty="0">
                <a:latin typeface="Calibri" panose="020F0502020204030204" pitchFamily="34" charset="0"/>
                <a:cs typeface="Calibri" panose="020F0502020204030204" pitchFamily="34" charset="0"/>
              </a:rPr>
              <a:t> brominating agent, Silphos, the bromination can be performed quickly, and quantitatively, yielding pure bromide to be used for the substitution.</a:t>
            </a:r>
          </a:p>
        </p:txBody>
      </p:sp>
      <p:sp>
        <p:nvSpPr>
          <p:cNvPr id="5" name="Rectangle 2">
            <a:extLst>
              <a:ext uri="{FF2B5EF4-FFF2-40B4-BE49-F238E27FC236}">
                <a16:creationId xmlns:a16="http://schemas.microsoft.com/office/drawing/2014/main" id="{26AE61CA-5EBB-217D-E535-0660A4691A33}"/>
              </a:ext>
            </a:extLst>
          </p:cNvPr>
          <p:cNvSpPr>
            <a:spLocks noChangeArrowheads="1"/>
          </p:cNvSpPr>
          <p:nvPr/>
        </p:nvSpPr>
        <p:spPr bwMode="auto">
          <a:xfrm>
            <a:off x="19964399" y="7273927"/>
            <a:ext cx="130532799" cy="49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6" name="Object 5">
            <a:extLst>
              <a:ext uri="{FF2B5EF4-FFF2-40B4-BE49-F238E27FC236}">
                <a16:creationId xmlns:a16="http://schemas.microsoft.com/office/drawing/2014/main" id="{BDD502D9-D60C-31F2-9C6B-5C1D8D6A470B}"/>
              </a:ext>
            </a:extLst>
          </p:cNvPr>
          <p:cNvGraphicFramePr>
            <a:graphicFrameLocks noChangeAspect="1"/>
          </p:cNvGraphicFramePr>
          <p:nvPr>
            <p:extLst>
              <p:ext uri="{D42A27DB-BD31-4B8C-83A1-F6EECF244321}">
                <p14:modId xmlns:p14="http://schemas.microsoft.com/office/powerpoint/2010/main" val="957036414"/>
              </p:ext>
            </p:extLst>
          </p:nvPr>
        </p:nvGraphicFramePr>
        <p:xfrm>
          <a:off x="19964398" y="8460914"/>
          <a:ext cx="23050495" cy="9604373"/>
        </p:xfrm>
        <a:graphic>
          <a:graphicData uri="http://schemas.openxmlformats.org/presentationml/2006/ole">
            <mc:AlternateContent xmlns:mc="http://schemas.openxmlformats.org/markup-compatibility/2006">
              <mc:Choice xmlns:v="urn:schemas-microsoft-com:vml" Requires="v">
                <p:oleObj r:id="rId4" imgW="6573600" imgH="2741760" progId="ChemDraw.Document.6.0">
                  <p:embed/>
                </p:oleObj>
              </mc:Choice>
              <mc:Fallback>
                <p:oleObj r:id="rId4" imgW="6573600" imgH="2741760" progId="ChemDraw.Document.6.0">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64398" y="8460914"/>
                        <a:ext cx="23050495" cy="9604373"/>
                      </a:xfrm>
                      <a:prstGeom prst="rect">
                        <a:avLst/>
                      </a:prstGeom>
                      <a:noFill/>
                    </p:spPr>
                  </p:pic>
                </p:oleObj>
              </mc:Fallback>
            </mc:AlternateContent>
          </a:graphicData>
        </a:graphic>
      </p:graphicFrame>
      <p:sp>
        <p:nvSpPr>
          <p:cNvPr id="7" name="TextBox 6">
            <a:extLst>
              <a:ext uri="{FF2B5EF4-FFF2-40B4-BE49-F238E27FC236}">
                <a16:creationId xmlns:a16="http://schemas.microsoft.com/office/drawing/2014/main" id="{A79F7892-0E46-CC66-CD7A-39990FD2295A}"/>
              </a:ext>
            </a:extLst>
          </p:cNvPr>
          <p:cNvSpPr txBox="1"/>
          <p:nvPr/>
        </p:nvSpPr>
        <p:spPr>
          <a:xfrm>
            <a:off x="19964398" y="19202400"/>
            <a:ext cx="23050495" cy="7663636"/>
          </a:xfrm>
          <a:prstGeom prst="rect">
            <a:avLst/>
          </a:prstGeom>
          <a:noFill/>
        </p:spPr>
        <p:txBody>
          <a:bodyPr wrap="square" rtlCol="0">
            <a:spAutoFit/>
          </a:bodyPr>
          <a:lstStyle/>
          <a:p>
            <a:r>
              <a:rPr lang="en-US" sz="7200" b="1" dirty="0">
                <a:latin typeface="Calibri" panose="020F0502020204030204" pitchFamily="34" charset="0"/>
                <a:cs typeface="Calibri" panose="020F0502020204030204" pitchFamily="34" charset="0"/>
              </a:rPr>
              <a:t>	Results</a:t>
            </a:r>
            <a:endParaRPr lang="en-US" sz="7200" dirty="0">
              <a:latin typeface="Calibri" panose="020F0502020204030204" pitchFamily="34" charset="0"/>
              <a:cs typeface="Calibri" panose="020F0502020204030204" pitchFamily="34" charset="0"/>
            </a:endParaRPr>
          </a:p>
          <a:p>
            <a:pPr algn="just"/>
            <a:r>
              <a:rPr lang="en-US" sz="6000" dirty="0">
                <a:latin typeface="Calibri" panose="020F0502020204030204" pitchFamily="34" charset="0"/>
                <a:cs typeface="Calibri" panose="020F0502020204030204" pitchFamily="34" charset="0"/>
              </a:rPr>
              <a:t>Using benzyl alcohol as a chemical test bed, the Silphos reaction, was tuned to produce quantitative bromides in 15 minutes that can be recrystallized from the filtered reaction mixture. This product was used for the substitution reaction to cleanly produce benzyl thiolacetate with high yield and purity. This bromination method was attempted with 2-methoxybenzyl alcohol and </a:t>
            </a:r>
            <a:r>
              <a:rPr lang="en-US" sz="6000" dirty="0" err="1">
                <a:latin typeface="Calibri" panose="020F0502020204030204" pitchFamily="34" charset="0"/>
                <a:cs typeface="Calibri" panose="020F0502020204030204" pitchFamily="34" charset="0"/>
              </a:rPr>
              <a:t>benzhydrol</a:t>
            </a:r>
            <a:r>
              <a:rPr lang="en-US" sz="6000" dirty="0">
                <a:latin typeface="Calibri" panose="020F0502020204030204" pitchFamily="34" charset="0"/>
                <a:cs typeface="Calibri" panose="020F0502020204030204" pitchFamily="34" charset="0"/>
              </a:rPr>
              <a:t>, but the reaction did not cleanly convert the alcohol into the desired bromide. </a:t>
            </a:r>
          </a:p>
        </p:txBody>
      </p:sp>
      <p:sp>
        <p:nvSpPr>
          <p:cNvPr id="8" name="TextBox 7">
            <a:extLst>
              <a:ext uri="{FF2B5EF4-FFF2-40B4-BE49-F238E27FC236}">
                <a16:creationId xmlns:a16="http://schemas.microsoft.com/office/drawing/2014/main" id="{7FFC8C9E-7C61-1B6D-E6E3-21C38EF61041}"/>
              </a:ext>
            </a:extLst>
          </p:cNvPr>
          <p:cNvSpPr txBox="1"/>
          <p:nvPr/>
        </p:nvSpPr>
        <p:spPr>
          <a:xfrm>
            <a:off x="19964397" y="26912202"/>
            <a:ext cx="23050495" cy="7663636"/>
          </a:xfrm>
          <a:prstGeom prst="rect">
            <a:avLst/>
          </a:prstGeom>
          <a:noFill/>
        </p:spPr>
        <p:txBody>
          <a:bodyPr wrap="square" rtlCol="0">
            <a:spAutoFit/>
          </a:bodyPr>
          <a:lstStyle/>
          <a:p>
            <a:r>
              <a:rPr lang="en-US" sz="7200" b="1" dirty="0">
                <a:latin typeface="Calibri" panose="020F0502020204030204" pitchFamily="34" charset="0"/>
                <a:cs typeface="Calibri" panose="020F0502020204030204" pitchFamily="34" charset="0"/>
              </a:rPr>
              <a:t>	Conclusion and Future Work</a:t>
            </a:r>
          </a:p>
          <a:p>
            <a:pPr algn="just"/>
            <a:r>
              <a:rPr lang="en-US" sz="6000" dirty="0">
                <a:latin typeface="Calibri" panose="020F0502020204030204" pitchFamily="34" charset="0"/>
                <a:cs typeface="Calibri" panose="020F0502020204030204" pitchFamily="34" charset="0"/>
              </a:rPr>
              <a:t>This reaction has shown promise to remove chromatography from the thioesterification of the carbazole reaction by generating pure and quantitative bromides from alcohols. With more time, this method will be tested on the </a:t>
            </a:r>
            <a:r>
              <a:rPr lang="en-US" sz="6000" dirty="0" err="1">
                <a:latin typeface="Calibri" panose="020F0502020204030204" pitchFamily="34" charset="0"/>
                <a:cs typeface="Calibri" panose="020F0502020204030204" pitchFamily="34" charset="0"/>
              </a:rPr>
              <a:t>monohydroxymethyl</a:t>
            </a:r>
            <a:r>
              <a:rPr lang="en-US" sz="6000" dirty="0">
                <a:latin typeface="Calibri" panose="020F0502020204030204" pitchFamily="34" charset="0"/>
                <a:cs typeface="Calibri" panose="020F0502020204030204" pitchFamily="34" charset="0"/>
              </a:rPr>
              <a:t> substituted carbazole and the </a:t>
            </a:r>
            <a:r>
              <a:rPr lang="en-US" sz="6000" dirty="0" err="1">
                <a:latin typeface="Calibri" panose="020F0502020204030204" pitchFamily="34" charset="0"/>
                <a:cs typeface="Calibri" panose="020F0502020204030204" pitchFamily="34" charset="0"/>
              </a:rPr>
              <a:t>dihydroxymethyl</a:t>
            </a:r>
            <a:r>
              <a:rPr lang="en-US" sz="6000" dirty="0">
                <a:latin typeface="Calibri" panose="020F0502020204030204" pitchFamily="34" charset="0"/>
                <a:cs typeface="Calibri" panose="020F0502020204030204" pitchFamily="34" charset="0"/>
              </a:rPr>
              <a:t> carbazole. Further work needs to be done to improve the reaction stability for alcohols that contain acid sensitive and electron withdrawing functional groups.</a:t>
            </a:r>
          </a:p>
        </p:txBody>
      </p:sp>
      <p:sp>
        <p:nvSpPr>
          <p:cNvPr id="9" name="TextBox 8">
            <a:extLst>
              <a:ext uri="{FF2B5EF4-FFF2-40B4-BE49-F238E27FC236}">
                <a16:creationId xmlns:a16="http://schemas.microsoft.com/office/drawing/2014/main" id="{6018EFC2-1AFF-D1AE-ACC8-2DCB4A0FF1BA}"/>
              </a:ext>
            </a:extLst>
          </p:cNvPr>
          <p:cNvSpPr txBox="1"/>
          <p:nvPr/>
        </p:nvSpPr>
        <p:spPr>
          <a:xfrm>
            <a:off x="19823525" y="34271038"/>
            <a:ext cx="23050495" cy="3785652"/>
          </a:xfrm>
          <a:prstGeom prst="rect">
            <a:avLst/>
          </a:prstGeom>
          <a:noFill/>
        </p:spPr>
        <p:txBody>
          <a:bodyPr wrap="square" rtlCol="0">
            <a:spAutoFit/>
          </a:bodyPr>
          <a:lstStyle/>
          <a:p>
            <a:r>
              <a:rPr lang="en-US" sz="4800" b="1" dirty="0">
                <a:latin typeface="Calibri" panose="020F0502020204030204" pitchFamily="34" charset="0"/>
                <a:cs typeface="Calibri" panose="020F0502020204030204" pitchFamily="34" charset="0"/>
              </a:rPr>
              <a:t>	References</a:t>
            </a:r>
            <a:endParaRPr lang="en-US" sz="4800" dirty="0">
              <a:latin typeface="Calibri" panose="020F0502020204030204" pitchFamily="34" charset="0"/>
              <a:cs typeface="Calibri" panose="020F0502020204030204" pitchFamily="34" charset="0"/>
            </a:endParaRPr>
          </a:p>
          <a:p>
            <a:r>
              <a:rPr lang="en-US" sz="4800" dirty="0">
                <a:latin typeface="Calibri" panose="020F0502020204030204" pitchFamily="34" charset="0"/>
                <a:cs typeface="Calibri" panose="020F0502020204030204" pitchFamily="34" charset="0"/>
              </a:rPr>
              <a:t>[1] N. </a:t>
            </a:r>
            <a:r>
              <a:rPr lang="en-US" sz="4800" dirty="0" err="1">
                <a:latin typeface="Calibri" panose="020F0502020204030204" pitchFamily="34" charset="0"/>
                <a:cs typeface="Calibri" panose="020F0502020204030204" pitchFamily="34" charset="0"/>
              </a:rPr>
              <a:t>Iranpoor</a:t>
            </a:r>
            <a:r>
              <a:rPr lang="en-US" sz="4800" dirty="0">
                <a:latin typeface="Calibri" panose="020F0502020204030204" pitchFamily="34" charset="0"/>
                <a:cs typeface="Calibri" panose="020F0502020204030204" pitchFamily="34" charset="0"/>
              </a:rPr>
              <a:t>; et al. </a:t>
            </a:r>
            <a:r>
              <a:rPr lang="en-US" sz="4800" dirty="0" err="1">
                <a:latin typeface="Calibri" panose="020F0502020204030204" pitchFamily="34" charset="0"/>
                <a:cs typeface="Calibri" panose="020F0502020204030204" pitchFamily="34" charset="0"/>
              </a:rPr>
              <a:t>Silicaphosphine</a:t>
            </a:r>
            <a:r>
              <a:rPr lang="en-US" sz="4800" dirty="0">
                <a:latin typeface="Calibri" panose="020F0502020204030204" pitchFamily="34" charset="0"/>
                <a:cs typeface="Calibri" panose="020F0502020204030204" pitchFamily="34" charset="0"/>
              </a:rPr>
              <a:t> (Silphos): a filterable reagent for the conversion of 			alcohols and thiols to alkyl bromides and iodides. </a:t>
            </a:r>
            <a:r>
              <a:rPr lang="en-US" sz="4800" i="1" dirty="0">
                <a:latin typeface="Calibri" panose="020F0502020204030204" pitchFamily="34" charset="0"/>
                <a:cs typeface="Calibri" panose="020F0502020204030204" pitchFamily="34" charset="0"/>
              </a:rPr>
              <a:t>Tetrahedron </a:t>
            </a:r>
            <a:r>
              <a:rPr lang="en-US" sz="4800" b="1" dirty="0">
                <a:latin typeface="Calibri" panose="020F0502020204030204" pitchFamily="34" charset="0"/>
                <a:cs typeface="Calibri" panose="020F0502020204030204" pitchFamily="34" charset="0"/>
              </a:rPr>
              <a:t>2005 </a:t>
            </a:r>
            <a:r>
              <a:rPr lang="en-US" sz="4800" dirty="0">
                <a:latin typeface="Calibri" panose="020F0502020204030204" pitchFamily="34" charset="0"/>
                <a:cs typeface="Calibri" panose="020F0502020204030204" pitchFamily="34" charset="0"/>
              </a:rPr>
              <a:t>(61). 5699-5704.</a:t>
            </a:r>
          </a:p>
          <a:p>
            <a:r>
              <a:rPr lang="en-US" sz="4800" dirty="0">
                <a:latin typeface="Calibri" panose="020F0502020204030204" pitchFamily="34" charset="0"/>
                <a:cs typeface="Calibri" panose="020F0502020204030204" pitchFamily="34" charset="0"/>
              </a:rPr>
              <a:t>[2] C. Liang; et al. Selective S-Deacetylation of Functionalized Thioacetates Catalyzed by 				Dy(</a:t>
            </a:r>
            <a:r>
              <a:rPr lang="en-US" sz="4800" dirty="0" err="1">
                <a:latin typeface="Calibri" panose="020F0502020204030204" pitchFamily="34" charset="0"/>
                <a:cs typeface="Calibri" panose="020F0502020204030204" pitchFamily="34" charset="0"/>
              </a:rPr>
              <a:t>OTf</a:t>
            </a:r>
            <a:r>
              <a:rPr lang="en-US" sz="4800" dirty="0">
                <a:latin typeface="Calibri" panose="020F0502020204030204" pitchFamily="34" charset="0"/>
                <a:cs typeface="Calibri" panose="020F0502020204030204" pitchFamily="34" charset="0"/>
              </a:rPr>
              <a:t>)</a:t>
            </a:r>
            <a:r>
              <a:rPr lang="en-US" sz="4800" baseline="-25000" dirty="0">
                <a:latin typeface="Calibri" panose="020F0502020204030204" pitchFamily="34" charset="0"/>
                <a:cs typeface="Calibri" panose="020F0502020204030204" pitchFamily="34" charset="0"/>
              </a:rPr>
              <a:t>3</a:t>
            </a:r>
            <a:r>
              <a:rPr lang="en-US" sz="4800" dirty="0">
                <a:latin typeface="Calibri" panose="020F0502020204030204" pitchFamily="34" charset="0"/>
                <a:cs typeface="Calibri" panose="020F0502020204030204" pitchFamily="34" charset="0"/>
              </a:rPr>
              <a:t>. </a:t>
            </a:r>
            <a:r>
              <a:rPr lang="en-US" sz="4800" i="1" dirty="0">
                <a:latin typeface="Calibri" panose="020F0502020204030204" pitchFamily="34" charset="0"/>
                <a:cs typeface="Calibri" panose="020F0502020204030204" pitchFamily="34" charset="0"/>
              </a:rPr>
              <a:t>Asian J. Org. Chem. </a:t>
            </a:r>
            <a:r>
              <a:rPr lang="en-US" sz="4800" b="1" dirty="0">
                <a:latin typeface="Calibri" panose="020F0502020204030204" pitchFamily="34" charset="0"/>
                <a:cs typeface="Calibri" panose="020F0502020204030204" pitchFamily="34" charset="0"/>
              </a:rPr>
              <a:t>2005 </a:t>
            </a:r>
            <a:r>
              <a:rPr lang="en-US" sz="4800" dirty="0">
                <a:latin typeface="Calibri" panose="020F0502020204030204" pitchFamily="34" charset="0"/>
                <a:cs typeface="Calibri" panose="020F0502020204030204" pitchFamily="34" charset="0"/>
              </a:rPr>
              <a:t>(7). 179-188.</a:t>
            </a:r>
          </a:p>
        </p:txBody>
      </p:sp>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491</Words>
  <Application>Microsoft Office PowerPoint</Application>
  <PresentationFormat>Custom</PresentationFormat>
  <Paragraphs>15</Paragraphs>
  <Slides>1</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5" baseType="lpstr">
      <vt:lpstr>Arial</vt:lpstr>
      <vt:lpstr>Calibri</vt:lpstr>
      <vt:lpstr>Default Design</vt:lpstr>
      <vt:lpstr>ChemDraw.Document.6.0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lastModifiedBy>Matthew Pensenstadler</cp:lastModifiedBy>
  <cp:revision>5</cp:revision>
  <dcterms:created xsi:type="dcterms:W3CDTF">2007-04-04T14:17:42Z</dcterms:created>
  <dcterms:modified xsi:type="dcterms:W3CDTF">2023-04-05T23:46:56Z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