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CJEoeVLJPb7mFCyTn54l5Z/At7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459B"/>
    <a:srgbClr val="B5AF67"/>
    <a:srgbClr val="7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 d="100"/>
          <a:sy n="19" d="100"/>
        </p:scale>
        <p:origin x="2202" y="126"/>
      </p:cViewPr>
      <p:guideLst>
        <p:guide orient="horz" pos="1209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1pPr>
            <a:lvl2pPr marL="914400" marR="0" lvl="1"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2pPr>
            <a:lvl3pPr marL="1371600" marR="0" lvl="2"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3pPr>
            <a:lvl4pPr marL="1828800" marR="0" lvl="3"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4pPr>
            <a:lvl5pPr marL="2286000" marR="0" lvl="4"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txBody>
          <a:bodyPr spcFirstLastPara="1" wrap="square" lIns="91425" tIns="45700" rIns="91425" bIns="45700" anchor="t" anchorCtr="0">
            <a:noAutofit/>
          </a:bodyPr>
          <a:lstStyle>
            <a:lvl1pPr marR="0" lvl="0" algn="l" rtl="0">
              <a:spcBef>
                <a:spcPts val="1280"/>
              </a:spcBef>
              <a:spcAft>
                <a:spcPts val="0"/>
              </a:spcAft>
              <a:buClr>
                <a:schemeClr val="dk1"/>
              </a:buClr>
              <a:buSzPts val="6400"/>
              <a:buFont typeface="Arial"/>
              <a:buNone/>
              <a:defRPr sz="6400" b="0" i="0" u="none" strike="noStrike" cap="none">
                <a:solidFill>
                  <a:schemeClr val="dk1"/>
                </a:solidFill>
                <a:latin typeface="Arial"/>
                <a:ea typeface="Arial"/>
                <a:cs typeface="Arial"/>
                <a:sym typeface="Arial"/>
              </a:defRPr>
            </a:lvl1pPr>
            <a:lvl2pPr marR="0" lvl="1" algn="l" rtl="0">
              <a:spcBef>
                <a:spcPts val="1120"/>
              </a:spcBef>
              <a:spcAft>
                <a:spcPts val="0"/>
              </a:spcAft>
              <a:buClr>
                <a:schemeClr val="dk1"/>
              </a:buClr>
              <a:buSzPts val="5600"/>
              <a:buFont typeface="Arial"/>
              <a:buNone/>
              <a:defRPr sz="5600" b="0" i="0" u="none" strike="noStrike" cap="none">
                <a:solidFill>
                  <a:schemeClr val="dk1"/>
                </a:solidFill>
                <a:latin typeface="Arial"/>
                <a:ea typeface="Arial"/>
                <a:cs typeface="Arial"/>
                <a:sym typeface="Arial"/>
              </a:defRPr>
            </a:lvl2pPr>
            <a:lvl3pPr marR="0" lvl="2" algn="l" rtl="0">
              <a:spcBef>
                <a:spcPts val="96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4pPr>
            <a:lvl5pPr marR="0" lvl="4"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5pPr>
            <a:lvl6pPr marR="0" lvl="5"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6pPr>
            <a:lvl7pPr marR="0" lvl="6"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7pPr>
            <a:lvl8pPr marR="0" lvl="7"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8pPr>
            <a:lvl9pPr marR="0" lvl="8"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9pPr>
          </a:lstStyle>
          <a:p>
            <a:endParaRPr/>
          </a:p>
        </p:txBody>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med" len="med"/>
            <a:tailEnd type="none" w="med" len="med"/>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8271458" y="1283956"/>
            <a:ext cx="32279772" cy="3168291"/>
          </a:xfrm>
          <a:prstGeom prst="rect">
            <a:avLst/>
          </a:prstGeom>
          <a:noFill/>
          <a:ln>
            <a:noFill/>
          </a:ln>
        </p:spPr>
        <p:txBody>
          <a:bodyPr spcFirstLastPara="1" wrap="square" lIns="89675" tIns="44825" rIns="89675" bIns="448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Calibri"/>
                <a:ea typeface="Calibri"/>
                <a:cs typeface="Calibri"/>
                <a:sym typeface="Calibri"/>
              </a:rPr>
              <a:t>Reduction of CO2 in the Production of VAM Using a Membrane Reactor</a:t>
            </a:r>
          </a:p>
          <a:p>
            <a:pPr marL="0" marR="0" lvl="0" indent="0" algn="ctr" rtl="0">
              <a:spcBef>
                <a:spcPts val="0"/>
              </a:spcBef>
              <a:spcAft>
                <a:spcPts val="0"/>
              </a:spcAft>
              <a:buNone/>
            </a:pPr>
            <a:r>
              <a:rPr lang="en-US" sz="6600" b="1" i="0" u="none" strike="noStrike" cap="none" dirty="0">
                <a:solidFill>
                  <a:schemeClr val="dk1"/>
                </a:solidFill>
                <a:latin typeface="Calibri"/>
                <a:ea typeface="Calibri"/>
                <a:cs typeface="Calibri"/>
                <a:sym typeface="Calibri"/>
              </a:rPr>
              <a:t>Aidan Stewart, Deuce LaDuke, Jack Hogan, Ryan Hull</a:t>
            </a:r>
            <a:endParaRPr lang="en-US" dirty="0"/>
          </a:p>
          <a:p>
            <a:pPr marL="0" marR="0" lvl="0" indent="0" algn="ctr" rtl="0">
              <a:spcBef>
                <a:spcPts val="0"/>
              </a:spcBef>
              <a:spcAft>
                <a:spcPts val="0"/>
              </a:spcAft>
              <a:buNone/>
            </a:pPr>
            <a:r>
              <a:rPr lang="en-US" sz="5400" b="1" i="0" u="none" strike="noStrike" cap="none" dirty="0">
                <a:solidFill>
                  <a:schemeClr val="dk1"/>
                </a:solidFill>
                <a:latin typeface="Calibri"/>
                <a:ea typeface="Calibri"/>
                <a:cs typeface="Calibri"/>
                <a:sym typeface="Calibri"/>
              </a:rPr>
              <a:t>Faculty Advisor: Dr. Jonathan E. Whitlow Dept. of CHE, Florida Institute of Technology</a:t>
            </a:r>
            <a:endParaRPr lang="en-US" sz="4800" b="1" i="0" u="none" strike="noStrike" cap="none" dirty="0">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0400" b="1" i="0" u="none" strike="noStrike" cap="none">
              <a:solidFill>
                <a:schemeClr val="dk1"/>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D2690CDB-D7E9-1067-A408-36A541A06AEE}"/>
              </a:ext>
            </a:extLst>
          </p:cNvPr>
          <p:cNvPicPr>
            <a:picLocks noChangeAspect="1"/>
          </p:cNvPicPr>
          <p:nvPr/>
        </p:nvPicPr>
        <p:blipFill>
          <a:blip r:embed="rId3"/>
          <a:stretch>
            <a:fillRect/>
          </a:stretch>
        </p:blipFill>
        <p:spPr>
          <a:xfrm>
            <a:off x="41576172" y="369477"/>
            <a:ext cx="1828959" cy="1828959"/>
          </a:xfrm>
          <a:prstGeom prst="rect">
            <a:avLst/>
          </a:prstGeom>
        </p:spPr>
      </p:pic>
      <p:sp>
        <p:nvSpPr>
          <p:cNvPr id="3" name="TextBox 2">
            <a:extLst>
              <a:ext uri="{FF2B5EF4-FFF2-40B4-BE49-F238E27FC236}">
                <a16:creationId xmlns:a16="http://schemas.microsoft.com/office/drawing/2014/main" id="{BD98F4A9-7EB2-5494-E5C0-2AA478B2A00B}"/>
              </a:ext>
            </a:extLst>
          </p:cNvPr>
          <p:cNvSpPr txBox="1"/>
          <p:nvPr/>
        </p:nvSpPr>
        <p:spPr>
          <a:xfrm>
            <a:off x="1270000" y="7273927"/>
            <a:ext cx="11480800" cy="6124754"/>
          </a:xfrm>
          <a:prstGeom prst="rect">
            <a:avLst/>
          </a:prstGeom>
          <a:noFill/>
        </p:spPr>
        <p:txBody>
          <a:bodyPr wrap="square" rtlCol="0">
            <a:spAutoFit/>
          </a:bodyPr>
          <a:lstStyle/>
          <a:p>
            <a:r>
              <a:rPr lang="en-US" sz="5600" b="1" dirty="0">
                <a:latin typeface="Calibri" panose="020F0502020204030204" pitchFamily="34" charset="0"/>
                <a:cs typeface="Calibri" panose="020F0502020204030204" pitchFamily="34" charset="0"/>
              </a:rPr>
              <a:t>Introduction: </a:t>
            </a:r>
          </a:p>
          <a:p>
            <a:r>
              <a:rPr lang="en-US" sz="4800" dirty="0">
                <a:latin typeface="Calibri" panose="020F0502020204030204" pitchFamily="34" charset="0"/>
                <a:cs typeface="Calibri" panose="020F0502020204030204" pitchFamily="34" charset="0"/>
              </a:rPr>
              <a:t>Vinyl Acetate Monomer (VAM) is a compound used in the manufacturing process of polymers. VAM production is well established but emits large amounts of CO2. Our aim is to reduce CO2 release and incorporate it back into the process by utilizing a membrane reactor. </a:t>
            </a:r>
          </a:p>
        </p:txBody>
      </p:sp>
      <p:sp>
        <p:nvSpPr>
          <p:cNvPr id="4" name="TextBox 3">
            <a:extLst>
              <a:ext uri="{FF2B5EF4-FFF2-40B4-BE49-F238E27FC236}">
                <a16:creationId xmlns:a16="http://schemas.microsoft.com/office/drawing/2014/main" id="{F2F1DDF6-4595-1557-FF83-F170F55C1D06}"/>
              </a:ext>
            </a:extLst>
          </p:cNvPr>
          <p:cNvSpPr txBox="1"/>
          <p:nvPr/>
        </p:nvSpPr>
        <p:spPr>
          <a:xfrm>
            <a:off x="1270000" y="14020800"/>
            <a:ext cx="10718800" cy="6124754"/>
          </a:xfrm>
          <a:prstGeom prst="rect">
            <a:avLst/>
          </a:prstGeom>
          <a:noFill/>
        </p:spPr>
        <p:txBody>
          <a:bodyPr wrap="square" rtlCol="0">
            <a:spAutoFit/>
          </a:bodyPr>
          <a:lstStyle/>
          <a:p>
            <a:r>
              <a:rPr lang="en-US" sz="5600" b="1" dirty="0">
                <a:latin typeface="Calibri" panose="020F0502020204030204" pitchFamily="34" charset="0"/>
                <a:cs typeface="Calibri" panose="020F0502020204030204" pitchFamily="34" charset="0"/>
              </a:rPr>
              <a:t>Novelty:</a:t>
            </a:r>
          </a:p>
          <a:p>
            <a:r>
              <a:rPr lang="en-US" sz="4800" dirty="0">
                <a:latin typeface="Calibri" panose="020F0502020204030204" pitchFamily="34" charset="0"/>
                <a:cs typeface="Calibri" panose="020F0502020204030204" pitchFamily="34" charset="0"/>
              </a:rPr>
              <a:t>Using a membrane reactor at high temperature results in the dehydrogenation of Ethane. This produces Ethylene in association with CO2 from the VAM production. Ultimately reducing Carbon Dioxide emissions.</a:t>
            </a:r>
          </a:p>
          <a:p>
            <a:endParaRPr lang="en-US" sz="480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4BC11398-DF9B-3C3D-DE63-755ABAD89DD3}"/>
              </a:ext>
            </a:extLst>
          </p:cNvPr>
          <p:cNvSpPr txBox="1"/>
          <p:nvPr/>
        </p:nvSpPr>
        <p:spPr>
          <a:xfrm>
            <a:off x="1270000" y="20066000"/>
            <a:ext cx="9906000" cy="954107"/>
          </a:xfrm>
          <a:prstGeom prst="rect">
            <a:avLst/>
          </a:prstGeom>
          <a:noFill/>
        </p:spPr>
        <p:txBody>
          <a:bodyPr wrap="square" rtlCol="0">
            <a:spAutoFit/>
          </a:bodyPr>
          <a:lstStyle/>
          <a:p>
            <a:r>
              <a:rPr lang="en-US" sz="5600" b="1" dirty="0">
                <a:latin typeface="Calibri" panose="020F0502020204030204" pitchFamily="34" charset="0"/>
                <a:cs typeface="Calibri" panose="020F0502020204030204" pitchFamily="34" charset="0"/>
              </a:rPr>
              <a:t>Block Flow Diagram:</a:t>
            </a:r>
          </a:p>
        </p:txBody>
      </p:sp>
      <p:pic>
        <p:nvPicPr>
          <p:cNvPr id="1026" name="Picture 2">
            <a:extLst>
              <a:ext uri="{FF2B5EF4-FFF2-40B4-BE49-F238E27FC236}">
                <a16:creationId xmlns:a16="http://schemas.microsoft.com/office/drawing/2014/main" id="{743C3609-3ACB-B946-BE95-B712DF1A61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535" y="21862038"/>
            <a:ext cx="12700000" cy="612475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5E276AEE-F297-7C61-4A69-12842CBB5B63}"/>
              </a:ext>
            </a:extLst>
          </p:cNvPr>
          <p:cNvPicPr>
            <a:picLocks noChangeAspect="1"/>
          </p:cNvPicPr>
          <p:nvPr/>
        </p:nvPicPr>
        <p:blipFill>
          <a:blip r:embed="rId5"/>
          <a:stretch>
            <a:fillRect/>
          </a:stretch>
        </p:blipFill>
        <p:spPr>
          <a:xfrm>
            <a:off x="28579597" y="8081570"/>
            <a:ext cx="13771853" cy="6124754"/>
          </a:xfrm>
          <a:prstGeom prst="rect">
            <a:avLst/>
          </a:prstGeom>
        </p:spPr>
      </p:pic>
      <p:sp>
        <p:nvSpPr>
          <p:cNvPr id="9" name="TextBox 8">
            <a:extLst>
              <a:ext uri="{FF2B5EF4-FFF2-40B4-BE49-F238E27FC236}">
                <a16:creationId xmlns:a16="http://schemas.microsoft.com/office/drawing/2014/main" id="{B5A17D0F-A12B-BF5D-1BD7-29D94B096DCA}"/>
              </a:ext>
            </a:extLst>
          </p:cNvPr>
          <p:cNvSpPr txBox="1"/>
          <p:nvPr/>
        </p:nvSpPr>
        <p:spPr>
          <a:xfrm>
            <a:off x="28918546" y="7136132"/>
            <a:ext cx="9906000" cy="954107"/>
          </a:xfrm>
          <a:prstGeom prst="rect">
            <a:avLst/>
          </a:prstGeom>
          <a:noFill/>
        </p:spPr>
        <p:txBody>
          <a:bodyPr wrap="square" rtlCol="0">
            <a:spAutoFit/>
          </a:bodyPr>
          <a:lstStyle/>
          <a:p>
            <a:r>
              <a:rPr lang="en-US" sz="5600" b="1" dirty="0">
                <a:latin typeface="Calibri" panose="020F0502020204030204" pitchFamily="34" charset="0"/>
                <a:cs typeface="Calibri" panose="020F0502020204030204" pitchFamily="34" charset="0"/>
              </a:rPr>
              <a:t>Membrane Reactor:</a:t>
            </a:r>
          </a:p>
        </p:txBody>
      </p:sp>
      <p:sp>
        <p:nvSpPr>
          <p:cNvPr id="11" name="TextBox 10">
            <a:extLst>
              <a:ext uri="{FF2B5EF4-FFF2-40B4-BE49-F238E27FC236}">
                <a16:creationId xmlns:a16="http://schemas.microsoft.com/office/drawing/2014/main" id="{BE4D474B-EC0A-8C0C-B519-DF8D95826B9D}"/>
              </a:ext>
            </a:extLst>
          </p:cNvPr>
          <p:cNvSpPr txBox="1"/>
          <p:nvPr/>
        </p:nvSpPr>
        <p:spPr>
          <a:xfrm>
            <a:off x="15142451" y="8673605"/>
            <a:ext cx="14266265" cy="3170099"/>
          </a:xfrm>
          <a:prstGeom prst="rect">
            <a:avLst/>
          </a:prstGeom>
          <a:noFill/>
        </p:spPr>
        <p:txBody>
          <a:bodyPr wrap="square">
            <a:spAutoFit/>
          </a:bodyPr>
          <a:lstStyle/>
          <a:p>
            <a:r>
              <a:rPr lang="en-US" sz="5600" b="1" dirty="0">
                <a:latin typeface="Calibri" panose="020F0502020204030204" pitchFamily="34" charset="0"/>
                <a:cs typeface="Calibri" panose="020F0502020204030204" pitchFamily="34" charset="0"/>
              </a:rPr>
              <a:t>Legend:</a:t>
            </a:r>
          </a:p>
          <a:p>
            <a:r>
              <a:rPr lang="en-US" sz="4800" dirty="0">
                <a:solidFill>
                  <a:srgbClr val="760000"/>
                </a:solidFill>
                <a:latin typeface="Calibri" panose="020F0502020204030204" pitchFamily="34" charset="0"/>
                <a:cs typeface="Calibri" panose="020F0502020204030204" pitchFamily="34" charset="0"/>
              </a:rPr>
              <a:t>Ethane Production ☐</a:t>
            </a:r>
          </a:p>
          <a:p>
            <a:r>
              <a:rPr lang="en-US" sz="4800" dirty="0">
                <a:solidFill>
                  <a:srgbClr val="B5AF67"/>
                </a:solidFill>
                <a:latin typeface="Calibri" panose="020F0502020204030204" pitchFamily="34" charset="0"/>
                <a:cs typeface="Calibri" panose="020F0502020204030204" pitchFamily="34" charset="0"/>
              </a:rPr>
              <a:t>VAM Production ☐</a:t>
            </a:r>
          </a:p>
          <a:p>
            <a:r>
              <a:rPr lang="en-US" sz="4800" dirty="0">
                <a:solidFill>
                  <a:srgbClr val="29459B"/>
                </a:solidFill>
                <a:latin typeface="Calibri" panose="020F0502020204030204" pitchFamily="34" charset="0"/>
                <a:cs typeface="Calibri" panose="020F0502020204030204" pitchFamily="34" charset="0"/>
              </a:rPr>
              <a:t>Separation ☐</a:t>
            </a:r>
          </a:p>
        </p:txBody>
      </p:sp>
      <p:sp>
        <p:nvSpPr>
          <p:cNvPr id="12" name="Google Shape;97;p25">
            <a:extLst>
              <a:ext uri="{FF2B5EF4-FFF2-40B4-BE49-F238E27FC236}">
                <a16:creationId xmlns:a16="http://schemas.microsoft.com/office/drawing/2014/main" id="{CE212904-1006-9E63-28B5-581AF6DB360E}"/>
              </a:ext>
            </a:extLst>
          </p:cNvPr>
          <p:cNvSpPr txBox="1"/>
          <p:nvPr/>
        </p:nvSpPr>
        <p:spPr>
          <a:xfrm>
            <a:off x="1270000" y="28403005"/>
            <a:ext cx="13771561" cy="858693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5600" b="1" dirty="0">
                <a:latin typeface="Calibri" panose="020F0502020204030204" pitchFamily="34" charset="0"/>
                <a:ea typeface="Calibri" panose="020F0502020204030204" pitchFamily="34" charset="0"/>
                <a:cs typeface="Calibri" panose="020F0502020204030204" pitchFamily="34" charset="0"/>
              </a:rPr>
              <a:t>Reactions:</a:t>
            </a:r>
            <a:endParaRPr sz="5600" b="1"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15000"/>
              </a:lnSpc>
              <a:spcBef>
                <a:spcPts val="0"/>
              </a:spcBef>
              <a:spcAft>
                <a:spcPts val="0"/>
              </a:spcAft>
              <a:buNone/>
            </a:pPr>
            <a:r>
              <a:rPr lang="en" sz="5600" b="1" dirty="0">
                <a:latin typeface="Calibri" panose="020F0502020204030204" pitchFamily="34" charset="0"/>
                <a:ea typeface="Calibri" panose="020F0502020204030204" pitchFamily="34" charset="0"/>
                <a:cs typeface="Calibri" panose="020F0502020204030204" pitchFamily="34" charset="0"/>
                <a:sym typeface="Calibri"/>
              </a:rPr>
              <a:t>Ethane to Ethylene:</a:t>
            </a:r>
            <a:endParaRPr sz="5600" b="1" dirty="0">
              <a:latin typeface="Calibri" panose="020F0502020204030204" pitchFamily="34" charset="0"/>
              <a:ea typeface="Calibri" panose="020F0502020204030204" pitchFamily="34" charset="0"/>
              <a:cs typeface="Calibri" panose="020F0502020204030204" pitchFamily="34" charset="0"/>
              <a:sym typeface="Calibri"/>
            </a:endParaRPr>
          </a:p>
          <a:p>
            <a:pPr marL="0" lvl="0" indent="0" algn="l" rtl="0">
              <a:lnSpc>
                <a:spcPct val="115000"/>
              </a:lnSpc>
              <a:spcBef>
                <a:spcPts val="0"/>
              </a:spcBef>
              <a:spcAft>
                <a:spcPts val="0"/>
              </a:spcAft>
              <a:buNone/>
            </a:pPr>
            <a:r>
              <a:rPr lang="en" sz="4800" i="1" dirty="0">
                <a:latin typeface="Calibri" panose="020F0502020204030204" pitchFamily="34" charset="0"/>
                <a:ea typeface="Calibri" panose="020F0502020204030204" pitchFamily="34" charset="0"/>
                <a:cs typeface="Calibri" panose="020F0502020204030204" pitchFamily="34" charset="0"/>
                <a:sym typeface="Calibri"/>
              </a:rPr>
              <a:t>C</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6</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C</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4</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rPr>
              <a:t> </a:t>
            </a:r>
            <a:endParaRPr sz="4800" i="1"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15000"/>
              </a:lnSpc>
              <a:spcBef>
                <a:spcPts val="0"/>
              </a:spcBef>
              <a:spcAft>
                <a:spcPts val="0"/>
              </a:spcAft>
              <a:buNone/>
            </a:pPr>
            <a:r>
              <a:rPr lang="en" sz="5600" b="1" dirty="0">
                <a:latin typeface="Calibri" panose="020F0502020204030204" pitchFamily="34" charset="0"/>
                <a:ea typeface="Calibri" panose="020F0502020204030204" pitchFamily="34" charset="0"/>
                <a:cs typeface="Calibri" panose="020F0502020204030204" pitchFamily="34" charset="0"/>
                <a:sym typeface="Calibri"/>
              </a:rPr>
              <a:t>Secondary Membrane Reaction:</a:t>
            </a:r>
            <a:endParaRPr sz="5600" b="1" dirty="0">
              <a:latin typeface="Calibri" panose="020F0502020204030204" pitchFamily="34" charset="0"/>
              <a:ea typeface="Calibri" panose="020F0502020204030204" pitchFamily="34" charset="0"/>
              <a:cs typeface="Calibri" panose="020F0502020204030204" pitchFamily="34" charset="0"/>
              <a:sym typeface="Calibri"/>
            </a:endParaRPr>
          </a:p>
          <a:p>
            <a:pPr marL="0" lvl="0" indent="0" algn="l" rtl="0">
              <a:lnSpc>
                <a:spcPct val="115000"/>
              </a:lnSpc>
              <a:spcBef>
                <a:spcPts val="0"/>
              </a:spcBef>
              <a:spcAft>
                <a:spcPts val="0"/>
              </a:spcAft>
              <a:buNone/>
            </a:pP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CO</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a:t>
            </a:r>
            <a:r>
              <a:rPr lang="en" sz="4800" i="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 CO + H</a:t>
            </a:r>
            <a:r>
              <a:rPr lang="en" sz="4800" i="1" baseline="-250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O</a:t>
            </a:r>
            <a:endParaRPr sz="4800" i="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0" lvl="0" indent="0" algn="l" rtl="0">
              <a:lnSpc>
                <a:spcPct val="115000"/>
              </a:lnSpc>
              <a:spcBef>
                <a:spcPts val="0"/>
              </a:spcBef>
              <a:spcAft>
                <a:spcPts val="0"/>
              </a:spcAft>
              <a:buNone/>
            </a:pPr>
            <a:r>
              <a:rPr lang="en" sz="5600" b="1" dirty="0">
                <a:latin typeface="Calibri" panose="020F0502020204030204" pitchFamily="34" charset="0"/>
                <a:ea typeface="Calibri" panose="020F0502020204030204" pitchFamily="34" charset="0"/>
                <a:cs typeface="Calibri" panose="020F0502020204030204" pitchFamily="34" charset="0"/>
              </a:rPr>
              <a:t>VAM Reaction:</a:t>
            </a:r>
            <a:endParaRPr sz="5600" b="1"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15000"/>
              </a:lnSpc>
              <a:spcBef>
                <a:spcPts val="0"/>
              </a:spcBef>
              <a:spcAft>
                <a:spcPts val="0"/>
              </a:spcAft>
              <a:buNone/>
            </a:pPr>
            <a:r>
              <a:rPr lang="en" sz="4800" i="1" dirty="0">
                <a:latin typeface="Calibri" panose="020F0502020204030204" pitchFamily="34" charset="0"/>
                <a:ea typeface="Calibri" panose="020F0502020204030204" pitchFamily="34" charset="0"/>
                <a:cs typeface="Calibri" panose="020F0502020204030204" pitchFamily="34" charset="0"/>
                <a:sym typeface="Calibri"/>
              </a:rPr>
              <a:t>C</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4</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O</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C</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4</a:t>
            </a:r>
            <a:r>
              <a:rPr lang="en" sz="4800" i="1" dirty="0">
                <a:latin typeface="Calibri" panose="020F0502020204030204" pitchFamily="34" charset="0"/>
                <a:ea typeface="Calibri" panose="020F0502020204030204" pitchFamily="34" charset="0"/>
                <a:cs typeface="Calibri" panose="020F0502020204030204" pitchFamily="34" charset="0"/>
                <a:sym typeface="Calibri"/>
              </a:rPr>
              <a:t>O</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 </a:t>
            </a:r>
            <a:r>
              <a:rPr lang="en" sz="4800" i="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 </a:t>
            </a:r>
            <a:r>
              <a:rPr lang="en" sz="4800" i="1" dirty="0">
                <a:latin typeface="Calibri" panose="020F0502020204030204" pitchFamily="34" charset="0"/>
                <a:ea typeface="Calibri" panose="020F0502020204030204" pitchFamily="34" charset="0"/>
                <a:cs typeface="Calibri" panose="020F0502020204030204" pitchFamily="34" charset="0"/>
                <a:sym typeface="Calibri"/>
              </a:rPr>
              <a:t>C</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4</a:t>
            </a:r>
            <a:r>
              <a:rPr lang="en" sz="4800" i="1" dirty="0">
                <a:latin typeface="Calibri" panose="020F0502020204030204" pitchFamily="34" charset="0"/>
                <a:ea typeface="Calibri" panose="020F0502020204030204" pitchFamily="34" charset="0"/>
                <a:cs typeface="Calibri" panose="020F0502020204030204" pitchFamily="34" charset="0"/>
                <a:sym typeface="Calibri"/>
              </a:rPr>
              <a:t>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6</a:t>
            </a:r>
            <a:r>
              <a:rPr lang="en" sz="4800" i="1" dirty="0">
                <a:latin typeface="Calibri" panose="020F0502020204030204" pitchFamily="34" charset="0"/>
                <a:ea typeface="Calibri" panose="020F0502020204030204" pitchFamily="34" charset="0"/>
                <a:cs typeface="Calibri" panose="020F0502020204030204" pitchFamily="34" charset="0"/>
                <a:sym typeface="Calibri"/>
              </a:rPr>
              <a:t>O</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 + 2H</a:t>
            </a:r>
            <a:r>
              <a:rPr lang="en" sz="4800" i="1" baseline="-25000" dirty="0">
                <a:latin typeface="Calibri" panose="020F0502020204030204" pitchFamily="34" charset="0"/>
                <a:ea typeface="Calibri" panose="020F0502020204030204" pitchFamily="34" charset="0"/>
                <a:cs typeface="Calibri" panose="020F0502020204030204" pitchFamily="34" charset="0"/>
                <a:sym typeface="Calibri"/>
              </a:rPr>
              <a:t>2</a:t>
            </a:r>
            <a:r>
              <a:rPr lang="en" sz="4800" i="1" dirty="0">
                <a:latin typeface="Calibri" panose="020F0502020204030204" pitchFamily="34" charset="0"/>
                <a:ea typeface="Calibri" panose="020F0502020204030204" pitchFamily="34" charset="0"/>
                <a:cs typeface="Calibri" panose="020F0502020204030204" pitchFamily="34" charset="0"/>
                <a:sym typeface="Calibri"/>
              </a:rPr>
              <a:t>O</a:t>
            </a:r>
            <a:endParaRPr sz="4800" i="1" dirty="0">
              <a:latin typeface="Calibri" panose="020F0502020204030204" pitchFamily="34" charset="0"/>
              <a:ea typeface="Calibri" panose="020F0502020204030204" pitchFamily="34" charset="0"/>
              <a:cs typeface="Calibri" panose="020F0502020204030204" pitchFamily="34" charset="0"/>
              <a:sym typeface="Calibri"/>
            </a:endParaRPr>
          </a:p>
          <a:p>
            <a:pPr marL="0" lvl="0" indent="0" algn="l" rtl="0">
              <a:lnSpc>
                <a:spcPct val="115000"/>
              </a:lnSpc>
              <a:spcBef>
                <a:spcPts val="0"/>
              </a:spcBef>
              <a:spcAft>
                <a:spcPts val="0"/>
              </a:spcAft>
              <a:buNone/>
            </a:pPr>
            <a:endParaRPr sz="4800" i="1" dirty="0">
              <a:latin typeface="Calibri" panose="020F0502020204030204" pitchFamily="34" charset="0"/>
              <a:ea typeface="Calibri" panose="020F0502020204030204" pitchFamily="34" charset="0"/>
              <a:cs typeface="Calibri" panose="020F0502020204030204" pitchFamily="34" charset="0"/>
              <a:sym typeface="Calibri"/>
            </a:endParaRPr>
          </a:p>
          <a:p>
            <a:pPr marL="0" lvl="0" indent="0" algn="l" rtl="0">
              <a:spcBef>
                <a:spcPts val="0"/>
              </a:spcBef>
              <a:spcAft>
                <a:spcPts val="0"/>
              </a:spcAft>
              <a:buNone/>
            </a:pPr>
            <a:endParaRPr sz="4800" dirty="0">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1000" dirty="0">
              <a:latin typeface="Calibri"/>
              <a:ea typeface="Calibri"/>
              <a:cs typeface="Calibri"/>
              <a:sym typeface="Calibri"/>
            </a:endParaRPr>
          </a:p>
          <a:p>
            <a:pPr marL="0" lvl="0" indent="0" algn="l" rtl="0">
              <a:spcBef>
                <a:spcPts val="0"/>
              </a:spcBef>
              <a:spcAft>
                <a:spcPts val="0"/>
              </a:spcAft>
              <a:buNone/>
            </a:pPr>
            <a:endParaRPr sz="1000" dirty="0">
              <a:latin typeface="Calibri"/>
              <a:ea typeface="Calibri"/>
              <a:cs typeface="Calibri"/>
              <a:sym typeface="Calibri"/>
            </a:endParaRPr>
          </a:p>
          <a:p>
            <a:pPr marL="0" lvl="0" indent="0" algn="l" rtl="0">
              <a:spcBef>
                <a:spcPts val="0"/>
              </a:spcBef>
              <a:spcAft>
                <a:spcPts val="0"/>
              </a:spcAft>
              <a:buNone/>
            </a:pPr>
            <a:endParaRPr sz="800" dirty="0"/>
          </a:p>
        </p:txBody>
      </p:sp>
      <p:sp>
        <p:nvSpPr>
          <p:cNvPr id="13" name="TextBox 12">
            <a:extLst>
              <a:ext uri="{FF2B5EF4-FFF2-40B4-BE49-F238E27FC236}">
                <a16:creationId xmlns:a16="http://schemas.microsoft.com/office/drawing/2014/main" id="{01F387CB-691A-100C-2C53-1D4E940D712C}"/>
              </a:ext>
            </a:extLst>
          </p:cNvPr>
          <p:cNvSpPr txBox="1"/>
          <p:nvPr/>
        </p:nvSpPr>
        <p:spPr>
          <a:xfrm>
            <a:off x="15116045" y="7597092"/>
            <a:ext cx="9323159" cy="1046440"/>
          </a:xfrm>
          <a:prstGeom prst="rect">
            <a:avLst/>
          </a:prstGeom>
          <a:noFill/>
        </p:spPr>
        <p:txBody>
          <a:bodyPr wrap="square" rtlCol="0">
            <a:spAutoFit/>
          </a:bodyPr>
          <a:lstStyle/>
          <a:p>
            <a:r>
              <a:rPr lang="en-US" sz="6200" b="1" dirty="0">
                <a:latin typeface="Calibri" panose="020F0502020204030204" pitchFamily="34" charset="0"/>
                <a:cs typeface="Calibri" panose="020F0502020204030204" pitchFamily="34" charset="0"/>
              </a:rPr>
              <a:t>Process Flow Diagram: </a:t>
            </a:r>
          </a:p>
        </p:txBody>
      </p:sp>
      <p:sp>
        <p:nvSpPr>
          <p:cNvPr id="25" name="Google Shape;106;p25">
            <a:extLst>
              <a:ext uri="{FF2B5EF4-FFF2-40B4-BE49-F238E27FC236}">
                <a16:creationId xmlns:a16="http://schemas.microsoft.com/office/drawing/2014/main" id="{C2810E9E-8BFB-029B-9D5F-EE2804512CDE}"/>
              </a:ext>
            </a:extLst>
          </p:cNvPr>
          <p:cNvSpPr txBox="1"/>
          <p:nvPr/>
        </p:nvSpPr>
        <p:spPr>
          <a:xfrm>
            <a:off x="713822" y="36450156"/>
            <a:ext cx="3552744"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M-10X</a:t>
            </a:r>
            <a:endParaRPr sz="4800" dirty="0">
              <a:latin typeface="Calibri" panose="020F0502020204030204" pitchFamily="34" charset="0"/>
              <a:ea typeface="Calibri" panose="020F0502020204030204" pitchFamily="34" charset="0"/>
              <a:cs typeface="Calibri" panose="020F0502020204030204" pitchFamily="34" charset="0"/>
            </a:endParaRPr>
          </a:p>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Mixers</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27" name="Google Shape;108;p25">
            <a:extLst>
              <a:ext uri="{FF2B5EF4-FFF2-40B4-BE49-F238E27FC236}">
                <a16:creationId xmlns:a16="http://schemas.microsoft.com/office/drawing/2014/main" id="{9CFAC240-6089-B9C3-F0D5-EE86348DCA35}"/>
              </a:ext>
            </a:extLst>
          </p:cNvPr>
          <p:cNvSpPr txBox="1"/>
          <p:nvPr/>
        </p:nvSpPr>
        <p:spPr>
          <a:xfrm>
            <a:off x="35313504" y="34810715"/>
            <a:ext cx="7871307"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E-10X </a:t>
            </a:r>
            <a:endParaRPr sz="4800" dirty="0">
              <a:latin typeface="Calibri" panose="020F0502020204030204" pitchFamily="34" charset="0"/>
              <a:ea typeface="Calibri" panose="020F0502020204030204" pitchFamily="34" charset="0"/>
              <a:cs typeface="Calibri" panose="020F0502020204030204" pitchFamily="34" charset="0"/>
            </a:endParaRPr>
          </a:p>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Shell &amp; Tube Heat Exchangers</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31" name="Google Shape;112;p25">
            <a:extLst>
              <a:ext uri="{FF2B5EF4-FFF2-40B4-BE49-F238E27FC236}">
                <a16:creationId xmlns:a16="http://schemas.microsoft.com/office/drawing/2014/main" id="{AEF16D5F-C35D-9FC1-3DF3-C86CE3C608D9}"/>
              </a:ext>
            </a:extLst>
          </p:cNvPr>
          <p:cNvSpPr txBox="1"/>
          <p:nvPr/>
        </p:nvSpPr>
        <p:spPr>
          <a:xfrm>
            <a:off x="31929343" y="36472678"/>
            <a:ext cx="5597554"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V-101-V-103</a:t>
            </a:r>
            <a:endParaRPr sz="4800" dirty="0">
              <a:latin typeface="Calibri" panose="020F0502020204030204" pitchFamily="34" charset="0"/>
              <a:ea typeface="Calibri" panose="020F0502020204030204" pitchFamily="34" charset="0"/>
              <a:cs typeface="Calibri" panose="020F0502020204030204" pitchFamily="34" charset="0"/>
            </a:endParaRPr>
          </a:p>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Flash Separators</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34" name="Google Shape;116;p25">
            <a:extLst>
              <a:ext uri="{FF2B5EF4-FFF2-40B4-BE49-F238E27FC236}">
                <a16:creationId xmlns:a16="http://schemas.microsoft.com/office/drawing/2014/main" id="{3E2044BF-9A86-303E-9056-CAA7188D7788}"/>
              </a:ext>
            </a:extLst>
          </p:cNvPr>
          <p:cNvSpPr txBox="1"/>
          <p:nvPr/>
        </p:nvSpPr>
        <p:spPr>
          <a:xfrm>
            <a:off x="40112033" y="36472678"/>
            <a:ext cx="3072778"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V -105</a:t>
            </a:r>
            <a:endParaRPr sz="4800" dirty="0">
              <a:latin typeface="Calibri" panose="020F0502020204030204" pitchFamily="34" charset="0"/>
              <a:ea typeface="Calibri" panose="020F0502020204030204" pitchFamily="34" charset="0"/>
              <a:cs typeface="Calibri" panose="020F0502020204030204" pitchFamily="34" charset="0"/>
            </a:endParaRPr>
          </a:p>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Decanter</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35" name="Google Shape;117;p25">
            <a:extLst>
              <a:ext uri="{FF2B5EF4-FFF2-40B4-BE49-F238E27FC236}">
                <a16:creationId xmlns:a16="http://schemas.microsoft.com/office/drawing/2014/main" id="{A141D206-F996-838F-F4E7-BBD652B1E8B1}"/>
              </a:ext>
            </a:extLst>
          </p:cNvPr>
          <p:cNvSpPr txBox="1"/>
          <p:nvPr/>
        </p:nvSpPr>
        <p:spPr>
          <a:xfrm>
            <a:off x="37557321" y="36472678"/>
            <a:ext cx="2550356"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V-104</a:t>
            </a:r>
            <a:endParaRPr sz="4800" dirty="0">
              <a:latin typeface="Calibri" panose="020F0502020204030204" pitchFamily="34" charset="0"/>
              <a:ea typeface="Calibri" panose="020F0502020204030204" pitchFamily="34" charset="0"/>
              <a:cs typeface="Calibri" panose="020F0502020204030204" pitchFamily="34" charset="0"/>
            </a:endParaRPr>
          </a:p>
          <a:p>
            <a:pPr marL="0" lvl="0" indent="0" algn="ctr" rtl="0">
              <a:spcBef>
                <a:spcPts val="0"/>
              </a:spcBef>
              <a:spcAft>
                <a:spcPts val="0"/>
              </a:spcAft>
              <a:buNone/>
            </a:pPr>
            <a:r>
              <a:rPr lang="en" sz="4800" dirty="0">
                <a:latin typeface="Calibri" panose="020F0502020204030204" pitchFamily="34" charset="0"/>
                <a:ea typeface="Calibri" panose="020F0502020204030204" pitchFamily="34" charset="0"/>
                <a:cs typeface="Calibri" panose="020F0502020204030204" pitchFamily="34" charset="0"/>
              </a:rPr>
              <a:t>Scrubber</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36" name="Google Shape;106;p25">
            <a:extLst>
              <a:ext uri="{FF2B5EF4-FFF2-40B4-BE49-F238E27FC236}">
                <a16:creationId xmlns:a16="http://schemas.microsoft.com/office/drawing/2014/main" id="{4B437AF4-19B5-291D-BF70-2B2AEBA79B3B}"/>
              </a:ext>
            </a:extLst>
          </p:cNvPr>
          <p:cNvSpPr txBox="1"/>
          <p:nvPr/>
        </p:nvSpPr>
        <p:spPr>
          <a:xfrm>
            <a:off x="4270922" y="36450153"/>
            <a:ext cx="3935689"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C-10X</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Compressors</a:t>
            </a:r>
          </a:p>
        </p:txBody>
      </p:sp>
      <p:sp>
        <p:nvSpPr>
          <p:cNvPr id="39" name="Google Shape;106;p25">
            <a:extLst>
              <a:ext uri="{FF2B5EF4-FFF2-40B4-BE49-F238E27FC236}">
                <a16:creationId xmlns:a16="http://schemas.microsoft.com/office/drawing/2014/main" id="{998E9789-E25E-760D-5CEE-3D2E84CEBD9C}"/>
              </a:ext>
            </a:extLst>
          </p:cNvPr>
          <p:cNvSpPr txBox="1"/>
          <p:nvPr/>
        </p:nvSpPr>
        <p:spPr>
          <a:xfrm>
            <a:off x="26888089" y="36450151"/>
            <a:ext cx="5041254"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R-102</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Plug Flow Reactor</a:t>
            </a:r>
          </a:p>
        </p:txBody>
      </p:sp>
      <p:sp>
        <p:nvSpPr>
          <p:cNvPr id="40" name="Google Shape;106;p25">
            <a:extLst>
              <a:ext uri="{FF2B5EF4-FFF2-40B4-BE49-F238E27FC236}">
                <a16:creationId xmlns:a16="http://schemas.microsoft.com/office/drawing/2014/main" id="{0277C271-92AC-966A-9DCA-9F4561594C2C}"/>
              </a:ext>
            </a:extLst>
          </p:cNvPr>
          <p:cNvSpPr txBox="1"/>
          <p:nvPr/>
        </p:nvSpPr>
        <p:spPr>
          <a:xfrm>
            <a:off x="21290535" y="36450151"/>
            <a:ext cx="5597554"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T-101 &amp; T-102</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Distillation Columns</a:t>
            </a:r>
          </a:p>
        </p:txBody>
      </p:sp>
      <p:sp>
        <p:nvSpPr>
          <p:cNvPr id="41" name="Google Shape;106;p25">
            <a:extLst>
              <a:ext uri="{FF2B5EF4-FFF2-40B4-BE49-F238E27FC236}">
                <a16:creationId xmlns:a16="http://schemas.microsoft.com/office/drawing/2014/main" id="{9D2E0C17-8912-C7C6-C8C5-6C5092CD06D5}"/>
              </a:ext>
            </a:extLst>
          </p:cNvPr>
          <p:cNvSpPr txBox="1"/>
          <p:nvPr/>
        </p:nvSpPr>
        <p:spPr>
          <a:xfrm>
            <a:off x="16218857" y="36450152"/>
            <a:ext cx="5041254"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R-101</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Membrane Reactor</a:t>
            </a:r>
          </a:p>
        </p:txBody>
      </p:sp>
      <p:sp>
        <p:nvSpPr>
          <p:cNvPr id="43" name="Google Shape;106;p25">
            <a:extLst>
              <a:ext uri="{FF2B5EF4-FFF2-40B4-BE49-F238E27FC236}">
                <a16:creationId xmlns:a16="http://schemas.microsoft.com/office/drawing/2014/main" id="{247F213E-C49A-1F81-F5CC-7C6A2AC69ED7}"/>
              </a:ext>
            </a:extLst>
          </p:cNvPr>
          <p:cNvSpPr txBox="1"/>
          <p:nvPr/>
        </p:nvSpPr>
        <p:spPr>
          <a:xfrm>
            <a:off x="11541032" y="36450152"/>
            <a:ext cx="4677825"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H-102 → H-105</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Heat Exchangers</a:t>
            </a:r>
          </a:p>
        </p:txBody>
      </p:sp>
      <p:sp>
        <p:nvSpPr>
          <p:cNvPr id="44" name="Google Shape;106;p25">
            <a:extLst>
              <a:ext uri="{FF2B5EF4-FFF2-40B4-BE49-F238E27FC236}">
                <a16:creationId xmlns:a16="http://schemas.microsoft.com/office/drawing/2014/main" id="{FAED5F77-F517-C710-9EB7-44D1167484E4}"/>
              </a:ext>
            </a:extLst>
          </p:cNvPr>
          <p:cNvSpPr txBox="1"/>
          <p:nvPr/>
        </p:nvSpPr>
        <p:spPr>
          <a:xfrm>
            <a:off x="8230135" y="36450153"/>
            <a:ext cx="3310897" cy="1661963"/>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H-101</a:t>
            </a:r>
          </a:p>
          <a:p>
            <a:pPr marL="0" lvl="0" indent="0" algn="ctr" rtl="0">
              <a:spcBef>
                <a:spcPts val="0"/>
              </a:spcBef>
              <a:spcAft>
                <a:spcPts val="0"/>
              </a:spcAft>
              <a:buNone/>
            </a:pPr>
            <a:r>
              <a:rPr lang="en-US" sz="4800" dirty="0">
                <a:latin typeface="Calibri" panose="020F0502020204030204" pitchFamily="34" charset="0"/>
                <a:ea typeface="Calibri" panose="020F0502020204030204" pitchFamily="34" charset="0"/>
                <a:cs typeface="Calibri" panose="020F0502020204030204" pitchFamily="34" charset="0"/>
              </a:rPr>
              <a:t>Fired Heater</a:t>
            </a:r>
          </a:p>
        </p:txBody>
      </p:sp>
      <p:pic>
        <p:nvPicPr>
          <p:cNvPr id="1024" name="Picture 1023" descr="Diagram, schematic&#10;&#10;Description automatically generated">
            <a:extLst>
              <a:ext uri="{FF2B5EF4-FFF2-40B4-BE49-F238E27FC236}">
                <a16:creationId xmlns:a16="http://schemas.microsoft.com/office/drawing/2014/main" id="{C6C4DED3-6744-C052-8464-8182EF61E165}"/>
              </a:ext>
            </a:extLst>
          </p:cNvPr>
          <p:cNvPicPr>
            <a:picLocks noChangeAspect="1"/>
          </p:cNvPicPr>
          <p:nvPr/>
        </p:nvPicPr>
        <p:blipFill>
          <a:blip r:embed="rId6"/>
          <a:stretch>
            <a:fillRect/>
          </a:stretch>
        </p:blipFill>
        <p:spPr>
          <a:xfrm>
            <a:off x="13943573" y="14236315"/>
            <a:ext cx="29272049" cy="19821225"/>
          </a:xfrm>
          <a:prstGeom prst="rect">
            <a:avLst/>
          </a:prstGeom>
        </p:spPr>
      </p:pic>
      <p:sp>
        <p:nvSpPr>
          <p:cNvPr id="1025" name="Rectangle 1024">
            <a:extLst>
              <a:ext uri="{FF2B5EF4-FFF2-40B4-BE49-F238E27FC236}">
                <a16:creationId xmlns:a16="http://schemas.microsoft.com/office/drawing/2014/main" id="{27CBCBB1-CA50-C629-3799-EE0EE4309AF8}"/>
              </a:ext>
            </a:extLst>
          </p:cNvPr>
          <p:cNvSpPr/>
          <p:nvPr/>
        </p:nvSpPr>
        <p:spPr>
          <a:xfrm>
            <a:off x="13943573" y="14228850"/>
            <a:ext cx="23583324" cy="9948067"/>
          </a:xfrm>
          <a:prstGeom prst="rect">
            <a:avLst/>
          </a:prstGeom>
          <a:noFill/>
          <a:ln>
            <a:solidFill>
              <a:srgbClr val="76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Rectangle 1026">
            <a:extLst>
              <a:ext uri="{FF2B5EF4-FFF2-40B4-BE49-F238E27FC236}">
                <a16:creationId xmlns:a16="http://schemas.microsoft.com/office/drawing/2014/main" id="{1AFCFFC7-1D54-9DB9-0373-1E85F286A6FB}"/>
              </a:ext>
            </a:extLst>
          </p:cNvPr>
          <p:cNvSpPr/>
          <p:nvPr/>
        </p:nvSpPr>
        <p:spPr>
          <a:xfrm>
            <a:off x="21945599" y="24206908"/>
            <a:ext cx="8645825" cy="8372237"/>
          </a:xfrm>
          <a:prstGeom prst="rect">
            <a:avLst/>
          </a:prstGeom>
          <a:noFill/>
          <a:ln>
            <a:solidFill>
              <a:srgbClr val="B5AF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Rectangle 1028">
            <a:extLst>
              <a:ext uri="{FF2B5EF4-FFF2-40B4-BE49-F238E27FC236}">
                <a16:creationId xmlns:a16="http://schemas.microsoft.com/office/drawing/2014/main" id="{74EF5BB2-A867-4A3D-8AA5-82293DEC6B38}"/>
              </a:ext>
            </a:extLst>
          </p:cNvPr>
          <p:cNvSpPr/>
          <p:nvPr/>
        </p:nvSpPr>
        <p:spPr>
          <a:xfrm>
            <a:off x="30643938" y="24206908"/>
            <a:ext cx="11976727" cy="8372237"/>
          </a:xfrm>
          <a:prstGeom prst="rect">
            <a:avLst/>
          </a:prstGeom>
          <a:noFill/>
          <a:ln>
            <a:solidFill>
              <a:srgbClr val="2945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Custom</PresentationFormat>
  <Paragraphs>47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shopper</dc:creator>
  <cp:lastModifiedBy>Aidan John Douglas Stewart</cp:lastModifiedBy>
  <cp:revision>1</cp:revision>
  <dcterms:created xsi:type="dcterms:W3CDTF">2007-04-04T14:17:42Z</dcterms:created>
  <dcterms:modified xsi:type="dcterms:W3CDTF">2023-04-07T21:08:30Z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