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8"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 d="100"/>
          <a:sy n="15" d="100"/>
        </p:scale>
        <p:origin x="1572" y="168"/>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customXml" Target="../customXml/item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ltech-my.sharepoint.com/personal/huntersmith2018_fit_edu/Documents/FinalCalculationsSeniorDesignProje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ltech-my.sharepoint.com/personal/huntersmith2018_fit_edu/Documents/FinalCalculationsSeniorDesignProje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99111349953657E-2"/>
          <c:y val="0.12114506873081543"/>
          <c:w val="0.85027220262155656"/>
          <c:h val="0.74311431410056794"/>
        </c:manualLayout>
      </c:layout>
      <c:pie3DChart>
        <c:varyColors val="1"/>
        <c:ser>
          <c:idx val="0"/>
          <c:order val="0"/>
          <c:spPr>
            <a:ln>
              <a:solidFill>
                <a:schemeClr val="tx1"/>
              </a:solidFill>
            </a:ln>
          </c:spPr>
          <c:dPt>
            <c:idx val="0"/>
            <c:bubble3D val="0"/>
            <c:spPr>
              <a:solidFill>
                <a:srgbClr val="FFC000"/>
              </a:solidFill>
              <a:ln w="25400">
                <a:solidFill>
                  <a:schemeClr val="tx1"/>
                </a:solidFill>
              </a:ln>
              <a:effectLst/>
              <a:sp3d contourW="25400">
                <a:contourClr>
                  <a:schemeClr val="tx1"/>
                </a:contourClr>
              </a:sp3d>
            </c:spPr>
            <c:extLst>
              <c:ext xmlns:c16="http://schemas.microsoft.com/office/drawing/2014/chart" uri="{C3380CC4-5D6E-409C-BE32-E72D297353CC}">
                <c16:uniqueId val="{00000001-59C9-4269-9942-CF4B0AE74C12}"/>
              </c:ext>
            </c:extLst>
          </c:dPt>
          <c:dPt>
            <c:idx val="1"/>
            <c:bubble3D val="0"/>
            <c:spPr>
              <a:solidFill>
                <a:srgbClr val="92D050"/>
              </a:solidFill>
              <a:ln w="25400">
                <a:solidFill>
                  <a:schemeClr val="tx1"/>
                </a:solidFill>
              </a:ln>
              <a:effectLst/>
              <a:sp3d contourW="25400">
                <a:contourClr>
                  <a:schemeClr val="tx1"/>
                </a:contourClr>
              </a:sp3d>
            </c:spPr>
            <c:extLst>
              <c:ext xmlns:c16="http://schemas.microsoft.com/office/drawing/2014/chart" uri="{C3380CC4-5D6E-409C-BE32-E72D297353CC}">
                <c16:uniqueId val="{00000003-59C9-4269-9942-CF4B0AE74C12}"/>
              </c:ext>
            </c:extLst>
          </c:dPt>
          <c:dPt>
            <c:idx val="2"/>
            <c:bubble3D val="0"/>
            <c:spPr>
              <a:solidFill>
                <a:srgbClr val="9F2209"/>
              </a:solidFill>
              <a:ln w="25400">
                <a:solidFill>
                  <a:schemeClr val="tx1"/>
                </a:solidFill>
              </a:ln>
              <a:effectLst/>
              <a:sp3d contourW="25400">
                <a:contourClr>
                  <a:schemeClr val="tx1"/>
                </a:contourClr>
              </a:sp3d>
            </c:spPr>
            <c:extLst>
              <c:ext xmlns:c16="http://schemas.microsoft.com/office/drawing/2014/chart" uri="{C3380CC4-5D6E-409C-BE32-E72D297353CC}">
                <c16:uniqueId val="{00000005-59C9-4269-9942-CF4B0AE74C12}"/>
              </c:ext>
            </c:extLst>
          </c:dPt>
          <c:dPt>
            <c:idx val="3"/>
            <c:bubble3D val="0"/>
            <c:spPr>
              <a:solidFill>
                <a:srgbClr val="7030A0"/>
              </a:solidFill>
              <a:ln w="25400">
                <a:solidFill>
                  <a:schemeClr val="tx1"/>
                </a:solidFill>
              </a:ln>
              <a:effectLst/>
              <a:sp3d contourW="25400">
                <a:contourClr>
                  <a:schemeClr val="tx1"/>
                </a:contourClr>
              </a:sp3d>
            </c:spPr>
            <c:extLst>
              <c:ext xmlns:c16="http://schemas.microsoft.com/office/drawing/2014/chart" uri="{C3380CC4-5D6E-409C-BE32-E72D297353CC}">
                <c16:uniqueId val="{00000007-59C9-4269-9942-CF4B0AE74C12}"/>
              </c:ext>
            </c:extLst>
          </c:dPt>
          <c:dPt>
            <c:idx val="4"/>
            <c:bubble3D val="0"/>
            <c:spPr>
              <a:solidFill>
                <a:srgbClr val="FF0000"/>
              </a:solidFill>
              <a:ln w="25400">
                <a:solidFill>
                  <a:schemeClr val="tx1"/>
                </a:solidFill>
              </a:ln>
              <a:effectLst/>
              <a:sp3d contourW="25400">
                <a:contourClr>
                  <a:schemeClr val="tx1"/>
                </a:contourClr>
              </a:sp3d>
            </c:spPr>
            <c:extLst>
              <c:ext xmlns:c16="http://schemas.microsoft.com/office/drawing/2014/chart" uri="{C3380CC4-5D6E-409C-BE32-E72D297353CC}">
                <c16:uniqueId val="{00000009-59C9-4269-9942-CF4B0AE74C12}"/>
              </c:ext>
            </c:extLst>
          </c:dPt>
          <c:dPt>
            <c:idx val="5"/>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B-59C9-4269-9942-CF4B0AE74C12}"/>
              </c:ext>
            </c:extLst>
          </c:dPt>
          <c:dPt>
            <c:idx val="6"/>
            <c:bubble3D val="0"/>
            <c:spPr>
              <a:solidFill>
                <a:schemeClr val="accent1">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D-59C9-4269-9942-CF4B0AE74C12}"/>
              </c:ext>
            </c:extLst>
          </c:dPt>
          <c:dLbls>
            <c:dLbl>
              <c:idx val="0"/>
              <c:layout>
                <c:manualLayout>
                  <c:x val="-3.9564787339268145E-2"/>
                  <c:y val="-7.532956685499058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C9-4269-9942-CF4B0AE74C12}"/>
                </c:ext>
              </c:extLst>
            </c:dLbl>
            <c:dLbl>
              <c:idx val="1"/>
              <c:layout>
                <c:manualLayout>
                  <c:x val="1.2363996043521267E-2"/>
                  <c:y val="-1.129943502824858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C9-4269-9942-CF4B0AE74C12}"/>
                </c:ext>
              </c:extLst>
            </c:dLbl>
            <c:dLbl>
              <c:idx val="2"/>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C9-4269-9942-CF4B0AE74C12}"/>
                </c:ext>
              </c:extLst>
            </c:dLbl>
            <c:dLbl>
              <c:idx val="3"/>
              <c:layout>
                <c:manualLayout>
                  <c:x val="-2.7200791295746832E-2"/>
                  <c:y val="-4.51977401129943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C9-4269-9942-CF4B0AE74C12}"/>
                </c:ext>
              </c:extLst>
            </c:dLbl>
            <c:dLbl>
              <c:idx val="4"/>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C9-4269-9942-CF4B0AE74C12}"/>
                </c:ext>
              </c:extLst>
            </c:dLbl>
            <c:dLbl>
              <c:idx val="5"/>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C9-4269-9942-CF4B0AE74C12}"/>
                </c:ext>
              </c:extLst>
            </c:dLbl>
            <c:dLbl>
              <c:idx val="6"/>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9C9-4269-9942-CF4B0AE74C1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'Block Modules'!$V$7:$V$13</c:f>
              <c:strCache>
                <c:ptCount val="7"/>
                <c:pt idx="0">
                  <c:v>Pumps</c:v>
                </c:pt>
                <c:pt idx="1">
                  <c:v>Heat Exchangers</c:v>
                </c:pt>
                <c:pt idx="2">
                  <c:v>Heaters</c:v>
                </c:pt>
                <c:pt idx="3">
                  <c:v>Reactors</c:v>
                </c:pt>
                <c:pt idx="4">
                  <c:v>Process Vessels</c:v>
                </c:pt>
                <c:pt idx="5">
                  <c:v>Columns</c:v>
                </c:pt>
                <c:pt idx="6">
                  <c:v>Storage Tanks</c:v>
                </c:pt>
              </c:strCache>
            </c:strRef>
          </c:cat>
          <c:val>
            <c:numRef>
              <c:f>'Block Modules'!$W$7:$W$13</c:f>
              <c:numCache>
                <c:formatCode>_([$$-409]* #,##0_);_([$$-409]* \(#,##0\);_([$$-409]* "-"??_);_(@_)</c:formatCode>
                <c:ptCount val="7"/>
                <c:pt idx="0">
                  <c:v>533000</c:v>
                </c:pt>
                <c:pt idx="1">
                  <c:v>646000</c:v>
                </c:pt>
                <c:pt idx="2">
                  <c:v>8138000</c:v>
                </c:pt>
                <c:pt idx="3">
                  <c:v>1554000</c:v>
                </c:pt>
                <c:pt idx="4">
                  <c:v>2104000</c:v>
                </c:pt>
                <c:pt idx="5">
                  <c:v>1340000</c:v>
                </c:pt>
                <c:pt idx="6">
                  <c:v>5253000</c:v>
                </c:pt>
              </c:numCache>
            </c:numRef>
          </c:val>
          <c:extLst>
            <c:ext xmlns:c16="http://schemas.microsoft.com/office/drawing/2014/chart" uri="{C3380CC4-5D6E-409C-BE32-E72D297353CC}">
              <c16:uniqueId val="{0000000E-59C9-4269-9942-CF4B0AE74C12}"/>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lumMod val="40000"/>
          <a:lumOff val="60000"/>
        </a:schemeClr>
      </a:solid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860499927312916E-2"/>
          <c:y val="0.18518236605451119"/>
          <c:w val="0.85238679905028669"/>
          <c:h val="0.72549776043445247"/>
        </c:manualLayout>
      </c:layout>
      <c:pie3DChart>
        <c:varyColors val="1"/>
        <c:ser>
          <c:idx val="0"/>
          <c:order val="0"/>
          <c:explosion val="29"/>
          <c:dPt>
            <c:idx val="0"/>
            <c:bubble3D val="0"/>
            <c:explosion val="31"/>
            <c:spPr>
              <a:solidFill>
                <a:srgbClr val="C00000"/>
              </a:solidFill>
              <a:ln w="25400">
                <a:solidFill>
                  <a:schemeClr val="bg2"/>
                </a:solidFill>
              </a:ln>
              <a:effectLst/>
              <a:sp3d contourW="25400">
                <a:contourClr>
                  <a:schemeClr val="bg2"/>
                </a:contourClr>
              </a:sp3d>
            </c:spPr>
            <c:extLst>
              <c:ext xmlns:c16="http://schemas.microsoft.com/office/drawing/2014/chart" uri="{C3380CC4-5D6E-409C-BE32-E72D297353CC}">
                <c16:uniqueId val="{00000001-25EA-4836-960E-1E62E92E2080}"/>
              </c:ext>
            </c:extLst>
          </c:dPt>
          <c:dPt>
            <c:idx val="1"/>
            <c:bubble3D val="0"/>
            <c:spPr>
              <a:solidFill>
                <a:srgbClr val="00B0F0"/>
              </a:solidFill>
              <a:ln w="25400">
                <a:solidFill>
                  <a:schemeClr val="bg2"/>
                </a:solidFill>
              </a:ln>
              <a:effectLst/>
              <a:sp3d contourW="25400">
                <a:contourClr>
                  <a:schemeClr val="bg2"/>
                </a:contourClr>
              </a:sp3d>
            </c:spPr>
            <c:extLst>
              <c:ext xmlns:c16="http://schemas.microsoft.com/office/drawing/2014/chart" uri="{C3380CC4-5D6E-409C-BE32-E72D297353CC}">
                <c16:uniqueId val="{00000003-25EA-4836-960E-1E62E92E2080}"/>
              </c:ext>
            </c:extLst>
          </c:dPt>
          <c:dPt>
            <c:idx val="2"/>
            <c:bubble3D val="0"/>
            <c:spPr>
              <a:solidFill>
                <a:srgbClr val="002060"/>
              </a:solidFill>
              <a:ln w="25400">
                <a:solidFill>
                  <a:schemeClr val="bg2"/>
                </a:solidFill>
              </a:ln>
              <a:effectLst/>
              <a:sp3d contourW="25400">
                <a:contourClr>
                  <a:schemeClr val="bg2"/>
                </a:contourClr>
              </a:sp3d>
            </c:spPr>
            <c:extLst>
              <c:ext xmlns:c16="http://schemas.microsoft.com/office/drawing/2014/chart" uri="{C3380CC4-5D6E-409C-BE32-E72D297353CC}">
                <c16:uniqueId val="{00000005-25EA-4836-960E-1E62E92E2080}"/>
              </c:ext>
            </c:extLst>
          </c:dPt>
          <c:dPt>
            <c:idx val="3"/>
            <c:bubble3D val="0"/>
            <c:spPr>
              <a:solidFill>
                <a:srgbClr val="00B050"/>
              </a:solidFill>
              <a:ln w="25400">
                <a:solidFill>
                  <a:schemeClr val="bg2"/>
                </a:solidFill>
              </a:ln>
              <a:effectLst/>
              <a:sp3d contourW="25400">
                <a:contourClr>
                  <a:schemeClr val="bg2"/>
                </a:contourClr>
              </a:sp3d>
            </c:spPr>
            <c:extLst>
              <c:ext xmlns:c16="http://schemas.microsoft.com/office/drawing/2014/chart" uri="{C3380CC4-5D6E-409C-BE32-E72D297353CC}">
                <c16:uniqueId val="{00000007-25EA-4836-960E-1E62E92E2080}"/>
              </c:ext>
            </c:extLst>
          </c:dPt>
          <c:dPt>
            <c:idx val="4"/>
            <c:bubble3D val="0"/>
            <c:spPr>
              <a:solidFill>
                <a:srgbClr val="FFC000"/>
              </a:solidFill>
              <a:ln w="25400">
                <a:solidFill>
                  <a:schemeClr val="bg2"/>
                </a:solidFill>
              </a:ln>
              <a:effectLst/>
              <a:sp3d contourW="25400">
                <a:contourClr>
                  <a:schemeClr val="bg2"/>
                </a:contourClr>
              </a:sp3d>
            </c:spPr>
            <c:extLst>
              <c:ext xmlns:c16="http://schemas.microsoft.com/office/drawing/2014/chart" uri="{C3380CC4-5D6E-409C-BE32-E72D297353CC}">
                <c16:uniqueId val="{00000009-25EA-4836-960E-1E62E92E2080}"/>
              </c:ext>
            </c:extLst>
          </c:dPt>
          <c:dLbls>
            <c:dLbl>
              <c:idx val="0"/>
              <c:layout>
                <c:manualLayout>
                  <c:x val="-0.42226328807158481"/>
                  <c:y val="-0.1267565587276748"/>
                </c:manualLayout>
              </c:layout>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fld id="{E19BAFAE-76BC-41A1-945E-7933CA450351}" type="CATEGORYNAME">
                      <a:rPr lang="en-US"/>
                      <a:pPr>
                        <a:defRPr/>
                      </a:pPr>
                      <a:t>[CATEGORY NAME]</a:t>
                    </a:fld>
                    <a:r>
                      <a:rPr lang="en-US"/>
                      <a:t> </a:t>
                    </a:r>
                    <a:fld id="{4132D607-E69C-44A0-8B3A-0C4842FA8998}" type="VALUE">
                      <a:rPr lang="en-US"/>
                      <a:pPr>
                        <a:defRPr/>
                      </a:pPr>
                      <a:t>[VALUE]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6802"/>
                        <a:gd name="adj2" fmla="val -176624"/>
                      </a:avLst>
                    </a:prstGeom>
                    <a:noFill/>
                    <a:ln>
                      <a:noFill/>
                    </a:ln>
                  </c15:spPr>
                  <c15:dlblFieldTable/>
                  <c15:showDataLabelsRange val="0"/>
                </c:ext>
                <c:ext xmlns:c16="http://schemas.microsoft.com/office/drawing/2014/chart" uri="{C3380CC4-5D6E-409C-BE32-E72D297353CC}">
                  <c16:uniqueId val="{00000001-25EA-4836-960E-1E62E92E2080}"/>
                </c:ext>
              </c:extLst>
            </c:dLbl>
            <c:dLbl>
              <c:idx val="1"/>
              <c:layout>
                <c:manualLayout>
                  <c:x val="-0.1223434417741113"/>
                  <c:y val="1.8595688728669867E-2"/>
                </c:manualLayout>
              </c:layout>
              <c:tx>
                <c:rich>
                  <a:bodyPr/>
                  <a:lstStyle/>
                  <a:p>
                    <a:fld id="{46E3B859-94EF-4CFD-A0EA-CA521FC131E4}" type="CATEGORYNAME">
                      <a:rPr lang="en-US"/>
                      <a:pPr/>
                      <a:t>[CATEGORY NAME]</a:t>
                    </a:fld>
                    <a:r>
                      <a:rPr lang="en-US" baseline="0"/>
                      <a:t> </a:t>
                    </a:r>
                    <a:fld id="{B142FDA3-CED6-465D-ADF6-996F43ED065A}"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EA-4836-960E-1E62E92E2080}"/>
                </c:ext>
              </c:extLst>
            </c:dLbl>
            <c:dLbl>
              <c:idx val="2"/>
              <c:layout>
                <c:manualLayout>
                  <c:x val="-5.3257259521607279E-2"/>
                  <c:y val="-6.6381452917517125E-2"/>
                </c:manualLayout>
              </c:layout>
              <c:tx>
                <c:rich>
                  <a:bodyPr/>
                  <a:lstStyle/>
                  <a:p>
                    <a:r>
                      <a:rPr lang="en-US"/>
                      <a:t>Labor</a:t>
                    </a:r>
                    <a:r>
                      <a:rPr lang="en-US" baseline="0"/>
                      <a:t> </a:t>
                    </a:r>
                    <a:fld id="{76843481-CB0C-4E35-B467-16F8A67B1267}"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5EA-4836-960E-1E62E92E2080}"/>
                </c:ext>
              </c:extLst>
            </c:dLbl>
            <c:dLbl>
              <c:idx val="3"/>
              <c:layout>
                <c:manualLayout>
                  <c:x val="5.579331949882653E-2"/>
                  <c:y val="-6.2232612110172301E-2"/>
                </c:manualLayout>
              </c:layout>
              <c:tx>
                <c:rich>
                  <a:bodyPr/>
                  <a:lstStyle/>
                  <a:p>
                    <a:fld id="{31E78A85-F1D9-4BFD-8DCC-63B41187DE05}" type="CATEGORYNAME">
                      <a:rPr lang="en-US"/>
                      <a:pPr/>
                      <a:t>[CATEGORY NAME]</a:t>
                    </a:fld>
                    <a:r>
                      <a:rPr lang="en-US" baseline="0"/>
                      <a:t> </a:t>
                    </a:r>
                    <a:fld id="{90F67DCE-545F-496D-968E-E538678007D0}"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EA-4836-960E-1E62E92E2080}"/>
                </c:ext>
              </c:extLst>
            </c:dLbl>
            <c:dLbl>
              <c:idx val="4"/>
              <c:layout>
                <c:manualLayout>
                  <c:x val="0.16115309127990252"/>
                  <c:y val="2.768166089965398E-2"/>
                </c:manualLayout>
              </c:layout>
              <c:tx>
                <c:rich>
                  <a:bodyPr/>
                  <a:lstStyle/>
                  <a:p>
                    <a:fld id="{077E477A-AE63-4639-884D-32F761954E95}" type="CATEGORYNAME">
                      <a:rPr lang="en-US"/>
                      <a:pPr/>
                      <a:t>[CATEGORY NAME]</a:t>
                    </a:fld>
                    <a:r>
                      <a:rPr lang="en-US" baseline="0"/>
                      <a:t> </a:t>
                    </a:r>
                    <a:fld id="{D6BD1FE1-D763-4FCA-9625-D8C61E30EBB9}"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5EA-4836-960E-1E62E92E20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BareModule!$D$21:$D$25</c:f>
              <c:strCache>
                <c:ptCount val="5"/>
                <c:pt idx="0">
                  <c:v>Raw Materials</c:v>
                </c:pt>
                <c:pt idx="1">
                  <c:v>Utilities</c:v>
                </c:pt>
                <c:pt idx="2">
                  <c:v>Operating</c:v>
                </c:pt>
                <c:pt idx="3">
                  <c:v>Maintenance</c:v>
                </c:pt>
                <c:pt idx="4">
                  <c:v>Waste Treatment</c:v>
                </c:pt>
              </c:strCache>
            </c:strRef>
          </c:cat>
          <c:val>
            <c:numRef>
              <c:f>BareModule!$E$21:$E$25</c:f>
              <c:numCache>
                <c:formatCode>_("$"* #,##0.00_);_("$"* \(#,##0.00\);_("$"* "-"??_);_(@_)</c:formatCode>
                <c:ptCount val="5"/>
                <c:pt idx="0">
                  <c:v>140405205.11901081</c:v>
                </c:pt>
                <c:pt idx="1">
                  <c:v>1984048.4460276582</c:v>
                </c:pt>
                <c:pt idx="2">
                  <c:v>1650000</c:v>
                </c:pt>
                <c:pt idx="3">
                  <c:v>1537557.6962743897</c:v>
                </c:pt>
                <c:pt idx="4">
                  <c:v>126224</c:v>
                </c:pt>
              </c:numCache>
            </c:numRef>
          </c:val>
          <c:extLst>
            <c:ext xmlns:c16="http://schemas.microsoft.com/office/drawing/2014/chart" uri="{C3380CC4-5D6E-409C-BE32-E72D297353CC}">
              <c16:uniqueId val="{0000000A-25EA-4836-960E-1E62E92E2080}"/>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lumMod val="20000"/>
          <a:lumOff val="80000"/>
        </a:schemeClr>
      </a:solid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48993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52" cy="3168291"/>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Styrene Production using Bioethanol and Benzene</a:t>
            </a:r>
            <a:endParaRPr dirty="0"/>
          </a:p>
          <a:p>
            <a:pPr marL="0" marR="0" lvl="0" indent="0" algn="ctr" rtl="0">
              <a:spcBef>
                <a:spcPts val="0"/>
              </a:spcBef>
              <a:spcAft>
                <a:spcPts val="0"/>
              </a:spcAft>
              <a:buNone/>
            </a:pPr>
            <a:r>
              <a:rPr lang="en-US" sz="6600" b="1" dirty="0">
                <a:solidFill>
                  <a:schemeClr val="dk1"/>
                </a:solidFill>
                <a:latin typeface="Calibri"/>
                <a:cs typeface="Calibri"/>
                <a:sym typeface="Calibri"/>
              </a:rPr>
              <a:t>Hunter Smith, Phillip Nader, Abdulrahman Sumailan, Waleed Al </a:t>
            </a:r>
            <a:r>
              <a:rPr lang="en-US" sz="6600" b="1" dirty="0" err="1">
                <a:solidFill>
                  <a:schemeClr val="dk1"/>
                </a:solidFill>
                <a:latin typeface="Calibri"/>
                <a:cs typeface="Calibri"/>
                <a:sym typeface="Calibri"/>
              </a:rPr>
              <a:t>Daraai</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Dr. Whitlow, Dept. of Chemical Engineering,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53" name="Google Shape;53;p1" descr="screen, Laptop, education, symbols, Computer, science, signs, tool Icon"/>
          <p:cNvPicPr preferRelativeResize="0"/>
          <p:nvPr/>
        </p:nvPicPr>
        <p:blipFill rotWithShape="1">
          <a:blip r:embed="rId3">
            <a:alphaModFix/>
          </a:blip>
          <a:srcRect/>
          <a:stretch/>
        </p:blipFill>
        <p:spPr>
          <a:xfrm>
            <a:off x="39246547" y="496138"/>
            <a:ext cx="1828800" cy="1828800"/>
          </a:xfrm>
          <a:prstGeom prst="rect">
            <a:avLst/>
          </a:prstGeom>
          <a:noFill/>
          <a:ln>
            <a:noFill/>
          </a:ln>
        </p:spPr>
      </p:pic>
      <p:pic>
        <p:nvPicPr>
          <p:cNvPr id="8" name="Picture 7">
            <a:extLst>
              <a:ext uri="{FF2B5EF4-FFF2-40B4-BE49-F238E27FC236}">
                <a16:creationId xmlns:a16="http://schemas.microsoft.com/office/drawing/2014/main" id="{60F0C57D-2D4A-49CE-B256-D349F2E6E13D}"/>
              </a:ext>
            </a:extLst>
          </p:cNvPr>
          <p:cNvPicPr>
            <a:picLocks noChangeAspect="1"/>
          </p:cNvPicPr>
          <p:nvPr/>
        </p:nvPicPr>
        <p:blipFill>
          <a:blip r:embed="rId4"/>
          <a:stretch>
            <a:fillRect/>
          </a:stretch>
        </p:blipFill>
        <p:spPr>
          <a:xfrm>
            <a:off x="8086727" y="7426327"/>
            <a:ext cx="34896188" cy="14722986"/>
          </a:xfrm>
          <a:prstGeom prst="rect">
            <a:avLst/>
          </a:prstGeom>
          <a:ln>
            <a:noFill/>
          </a:ln>
        </p:spPr>
      </p:pic>
      <p:pic>
        <p:nvPicPr>
          <p:cNvPr id="213" name="Google Shape;120;p2">
            <a:extLst>
              <a:ext uri="{FF2B5EF4-FFF2-40B4-BE49-F238E27FC236}">
                <a16:creationId xmlns:a16="http://schemas.microsoft.com/office/drawing/2014/main" id="{E9192B5D-F8E4-4731-BABE-D9F1B489B3E6}"/>
              </a:ext>
            </a:extLst>
          </p:cNvPr>
          <p:cNvPicPr preferRelativeResize="0"/>
          <p:nvPr/>
        </p:nvPicPr>
        <p:blipFill rotWithShape="1">
          <a:blip r:embed="rId5">
            <a:alphaModFix/>
          </a:blip>
          <a:srcRect/>
          <a:stretch/>
        </p:blipFill>
        <p:spPr>
          <a:xfrm>
            <a:off x="41590442" y="496138"/>
            <a:ext cx="1828800" cy="1828800"/>
          </a:xfrm>
          <a:prstGeom prst="rect">
            <a:avLst/>
          </a:prstGeom>
          <a:noFill/>
          <a:ln>
            <a:noFill/>
          </a:ln>
        </p:spPr>
      </p:pic>
      <p:sp>
        <p:nvSpPr>
          <p:cNvPr id="9" name="Rectangle 8">
            <a:extLst>
              <a:ext uri="{FF2B5EF4-FFF2-40B4-BE49-F238E27FC236}">
                <a16:creationId xmlns:a16="http://schemas.microsoft.com/office/drawing/2014/main" id="{CC539B66-EEE3-4626-91E6-DDBC6CE96C82}"/>
              </a:ext>
            </a:extLst>
          </p:cNvPr>
          <p:cNvSpPr/>
          <p:nvPr/>
        </p:nvSpPr>
        <p:spPr>
          <a:xfrm>
            <a:off x="908285" y="7273927"/>
            <a:ext cx="14331715" cy="1692771"/>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Abstract</a:t>
            </a:r>
          </a:p>
        </p:txBody>
      </p:sp>
      <p:sp>
        <p:nvSpPr>
          <p:cNvPr id="215" name="Rectangle 214">
            <a:extLst>
              <a:ext uri="{FF2B5EF4-FFF2-40B4-BE49-F238E27FC236}">
                <a16:creationId xmlns:a16="http://schemas.microsoft.com/office/drawing/2014/main" id="{FA5073FC-CCA4-4518-96DF-EDD93883C0BF}"/>
              </a:ext>
            </a:extLst>
          </p:cNvPr>
          <p:cNvSpPr/>
          <p:nvPr/>
        </p:nvSpPr>
        <p:spPr>
          <a:xfrm>
            <a:off x="16780682" y="7152136"/>
            <a:ext cx="25815118" cy="1692771"/>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Process Flow Diagram</a:t>
            </a:r>
          </a:p>
        </p:txBody>
      </p:sp>
      <p:sp>
        <p:nvSpPr>
          <p:cNvPr id="10" name="Rectangle 9">
            <a:extLst>
              <a:ext uri="{FF2B5EF4-FFF2-40B4-BE49-F238E27FC236}">
                <a16:creationId xmlns:a16="http://schemas.microsoft.com/office/drawing/2014/main" id="{D01434E5-0EFE-4598-88BB-22D45F2B7023}"/>
              </a:ext>
            </a:extLst>
          </p:cNvPr>
          <p:cNvSpPr/>
          <p:nvPr/>
        </p:nvSpPr>
        <p:spPr>
          <a:xfrm>
            <a:off x="781207" y="9246596"/>
            <a:ext cx="14824553" cy="11387733"/>
          </a:xfrm>
          <a:prstGeom prst="rect">
            <a:avLst/>
          </a:prstGeom>
        </p:spPr>
        <p:txBody>
          <a:bodyPr wrap="square">
            <a:spAutoFit/>
          </a:bodyPr>
          <a:lstStyle/>
          <a:p>
            <a:r>
              <a:rPr lang="en-US" sz="4800" dirty="0">
                <a:latin typeface="Calibri" panose="020F0502020204030204" pitchFamily="34" charset="0"/>
              </a:rPr>
              <a:t>Styrene is the main precursor for polystyrene which is one of the 7 major plastic groups and is used in the production of many common consumer packaging for insulation. Modern styrene production is typically derived from petrochemicals. The design presented here limits the reliance on petrochemicals through the use of bio-derived ethanol as one of the feedstocks</a:t>
            </a:r>
            <a:br>
              <a:rPr lang="en-US" sz="4800" dirty="0">
                <a:latin typeface="Calibri" panose="020F0502020204030204" pitchFamily="34" charset="0"/>
              </a:rPr>
            </a:br>
            <a:r>
              <a:rPr lang="en-US" sz="4800" dirty="0">
                <a:latin typeface="Calibri" panose="020F0502020204030204" pitchFamily="34" charset="0"/>
              </a:rPr>
              <a:t>The process is composed of</a:t>
            </a:r>
            <a:br>
              <a:rPr lang="en-US" sz="4800" dirty="0">
                <a:latin typeface="Calibri" panose="020F0502020204030204" pitchFamily="34" charset="0"/>
              </a:rPr>
            </a:br>
            <a:r>
              <a:rPr lang="en-US" sz="4800" dirty="0">
                <a:latin typeface="Calibri" panose="020F0502020204030204" pitchFamily="34" charset="0"/>
              </a:rPr>
              <a:t>two main stages, in which first </a:t>
            </a:r>
            <a:br>
              <a:rPr lang="en-US" sz="4800" dirty="0">
                <a:latin typeface="Calibri" panose="020F0502020204030204" pitchFamily="34" charset="0"/>
              </a:rPr>
            </a:br>
            <a:r>
              <a:rPr lang="en-US" sz="4800" dirty="0">
                <a:latin typeface="Calibri" panose="020F0502020204030204" pitchFamily="34" charset="0"/>
              </a:rPr>
              <a:t>ethylene is produced via dehydration</a:t>
            </a:r>
            <a:br>
              <a:rPr lang="en-US" sz="4800" dirty="0">
                <a:latin typeface="Calibri" panose="020F0502020204030204" pitchFamily="34" charset="0"/>
              </a:rPr>
            </a:br>
            <a:r>
              <a:rPr lang="en-US" sz="4800" dirty="0">
                <a:latin typeface="Calibri" panose="020F0502020204030204" pitchFamily="34" charset="0"/>
              </a:rPr>
              <a:t>of ethanol and then the second stage,</a:t>
            </a:r>
          </a:p>
          <a:p>
            <a:r>
              <a:rPr lang="en-US" sz="4800" dirty="0">
                <a:latin typeface="Calibri" panose="020F0502020204030204" pitchFamily="34" charset="0"/>
              </a:rPr>
              <a:t>In which styrene is produced by </a:t>
            </a:r>
            <a:br>
              <a:rPr lang="en-US" sz="4800" dirty="0">
                <a:latin typeface="Calibri" panose="020F0502020204030204" pitchFamily="34" charset="0"/>
              </a:rPr>
            </a:br>
            <a:r>
              <a:rPr lang="en-US" sz="4800" dirty="0">
                <a:latin typeface="Calibri" panose="020F0502020204030204" pitchFamily="34" charset="0"/>
              </a:rPr>
              <a:t>oxidative phenylation of styrene using a</a:t>
            </a:r>
            <a:br>
              <a:rPr lang="en-US" sz="4800" dirty="0">
                <a:latin typeface="Calibri" panose="020F0502020204030204" pitchFamily="34" charset="0"/>
              </a:rPr>
            </a:br>
            <a:r>
              <a:rPr lang="en-US" sz="4800" dirty="0">
                <a:latin typeface="Calibri" panose="020F0502020204030204" pitchFamily="34" charset="0"/>
              </a:rPr>
              <a:t>copper oxidizing agent and a rhodium </a:t>
            </a:r>
            <a:br>
              <a:rPr lang="en-US" sz="4800" dirty="0">
                <a:latin typeface="Calibri" panose="020F0502020204030204" pitchFamily="34" charset="0"/>
              </a:rPr>
            </a:br>
            <a:r>
              <a:rPr lang="en-US" sz="4800" dirty="0">
                <a:latin typeface="Calibri" panose="020F0502020204030204" pitchFamily="34" charset="0"/>
              </a:rPr>
              <a:t>based catalyst.</a:t>
            </a:r>
            <a:br>
              <a:rPr lang="en-US" dirty="0"/>
            </a:br>
            <a:endParaRPr lang="en-US" dirty="0"/>
          </a:p>
        </p:txBody>
      </p:sp>
      <p:sp>
        <p:nvSpPr>
          <p:cNvPr id="216" name="Rectangle 215">
            <a:extLst>
              <a:ext uri="{FF2B5EF4-FFF2-40B4-BE49-F238E27FC236}">
                <a16:creationId xmlns:a16="http://schemas.microsoft.com/office/drawing/2014/main" id="{E1860F06-ABE8-4FC6-9332-310E9042CA81}"/>
              </a:ext>
            </a:extLst>
          </p:cNvPr>
          <p:cNvSpPr/>
          <p:nvPr/>
        </p:nvSpPr>
        <p:spPr>
          <a:xfrm>
            <a:off x="1678926" y="20937917"/>
            <a:ext cx="8693954" cy="1692771"/>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Motivations</a:t>
            </a:r>
          </a:p>
        </p:txBody>
      </p:sp>
      <p:sp>
        <p:nvSpPr>
          <p:cNvPr id="12" name="Rectangle 11">
            <a:extLst>
              <a:ext uri="{FF2B5EF4-FFF2-40B4-BE49-F238E27FC236}">
                <a16:creationId xmlns:a16="http://schemas.microsoft.com/office/drawing/2014/main" id="{1D7A7AEB-7C1F-47A8-9A66-BCD247543541}"/>
              </a:ext>
            </a:extLst>
          </p:cNvPr>
          <p:cNvSpPr/>
          <p:nvPr/>
        </p:nvSpPr>
        <p:spPr>
          <a:xfrm>
            <a:off x="908285" y="22796551"/>
            <a:ext cx="10155982" cy="9633406"/>
          </a:xfrm>
          <a:prstGeom prst="rect">
            <a:avLst/>
          </a:prstGeom>
          <a:ln>
            <a:solidFill>
              <a:schemeClr val="tx2">
                <a:lumMod val="40000"/>
                <a:lumOff val="60000"/>
              </a:schemeClr>
            </a:solidFill>
          </a:ln>
        </p:spPr>
        <p:txBody>
          <a:bodyPr wrap="square">
            <a:spAutoFit/>
          </a:bodyPr>
          <a:lstStyle/>
          <a:p>
            <a:r>
              <a:rPr lang="en-US" sz="4800" dirty="0">
                <a:latin typeface="Calibri" panose="020F0502020204030204" pitchFamily="34" charset="0"/>
              </a:rPr>
              <a:t>The styrene industry is worth $52.3 billion and has a CAGR of 6.0% based on increasing consumer goods and population growth. With current trends focusing on sustainability, developing a bio-based alternative to the typical petrochemical-based method is an important objective for the environmental benefits. Furthermore, biologically based feedstocks are less likely to be effected by the volatility of the petrochemical market.</a:t>
            </a:r>
            <a:br>
              <a:rPr lang="en-US" sz="4400" dirty="0"/>
            </a:br>
            <a:endParaRPr lang="en-US" sz="4400" dirty="0"/>
          </a:p>
        </p:txBody>
      </p:sp>
      <p:graphicFrame>
        <p:nvGraphicFramePr>
          <p:cNvPr id="217" name="Chart 216">
            <a:extLst>
              <a:ext uri="{FF2B5EF4-FFF2-40B4-BE49-F238E27FC236}">
                <a16:creationId xmlns:a16="http://schemas.microsoft.com/office/drawing/2014/main" id="{D8FD3179-CC34-93D7-482D-2BA866822AF1}"/>
              </a:ext>
            </a:extLst>
          </p:cNvPr>
          <p:cNvGraphicFramePr>
            <a:graphicFrameLocks/>
          </p:cNvGraphicFramePr>
          <p:nvPr>
            <p:extLst>
              <p:ext uri="{D42A27DB-BD31-4B8C-83A1-F6EECF244321}">
                <p14:modId xmlns:p14="http://schemas.microsoft.com/office/powerpoint/2010/main" val="3778587224"/>
              </p:ext>
            </p:extLst>
          </p:nvPr>
        </p:nvGraphicFramePr>
        <p:xfrm>
          <a:off x="11252809" y="30447767"/>
          <a:ext cx="11473016" cy="7540525"/>
        </p:xfrm>
        <a:graphic>
          <a:graphicData uri="http://schemas.openxmlformats.org/drawingml/2006/chart">
            <c:chart xmlns:c="http://schemas.openxmlformats.org/drawingml/2006/chart" xmlns:r="http://schemas.openxmlformats.org/officeDocument/2006/relationships" r:id="rId6"/>
          </a:graphicData>
        </a:graphic>
      </p:graphicFrame>
      <p:sp>
        <p:nvSpPr>
          <p:cNvPr id="218" name="Rectangle 217">
            <a:extLst>
              <a:ext uri="{FF2B5EF4-FFF2-40B4-BE49-F238E27FC236}">
                <a16:creationId xmlns:a16="http://schemas.microsoft.com/office/drawing/2014/main" id="{E76D9BCF-1A30-4611-AA7A-18C7DBD708D7}"/>
              </a:ext>
            </a:extLst>
          </p:cNvPr>
          <p:cNvSpPr/>
          <p:nvPr/>
        </p:nvSpPr>
        <p:spPr>
          <a:xfrm>
            <a:off x="11252809" y="29045486"/>
            <a:ext cx="11443967" cy="1209769"/>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Capital Cost</a:t>
            </a:r>
          </a:p>
        </p:txBody>
      </p:sp>
      <p:sp>
        <p:nvSpPr>
          <p:cNvPr id="219" name="TextBox 218">
            <a:extLst>
              <a:ext uri="{FF2B5EF4-FFF2-40B4-BE49-F238E27FC236}">
                <a16:creationId xmlns:a16="http://schemas.microsoft.com/office/drawing/2014/main" id="{9EC825B1-535B-4250-B90F-E23A0E37F024}"/>
              </a:ext>
            </a:extLst>
          </p:cNvPr>
          <p:cNvSpPr txBox="1"/>
          <p:nvPr/>
        </p:nvSpPr>
        <p:spPr>
          <a:xfrm>
            <a:off x="21603271" y="18926068"/>
            <a:ext cx="2148570" cy="461665"/>
          </a:xfrm>
          <a:prstGeom prst="rect">
            <a:avLst/>
          </a:prstGeom>
          <a:noFill/>
        </p:spPr>
        <p:txBody>
          <a:bodyPr wrap="square" rtlCol="0">
            <a:spAutoFit/>
          </a:bodyPr>
          <a:lstStyle/>
          <a:p>
            <a:r>
              <a:rPr lang="en-US" sz="2400" dirty="0"/>
              <a:t>Waste Water</a:t>
            </a:r>
          </a:p>
        </p:txBody>
      </p:sp>
      <p:sp>
        <p:nvSpPr>
          <p:cNvPr id="220" name="Rectangle 219">
            <a:extLst>
              <a:ext uri="{FF2B5EF4-FFF2-40B4-BE49-F238E27FC236}">
                <a16:creationId xmlns:a16="http://schemas.microsoft.com/office/drawing/2014/main" id="{4D34818B-C3C1-4BDC-861F-49DA042FE403}"/>
              </a:ext>
            </a:extLst>
          </p:cNvPr>
          <p:cNvSpPr/>
          <p:nvPr/>
        </p:nvSpPr>
        <p:spPr>
          <a:xfrm>
            <a:off x="1128162" y="32595820"/>
            <a:ext cx="9299978" cy="1692771"/>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Reactions</a:t>
            </a:r>
          </a:p>
        </p:txBody>
      </p:sp>
      <p:pic>
        <p:nvPicPr>
          <p:cNvPr id="221" name="Picture 220">
            <a:extLst>
              <a:ext uri="{FF2B5EF4-FFF2-40B4-BE49-F238E27FC236}">
                <a16:creationId xmlns:a16="http://schemas.microsoft.com/office/drawing/2014/main" id="{8B8E6AB3-94CA-4EAA-968D-65E21E6796AD}"/>
              </a:ext>
            </a:extLst>
          </p:cNvPr>
          <p:cNvPicPr>
            <a:picLocks noChangeAspect="1"/>
          </p:cNvPicPr>
          <p:nvPr/>
        </p:nvPicPr>
        <p:blipFill rotWithShape="1">
          <a:blip r:embed="rId7"/>
          <a:srcRect l="35806" t="42967" r="46875" b="51335"/>
          <a:stretch/>
        </p:blipFill>
        <p:spPr>
          <a:xfrm>
            <a:off x="1452465" y="34314061"/>
            <a:ext cx="9145814" cy="1692771"/>
          </a:xfrm>
          <a:prstGeom prst="rect">
            <a:avLst/>
          </a:prstGeom>
        </p:spPr>
      </p:pic>
      <p:pic>
        <p:nvPicPr>
          <p:cNvPr id="222" name="Picture 221">
            <a:extLst>
              <a:ext uri="{FF2B5EF4-FFF2-40B4-BE49-F238E27FC236}">
                <a16:creationId xmlns:a16="http://schemas.microsoft.com/office/drawing/2014/main" id="{0CE419F7-E44D-4835-AE97-1D717EC57C03}"/>
              </a:ext>
            </a:extLst>
          </p:cNvPr>
          <p:cNvPicPr>
            <a:picLocks noChangeAspect="1"/>
          </p:cNvPicPr>
          <p:nvPr/>
        </p:nvPicPr>
        <p:blipFill rotWithShape="1">
          <a:blip r:embed="rId8"/>
          <a:srcRect l="11395" t="39222" r="62696" b="51395"/>
          <a:stretch/>
        </p:blipFill>
        <p:spPr>
          <a:xfrm>
            <a:off x="957428" y="35974329"/>
            <a:ext cx="10135888" cy="2064957"/>
          </a:xfrm>
          <a:prstGeom prst="rect">
            <a:avLst/>
          </a:prstGeom>
        </p:spPr>
      </p:pic>
      <p:graphicFrame>
        <p:nvGraphicFramePr>
          <p:cNvPr id="223" name="Chart 222">
            <a:extLst>
              <a:ext uri="{FF2B5EF4-FFF2-40B4-BE49-F238E27FC236}">
                <a16:creationId xmlns:a16="http://schemas.microsoft.com/office/drawing/2014/main" id="{AE8E01F7-6564-4AE5-B9E0-0196F2E4B9B7}"/>
              </a:ext>
            </a:extLst>
          </p:cNvPr>
          <p:cNvGraphicFramePr>
            <a:graphicFrameLocks/>
          </p:cNvGraphicFramePr>
          <p:nvPr>
            <p:extLst>
              <p:ext uri="{D42A27DB-BD31-4B8C-83A1-F6EECF244321}">
                <p14:modId xmlns:p14="http://schemas.microsoft.com/office/powerpoint/2010/main" val="1675616450"/>
              </p:ext>
            </p:extLst>
          </p:nvPr>
        </p:nvGraphicFramePr>
        <p:xfrm>
          <a:off x="22885318" y="30436119"/>
          <a:ext cx="10698806" cy="7540525"/>
        </p:xfrm>
        <a:graphic>
          <a:graphicData uri="http://schemas.openxmlformats.org/drawingml/2006/chart">
            <c:chart xmlns:c="http://schemas.openxmlformats.org/drawingml/2006/chart" xmlns:r="http://schemas.openxmlformats.org/officeDocument/2006/relationships" r:id="rId9"/>
          </a:graphicData>
        </a:graphic>
      </p:graphicFrame>
      <p:sp>
        <p:nvSpPr>
          <p:cNvPr id="224" name="Rectangle 223">
            <a:extLst>
              <a:ext uri="{FF2B5EF4-FFF2-40B4-BE49-F238E27FC236}">
                <a16:creationId xmlns:a16="http://schemas.microsoft.com/office/drawing/2014/main" id="{E490677A-BDA6-4B44-8C4F-522E80D00306}"/>
              </a:ext>
            </a:extLst>
          </p:cNvPr>
          <p:cNvSpPr/>
          <p:nvPr/>
        </p:nvSpPr>
        <p:spPr>
          <a:xfrm>
            <a:off x="22885318" y="29045486"/>
            <a:ext cx="10698806" cy="1209770"/>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Manufacturing Cost</a:t>
            </a:r>
          </a:p>
        </p:txBody>
      </p:sp>
      <p:sp>
        <p:nvSpPr>
          <p:cNvPr id="225" name="Rectangle 224">
            <a:extLst>
              <a:ext uri="{FF2B5EF4-FFF2-40B4-BE49-F238E27FC236}">
                <a16:creationId xmlns:a16="http://schemas.microsoft.com/office/drawing/2014/main" id="{E7AC15F3-809A-44A9-A320-D995F22F5EBA}"/>
              </a:ext>
            </a:extLst>
          </p:cNvPr>
          <p:cNvSpPr/>
          <p:nvPr/>
        </p:nvSpPr>
        <p:spPr>
          <a:xfrm>
            <a:off x="11474590" y="17946252"/>
            <a:ext cx="9260623" cy="1445629"/>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Production </a:t>
            </a:r>
          </a:p>
        </p:txBody>
      </p:sp>
      <p:sp>
        <p:nvSpPr>
          <p:cNvPr id="226" name="TextBox 225">
            <a:extLst>
              <a:ext uri="{FF2B5EF4-FFF2-40B4-BE49-F238E27FC236}">
                <a16:creationId xmlns:a16="http://schemas.microsoft.com/office/drawing/2014/main" id="{A66C017E-FEBA-4604-85E6-92B479C13561}"/>
              </a:ext>
            </a:extLst>
          </p:cNvPr>
          <p:cNvSpPr txBox="1"/>
          <p:nvPr/>
        </p:nvSpPr>
        <p:spPr>
          <a:xfrm>
            <a:off x="11352173" y="19546571"/>
            <a:ext cx="10430015" cy="830997"/>
          </a:xfrm>
          <a:prstGeom prst="rect">
            <a:avLst/>
          </a:prstGeom>
          <a:noFill/>
          <a:ln>
            <a:solidFill>
              <a:schemeClr val="tx2">
                <a:lumMod val="20000"/>
                <a:lumOff val="80000"/>
              </a:schemeClr>
            </a:solidFill>
          </a:ln>
        </p:spPr>
        <p:txBody>
          <a:bodyPr wrap="square" rtlCol="0">
            <a:spAutoFit/>
          </a:bodyPr>
          <a:lstStyle/>
          <a:p>
            <a:r>
              <a:rPr lang="en-US" sz="4800" dirty="0">
                <a:latin typeface="Calibri" panose="020F0502020204030204" pitchFamily="34" charset="0"/>
                <a:cs typeface="Calibri" panose="020F0502020204030204" pitchFamily="34" charset="0"/>
              </a:rPr>
              <a:t>99,000 tonne/yr Styrene at 99.9% Purity</a:t>
            </a:r>
          </a:p>
        </p:txBody>
      </p:sp>
      <p:sp>
        <p:nvSpPr>
          <p:cNvPr id="227" name="Rectangle 226">
            <a:extLst>
              <a:ext uri="{FF2B5EF4-FFF2-40B4-BE49-F238E27FC236}">
                <a16:creationId xmlns:a16="http://schemas.microsoft.com/office/drawing/2014/main" id="{4C7ADC2C-14B1-4A59-9EE2-13DB514C4EB9}"/>
              </a:ext>
            </a:extLst>
          </p:cNvPr>
          <p:cNvSpPr/>
          <p:nvPr/>
        </p:nvSpPr>
        <p:spPr>
          <a:xfrm>
            <a:off x="33722292" y="20525489"/>
            <a:ext cx="9260623" cy="1271805"/>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Novelty</a:t>
            </a:r>
          </a:p>
        </p:txBody>
      </p:sp>
      <p:pic>
        <p:nvPicPr>
          <p:cNvPr id="228" name="Picture 227">
            <a:extLst>
              <a:ext uri="{FF2B5EF4-FFF2-40B4-BE49-F238E27FC236}">
                <a16:creationId xmlns:a16="http://schemas.microsoft.com/office/drawing/2014/main" id="{F8860A41-1F6A-4BAF-A4FC-4E531EA499B8}"/>
              </a:ext>
            </a:extLst>
          </p:cNvPr>
          <p:cNvPicPr>
            <a:picLocks noChangeAspect="1"/>
          </p:cNvPicPr>
          <p:nvPr/>
        </p:nvPicPr>
        <p:blipFill rotWithShape="1">
          <a:blip r:embed="rId10"/>
          <a:srcRect l="6300" t="47549" r="75728" b="32326"/>
          <a:stretch/>
        </p:blipFill>
        <p:spPr>
          <a:xfrm>
            <a:off x="33860366" y="22138666"/>
            <a:ext cx="5576572" cy="3512594"/>
          </a:xfrm>
          <a:prstGeom prst="rect">
            <a:avLst/>
          </a:prstGeom>
          <a:ln>
            <a:solidFill>
              <a:schemeClr val="tx2">
                <a:lumMod val="20000"/>
                <a:lumOff val="80000"/>
              </a:schemeClr>
            </a:solidFill>
          </a:ln>
        </p:spPr>
      </p:pic>
      <p:pic>
        <p:nvPicPr>
          <p:cNvPr id="229" name="Picture 228">
            <a:extLst>
              <a:ext uri="{FF2B5EF4-FFF2-40B4-BE49-F238E27FC236}">
                <a16:creationId xmlns:a16="http://schemas.microsoft.com/office/drawing/2014/main" id="{3C63D3A3-071C-4EE3-91F0-296E2C9753FA}"/>
              </a:ext>
            </a:extLst>
          </p:cNvPr>
          <p:cNvPicPr>
            <a:picLocks noChangeAspect="1"/>
          </p:cNvPicPr>
          <p:nvPr/>
        </p:nvPicPr>
        <p:blipFill rotWithShape="1">
          <a:blip r:embed="rId11"/>
          <a:srcRect l="24966" t="33844" r="57709" b="32024"/>
          <a:stretch/>
        </p:blipFill>
        <p:spPr>
          <a:xfrm>
            <a:off x="39524217" y="21843665"/>
            <a:ext cx="3458698" cy="3832995"/>
          </a:xfrm>
          <a:prstGeom prst="rect">
            <a:avLst/>
          </a:prstGeom>
          <a:ln>
            <a:solidFill>
              <a:schemeClr val="tx2">
                <a:lumMod val="20000"/>
                <a:lumOff val="80000"/>
              </a:schemeClr>
            </a:solidFill>
          </a:ln>
        </p:spPr>
      </p:pic>
      <p:sp>
        <p:nvSpPr>
          <p:cNvPr id="230" name="Rectangle 229">
            <a:extLst>
              <a:ext uri="{FF2B5EF4-FFF2-40B4-BE49-F238E27FC236}">
                <a16:creationId xmlns:a16="http://schemas.microsoft.com/office/drawing/2014/main" id="{3FFFBD67-CFC4-45D2-94A7-117CD67A9B85}"/>
              </a:ext>
            </a:extLst>
          </p:cNvPr>
          <p:cNvSpPr/>
          <p:nvPr/>
        </p:nvSpPr>
        <p:spPr>
          <a:xfrm>
            <a:off x="33646092" y="25673214"/>
            <a:ext cx="9536957" cy="12464975"/>
          </a:xfrm>
          <a:prstGeom prst="rect">
            <a:avLst/>
          </a:prstGeom>
          <a:ln>
            <a:solidFill>
              <a:schemeClr val="tx2">
                <a:lumMod val="40000"/>
                <a:lumOff val="60000"/>
              </a:schemeClr>
            </a:solidFill>
          </a:ln>
        </p:spPr>
        <p:txBody>
          <a:bodyPr wrap="square">
            <a:spAutoFit/>
          </a:bodyPr>
          <a:lstStyle/>
          <a:p>
            <a:r>
              <a:rPr lang="en-US" sz="4800" dirty="0">
                <a:latin typeface="Calibri" panose="020F0502020204030204" pitchFamily="34" charset="0"/>
                <a:cs typeface="Calibri" panose="020F0502020204030204" pitchFamily="34" charset="0"/>
              </a:rPr>
              <a:t>The major novelty of the project is through the use of two major catalysts in the reactors. The first catalyst is an Al/SBA-15 based catalyst, which is a significant improvement to other catalyst due to the 100% selectivity for ethylene and up to 99% yield. The second catalyst is a rhodium based catalyst that catalyzes the oxidative phenylation of benzene into styrene. Unlike most styrene production processes, this catalyst allows for direct production of styrene from benzene and ethylene in a single step, with the use of a copper oxidizing agent that can be regenerated via oxidation.</a:t>
            </a:r>
          </a:p>
          <a:p>
            <a:br>
              <a:rPr lang="en-US" sz="4800" dirty="0">
                <a:latin typeface="Calibri" panose="020F0502020204030204" pitchFamily="34" charset="0"/>
                <a:cs typeface="Calibri" panose="020F0502020204030204" pitchFamily="34" charset="0"/>
              </a:rPr>
            </a:br>
            <a:endParaRPr lang="en-US" sz="4800" dirty="0">
              <a:latin typeface="Calibri" panose="020F0502020204030204" pitchFamily="34" charset="0"/>
              <a:cs typeface="Calibri" panose="020F0502020204030204" pitchFamily="34" charset="0"/>
            </a:endParaRPr>
          </a:p>
        </p:txBody>
      </p:sp>
      <p:sp>
        <p:nvSpPr>
          <p:cNvPr id="231" name="Rectangle 230">
            <a:extLst>
              <a:ext uri="{FF2B5EF4-FFF2-40B4-BE49-F238E27FC236}">
                <a16:creationId xmlns:a16="http://schemas.microsoft.com/office/drawing/2014/main" id="{4E9A9DE4-693A-4CCD-A584-23999FA4FBA2}"/>
              </a:ext>
            </a:extLst>
          </p:cNvPr>
          <p:cNvSpPr/>
          <p:nvPr/>
        </p:nvSpPr>
        <p:spPr>
          <a:xfrm>
            <a:off x="12359006" y="20483624"/>
            <a:ext cx="19551772" cy="1277272"/>
          </a:xfrm>
          <a:prstGeom prst="rect">
            <a:avLst/>
          </a:prstGeom>
          <a:solidFill>
            <a:srgbClr val="9F22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solidFill>
              </a:rPr>
              <a:t>PFD Table Index</a:t>
            </a:r>
          </a:p>
        </p:txBody>
      </p:sp>
      <p:graphicFrame>
        <p:nvGraphicFramePr>
          <p:cNvPr id="233" name="Table 232">
            <a:extLst>
              <a:ext uri="{FF2B5EF4-FFF2-40B4-BE49-F238E27FC236}">
                <a16:creationId xmlns:a16="http://schemas.microsoft.com/office/drawing/2014/main" id="{74794ACA-4435-47EB-8032-AB84D45FF6D7}"/>
              </a:ext>
            </a:extLst>
          </p:cNvPr>
          <p:cNvGraphicFramePr>
            <a:graphicFrameLocks noGrp="1"/>
          </p:cNvGraphicFramePr>
          <p:nvPr>
            <p:extLst>
              <p:ext uri="{D42A27DB-BD31-4B8C-83A1-F6EECF244321}">
                <p14:modId xmlns:p14="http://schemas.microsoft.com/office/powerpoint/2010/main" val="2572101022"/>
              </p:ext>
            </p:extLst>
          </p:nvPr>
        </p:nvGraphicFramePr>
        <p:xfrm>
          <a:off x="12359005" y="21897991"/>
          <a:ext cx="19889366" cy="7010400"/>
        </p:xfrm>
        <a:graphic>
          <a:graphicData uri="http://schemas.openxmlformats.org/drawingml/2006/table">
            <a:tbl>
              <a:tblPr firstRow="1" bandRow="1">
                <a:tableStyleId>{5C22544A-7EE6-4342-B048-85BDC9FD1C3A}</a:tableStyleId>
              </a:tblPr>
              <a:tblGrid>
                <a:gridCol w="6872892">
                  <a:extLst>
                    <a:ext uri="{9D8B030D-6E8A-4147-A177-3AD203B41FA5}">
                      <a16:colId xmlns:a16="http://schemas.microsoft.com/office/drawing/2014/main" val="1997242618"/>
                    </a:ext>
                  </a:extLst>
                </a:gridCol>
                <a:gridCol w="13016474">
                  <a:extLst>
                    <a:ext uri="{9D8B030D-6E8A-4147-A177-3AD203B41FA5}">
                      <a16:colId xmlns:a16="http://schemas.microsoft.com/office/drawing/2014/main" val="4258085812"/>
                    </a:ext>
                  </a:extLst>
                </a:gridCol>
              </a:tblGrid>
              <a:tr h="370840">
                <a:tc>
                  <a:txBody>
                    <a:bodyPr/>
                    <a:lstStyle/>
                    <a:p>
                      <a:pPr algn="ctr"/>
                      <a:r>
                        <a:rPr lang="en-US" sz="4000" dirty="0">
                          <a:solidFill>
                            <a:schemeClr val="tx1"/>
                          </a:solidFill>
                          <a:latin typeface="Calibri" panose="020F0502020204030204" pitchFamily="34" charset="0"/>
                          <a:cs typeface="Calibri" panose="020F0502020204030204" pitchFamily="34" charset="0"/>
                        </a:rPr>
                        <a:t>Unit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latin typeface="Calibri" panose="020F0502020204030204" pitchFamily="34" charset="0"/>
                          <a:cs typeface="Calibri" panose="020F0502020204030204" pitchFamily="34" charset="0"/>
                        </a:rPr>
                        <a:t>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337834"/>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Pumps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P-101, P-102, P-103,P-201, P-202, P-301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4508910"/>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Heat Exchangers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E-101, E-102, E-103, E-104, E-201, E-202, E-203, E-204</a:t>
                      </a:r>
                    </a:p>
                    <a:p>
                      <a:pPr algn="ctr"/>
                      <a:r>
                        <a:rPr lang="en-US" sz="3600" dirty="0">
                          <a:solidFill>
                            <a:schemeClr val="tx1"/>
                          </a:solidFill>
                          <a:latin typeface="Calibri" panose="020F0502020204030204" pitchFamily="34" charset="0"/>
                          <a:cs typeface="Calibri" panose="020F0502020204030204" pitchFamily="34" charset="0"/>
                        </a:rPr>
                        <a:t>E-301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16012"/>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Tubular Reactors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R-101, R-201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763668"/>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CSTRs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R-301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500791"/>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Flash Vessels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V-101, V-201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37661"/>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Heaters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H-101, H-201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314252"/>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Crystallizers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V-301, V-302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626904"/>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Extractors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T-201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556"/>
                  </a:ext>
                </a:extLst>
              </a:tr>
              <a:tr h="370840">
                <a:tc>
                  <a:txBody>
                    <a:bodyPr/>
                    <a:lstStyle/>
                    <a:p>
                      <a:pPr algn="ctr"/>
                      <a:r>
                        <a:rPr lang="en-US" sz="3600" dirty="0">
                          <a:solidFill>
                            <a:schemeClr val="tx1"/>
                          </a:solidFill>
                          <a:latin typeface="Calibri" panose="020F0502020204030204" pitchFamily="34" charset="0"/>
                          <a:cs typeface="Calibri" panose="020F0502020204030204" pitchFamily="34" charset="0"/>
                        </a:rPr>
                        <a:t>Distillation Columns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alibri" panose="020F0502020204030204" pitchFamily="34" charset="0"/>
                          <a:cs typeface="Calibri" panose="020F0502020204030204" pitchFamily="34" charset="0"/>
                        </a:rPr>
                        <a:t>T-101, 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550284"/>
                  </a:ext>
                </a:extLst>
              </a:tr>
            </a:tbl>
          </a:graphicData>
        </a:graphic>
      </p:graphicFrame>
    </p:spTree>
    <p:extLst>
      <p:ext uri="{BB962C8B-B14F-4D97-AF65-F5344CB8AC3E}">
        <p14:creationId xmlns:p14="http://schemas.microsoft.com/office/powerpoint/2010/main" val="3681599260"/>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9AA8DEB49194AB04CE20BA7F600CA" ma:contentTypeVersion="9" ma:contentTypeDescription="Create a new document." ma:contentTypeScope="" ma:versionID="48d4f1cb883b7bde66914e0c2003b259">
  <xsd:schema xmlns:xsd="http://www.w3.org/2001/XMLSchema" xmlns:xs="http://www.w3.org/2001/XMLSchema" xmlns:p="http://schemas.microsoft.com/office/2006/metadata/properties" xmlns:ns3="c2814798-fea7-42ae-89dc-5981d6d0926a" xmlns:ns4="8e0ec956-6093-459a-9e58-977de5d31702" targetNamespace="http://schemas.microsoft.com/office/2006/metadata/properties" ma:root="true" ma:fieldsID="6ae1e77547333c253cc33a4dec7e986b" ns3:_="" ns4:_="">
    <xsd:import namespace="c2814798-fea7-42ae-89dc-5981d6d0926a"/>
    <xsd:import namespace="8e0ec956-6093-459a-9e58-977de5d317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14798-fea7-42ae-89dc-5981d6d092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0ec956-6093-459a-9e58-977de5d317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e0ec956-6093-459a-9e58-977de5d31702" xsi:nil="true"/>
  </documentManagement>
</p:properties>
</file>

<file path=customXml/itemProps1.xml><?xml version="1.0" encoding="utf-8"?>
<ds:datastoreItem xmlns:ds="http://schemas.openxmlformats.org/officeDocument/2006/customXml" ds:itemID="{6D3718A6-E95B-4CA7-9BFB-622AEA260587}">
  <ds:schemaRefs>
    <ds:schemaRef ds:uri="http://schemas.microsoft.com/sharepoint/v3/contenttype/forms"/>
  </ds:schemaRefs>
</ds:datastoreItem>
</file>

<file path=customXml/itemProps2.xml><?xml version="1.0" encoding="utf-8"?>
<ds:datastoreItem xmlns:ds="http://schemas.openxmlformats.org/officeDocument/2006/customXml" ds:itemID="{B70DFF36-46E0-466E-B6B2-8D5BCE244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14798-fea7-42ae-89dc-5981d6d0926a"/>
    <ds:schemaRef ds:uri="8e0ec956-6093-459a-9e58-977de5d31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5CD8C7-1762-4FEF-BB9C-F0F7BA7438AD}">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c2814798-fea7-42ae-89dc-5981d6d0926a"/>
    <ds:schemaRef ds:uri="http://purl.org/dc/terms/"/>
    <ds:schemaRef ds:uri="http://schemas.microsoft.com/office/infopath/2007/PartnerControls"/>
    <ds:schemaRef ds:uri="8e0ec956-6093-459a-9e58-977de5d3170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TotalTime>
  <Words>446</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Phillip Nader</cp:lastModifiedBy>
  <cp:revision>3</cp:revision>
  <dcterms:created xsi:type="dcterms:W3CDTF">2007-04-04T14:17:42Z</dcterms:created>
  <dcterms:modified xsi:type="dcterms:W3CDTF">2023-04-13T19:48:29Z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0x0101006B09AA8DEB49194AB04CE20BA7F600CA</vt:lpwstr>
  </property>
</Properties>
</file>