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38404800" cx="4389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gtehkfEPYw3+GihOm7XXLmmpkO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showMasterSp="0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2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12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2"/>
          <p:cNvSpPr txBox="1"/>
          <p:nvPr>
            <p:ph type="title"/>
          </p:nvPr>
        </p:nvSpPr>
        <p:spPr>
          <a:xfrm>
            <a:off x="2193926" y="1538405"/>
            <a:ext cx="39503351" cy="640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0000"/>
              </a:buClr>
              <a:buSzPts val="8000"/>
              <a:buFont typeface="Arial"/>
              <a:buNone/>
              <a:defRPr b="1" i="1" sz="8000">
                <a:solidFill>
                  <a:srgbClr val="7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9272474" y="1881925"/>
            <a:ext cx="25346258" cy="3950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558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1pPr>
            <a:lvl2pPr indent="-5588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–"/>
              <a:defRPr sz="5200"/>
            </a:lvl2pPr>
            <a:lvl3pPr indent="-5588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3pPr>
            <a:lvl4pPr indent="-5588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–"/>
              <a:defRPr sz="5200"/>
            </a:lvl4pPr>
            <a:lvl5pPr indent="-5588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»"/>
              <a:defRPr sz="5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>
  <p:cSld name="Vertical Title and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101" name="Google Shape;10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3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13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4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5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5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2193926" y="1538405"/>
            <a:ext cx="39503351" cy="640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0000"/>
              </a:buClr>
              <a:buSzPts val="8000"/>
              <a:buFont typeface="Arial"/>
              <a:buNone/>
              <a:defRPr b="1" i="1" sz="8000">
                <a:solidFill>
                  <a:srgbClr val="7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2193926" y="8960471"/>
            <a:ext cx="39503351" cy="25346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558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1pPr>
            <a:lvl2pPr indent="-5588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–"/>
              <a:defRPr sz="5200"/>
            </a:lvl2pPr>
            <a:lvl3pPr indent="-5588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5200"/>
            </a:lvl3pPr>
            <a:lvl4pPr indent="-5588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–"/>
              <a:defRPr sz="5200"/>
            </a:lvl4pPr>
            <a:lvl5pPr indent="-5588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»"/>
              <a:defRPr sz="5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6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showMasterSp="0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7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7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7"/>
          <p:cNvSpPr txBox="1"/>
          <p:nvPr>
            <p:ph type="title"/>
          </p:nvPr>
        </p:nvSpPr>
        <p:spPr>
          <a:xfrm>
            <a:off x="2193926" y="1538405"/>
            <a:ext cx="39503351" cy="640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0000"/>
              </a:buClr>
              <a:buSzPts val="8000"/>
              <a:buFont typeface="Arial"/>
              <a:buNone/>
              <a:defRPr b="1" i="1" sz="8000">
                <a:solidFill>
                  <a:srgbClr val="7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193926" y="8960471"/>
            <a:ext cx="19599276" cy="25346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5842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/>
            </a:lvl1pPr>
            <a:lvl2pPr indent="-5842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–"/>
              <a:defRPr sz="5600"/>
            </a:lvl2pPr>
            <a:lvl3pPr indent="-5842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/>
            </a:lvl3pPr>
            <a:lvl4pPr indent="-58420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–"/>
              <a:defRPr sz="5600"/>
            </a:lvl4pPr>
            <a:lvl5pPr indent="-584200" lvl="4" marL="2286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»"/>
              <a:defRPr sz="5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22098000" y="8960470"/>
            <a:ext cx="19599277" cy="25346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8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8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8"/>
          <p:cNvSpPr txBox="1"/>
          <p:nvPr>
            <p:ph type="title"/>
          </p:nvPr>
        </p:nvSpPr>
        <p:spPr>
          <a:xfrm>
            <a:off x="2193926" y="1538405"/>
            <a:ext cx="39503351" cy="640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0000"/>
              </a:buClr>
              <a:buSzPts val="8000"/>
              <a:buFont typeface="Arial"/>
              <a:buNone/>
              <a:defRPr b="1" i="1" sz="8000">
                <a:solidFill>
                  <a:srgbClr val="7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2193925" y="8596197"/>
            <a:ext cx="19392901" cy="3584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1" sz="48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1" sz="48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1" sz="48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1" sz="48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1" sz="48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2193925" y="12180385"/>
            <a:ext cx="19392901" cy="22126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3" type="body"/>
          </p:nvPr>
        </p:nvSpPr>
        <p:spPr>
          <a:xfrm>
            <a:off x="22294851" y="8596197"/>
            <a:ext cx="19402428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4" type="body"/>
          </p:nvPr>
        </p:nvSpPr>
        <p:spPr>
          <a:xfrm>
            <a:off x="22294851" y="12180385"/>
            <a:ext cx="19402428" cy="22126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64" name="Google Shape;6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9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9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>
            <p:ph type="title"/>
          </p:nvPr>
        </p:nvSpPr>
        <p:spPr>
          <a:xfrm>
            <a:off x="2193926" y="1538405"/>
            <a:ext cx="39503351" cy="640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0000"/>
              </a:buClr>
              <a:buSzPts val="8000"/>
              <a:buFont typeface="Arial"/>
              <a:buNone/>
              <a:defRPr b="1" i="1" sz="8000">
                <a:solidFill>
                  <a:srgbClr val="7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0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10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0"/>
          <p:cNvSpPr txBox="1"/>
          <p:nvPr>
            <p:ph type="title"/>
          </p:nvPr>
        </p:nvSpPr>
        <p:spPr>
          <a:xfrm>
            <a:off x="2193925" y="1528646"/>
            <a:ext cx="14439901" cy="6508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0000"/>
              </a:buClr>
              <a:buSzPts val="4000"/>
              <a:buFont typeface="Arial"/>
              <a:buNone/>
              <a:defRPr b="1" i="1" sz="4000">
                <a:solidFill>
                  <a:srgbClr val="7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17160876" y="1528647"/>
            <a:ext cx="24536399" cy="32778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635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•"/>
              <a:defRPr sz="6400"/>
            </a:lvl1pPr>
            <a:lvl2pPr indent="-6350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–"/>
              <a:defRPr sz="6400"/>
            </a:lvl2pPr>
            <a:lvl3pPr indent="-6350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•"/>
              <a:defRPr sz="6400"/>
            </a:lvl3pPr>
            <a:lvl4pPr indent="-6350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–"/>
              <a:defRPr sz="6400"/>
            </a:lvl4pPr>
            <a:lvl5pPr indent="-6350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»"/>
              <a:defRPr sz="64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2" type="body"/>
          </p:nvPr>
        </p:nvSpPr>
        <p:spPr>
          <a:xfrm>
            <a:off x="2193925" y="8036779"/>
            <a:ext cx="14439901" cy="26269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showMasterSp="0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82" name="Google Shape;8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1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11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1"/>
          <p:cNvSpPr txBox="1"/>
          <p:nvPr>
            <p:ph type="title"/>
          </p:nvPr>
        </p:nvSpPr>
        <p:spPr>
          <a:xfrm>
            <a:off x="8604250" y="26884662"/>
            <a:ext cx="26333451" cy="3171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0000"/>
              </a:buClr>
              <a:buSzPts val="4000"/>
              <a:buFont typeface="Arial"/>
              <a:buNone/>
              <a:defRPr b="1" i="1" sz="4000">
                <a:solidFill>
                  <a:srgbClr val="7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" name="Google Shape;86;p11"/>
          <p:cNvSpPr/>
          <p:nvPr>
            <p:ph idx="2" type="pic"/>
          </p:nvPr>
        </p:nvSpPr>
        <p:spPr>
          <a:xfrm>
            <a:off x="8604250" y="3431325"/>
            <a:ext cx="26333451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8604250" y="30055790"/>
            <a:ext cx="26333451" cy="4507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43213018" y="6657122"/>
            <a:ext cx="685801" cy="31800646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"/>
          <p:cNvSpPr/>
          <p:nvPr/>
        </p:nvSpPr>
        <p:spPr>
          <a:xfrm>
            <a:off x="0" y="6657122"/>
            <a:ext cx="685800" cy="3180064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3" id="8" name="Google Shape;8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2491" y="518069"/>
            <a:ext cx="8961121" cy="567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2"/>
          <p:cNvCxnSpPr/>
          <p:nvPr/>
        </p:nvCxnSpPr>
        <p:spPr>
          <a:xfrm>
            <a:off x="-48127" y="6657123"/>
            <a:ext cx="43946946" cy="1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" name="Google Shape;10;p2"/>
          <p:cNvCxnSpPr/>
          <p:nvPr/>
        </p:nvCxnSpPr>
        <p:spPr>
          <a:xfrm>
            <a:off x="-48127" y="38351829"/>
            <a:ext cx="43946945" cy="52972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2194560" y="515619"/>
            <a:ext cx="39502079" cy="8445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2194560" y="8961119"/>
            <a:ext cx="39502079" cy="2944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21214080" y="34573210"/>
            <a:ext cx="10241281" cy="20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jpg"/><Relationship Id="rId10" Type="http://schemas.openxmlformats.org/officeDocument/2006/relationships/image" Target="../media/image9.png"/><Relationship Id="rId13" Type="http://schemas.openxmlformats.org/officeDocument/2006/relationships/image" Target="../media/image7.jp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3250" y="15463025"/>
            <a:ext cx="11947950" cy="11447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 b="15819" l="0" r="0" t="9525"/>
          <a:stretch/>
        </p:blipFill>
        <p:spPr>
          <a:xfrm>
            <a:off x="27940050" y="7280900"/>
            <a:ext cx="14168999" cy="2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 b="0" l="0" r="0" t="21801"/>
          <a:stretch/>
        </p:blipFill>
        <p:spPr>
          <a:xfrm>
            <a:off x="13844488" y="31608300"/>
            <a:ext cx="13048625" cy="2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8053576" y="187250"/>
            <a:ext cx="32015700" cy="60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44825" spcFirstLastPara="1" rIns="44825" wrap="square" tIns="44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b="1" lang="en-US" sz="7200">
                <a:latin typeface="Calibri"/>
                <a:ea typeface="Calibri"/>
                <a:cs typeface="Calibri"/>
                <a:sym typeface="Calibri"/>
              </a:rPr>
              <a:t>Extraction </a:t>
            </a:r>
            <a:r>
              <a:rPr b="1" i="0" lang="en-US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Quorum Sensing Molecules from Microorganism</a:t>
            </a:r>
            <a:r>
              <a:rPr b="1" lang="en-US" sz="7200">
                <a:latin typeface="Calibri"/>
                <a:ea typeface="Calibri"/>
                <a:cs typeface="Calibri"/>
                <a:sym typeface="Calibri"/>
              </a:rPr>
              <a:t>s </a:t>
            </a:r>
            <a:endParaRPr b="1"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Identified </a:t>
            </a:r>
            <a:r>
              <a:rPr b="1" lang="en-US" sz="7200">
                <a:latin typeface="Calibri"/>
                <a:ea typeface="Calibri"/>
                <a:cs typeface="Calibri"/>
                <a:sym typeface="Calibri"/>
              </a:rPr>
              <a:t>Aboard</a:t>
            </a:r>
            <a:r>
              <a:rPr b="1" i="0" lang="en-US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 </a:t>
            </a:r>
            <a:r>
              <a:rPr b="1" lang="en-US" sz="7200">
                <a:latin typeface="Calibri"/>
                <a:ea typeface="Calibri"/>
                <a:cs typeface="Calibri"/>
                <a:sym typeface="Calibri"/>
              </a:rPr>
              <a:t>the ISS</a:t>
            </a:r>
            <a:endParaRPr b="1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b="1" i="0" lang="en-US" sz="6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n-US" sz="6000"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b="1"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yssa Carson, Conner Cadenhead, Tyler DeScenza</a:t>
            </a:r>
            <a:endParaRPr sz="1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Faculty Advisor: Dr. Andrew G. Palmer, Department of Ocean Engineering and Marine Science, Florida Institute of Technology</a:t>
            </a:r>
            <a:endParaRPr b="1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b="1" lang="en-US" sz="6000">
                <a:latin typeface="Calibri"/>
                <a:ea typeface="Calibri"/>
                <a:cs typeface="Calibri"/>
                <a:sym typeface="Calibri"/>
              </a:rPr>
              <a:t>Faculty </a:t>
            </a:r>
            <a:r>
              <a:rPr b="1" lang="en-US" sz="6000"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b="1" lang="en-US" sz="6000">
                <a:latin typeface="Calibri"/>
                <a:ea typeface="Calibri"/>
                <a:cs typeface="Calibri"/>
                <a:sym typeface="Calibri"/>
              </a:rPr>
              <a:t>: Dr. Hamid K. Rassoul, Department of APSS, Florida Institute of Technology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034250" y="6973200"/>
            <a:ext cx="14169000" cy="18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</a:pPr>
            <a:r>
              <a:rPr b="1" i="0" lang="en-US" sz="6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n-US" sz="7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b="1" i="0" lang="en-US" sz="6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6900">
              <a:latin typeface="Calibri"/>
              <a:ea typeface="Calibri"/>
              <a:cs typeface="Calibri"/>
              <a:sym typeface="Calibri"/>
            </a:endParaRPr>
          </a:p>
          <a:p>
            <a:pPr indent="-691814" lvl="0" marL="69181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alibri"/>
              <a:buChar char="•"/>
            </a:pP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Plant growth</a:t>
            </a: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promoting bacteria could help improve edible biomass yield and supplement life support </a:t>
            </a: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for future Mars missions.</a:t>
            </a:r>
            <a:endParaRPr sz="5500">
              <a:latin typeface="Calibri"/>
              <a:ea typeface="Calibri"/>
              <a:cs typeface="Calibri"/>
              <a:sym typeface="Calibri"/>
            </a:endParaRPr>
          </a:p>
          <a:p>
            <a:pPr indent="-671762" lvl="0" marL="6717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alibri"/>
              <a:buChar char="•"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Some biological responses</a:t>
            </a: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can be regulated by cell density, a phenomenon known as quorum sensing (QS)</a:t>
            </a: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Gram-negative bacteria, the most common QS signals are N-acyl-L-homoserine lactones (AHLs).</a:t>
            </a:r>
            <a:endParaRPr b="0" i="0" sz="5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1709" lvl="0" marL="6517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alibri"/>
              <a:buChar char="•"/>
            </a:pP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Bacteria taken from the </a:t>
            </a: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ISS</a:t>
            </a: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produce AHLs were identified prior using </a:t>
            </a:r>
            <a:r>
              <a:rPr b="0" i="1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Agrobacterium tumefaciens </a:t>
            </a: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KYC55, which produces β-gal in the presence of AHLs. </a:t>
            </a:r>
            <a:endParaRPr b="0" i="0" sz="5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1709" lvl="0" marL="6517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Calibri"/>
              <a:buChar char="•"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Thin-layer chromatography (TLC) is used to study solutes by weight. TLC allows the AHLs to migrate up the plate and therefore distinguish the </a:t>
            </a: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identity of which AHL is present. </a:t>
            </a:r>
            <a:endParaRPr sz="5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alibri"/>
              <a:buNone/>
            </a:pPr>
            <a:r>
              <a:rPr b="1" lang="en-US" sz="5500" u="sng">
                <a:latin typeface="Calibri"/>
                <a:ea typeface="Calibri"/>
                <a:cs typeface="Calibri"/>
                <a:sym typeface="Calibri"/>
              </a:rPr>
              <a:t>Ongoing: Modifying a spot extract assay to better apply TLC to determine the </a:t>
            </a:r>
            <a:r>
              <a:rPr b="1" lang="en-US" sz="5500" u="sng">
                <a:latin typeface="Calibri"/>
                <a:ea typeface="Calibri"/>
                <a:cs typeface="Calibri"/>
                <a:sym typeface="Calibri"/>
              </a:rPr>
              <a:t>identity</a:t>
            </a:r>
            <a:r>
              <a:rPr b="1" lang="en-US" sz="5500" u="sng">
                <a:latin typeface="Calibri"/>
                <a:ea typeface="Calibri"/>
                <a:cs typeface="Calibri"/>
                <a:sym typeface="Calibri"/>
              </a:rPr>
              <a:t> of AHLs present.</a:t>
            </a:r>
            <a:endParaRPr b="1" sz="5500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90;p2" id="114" name="Google Shape;11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23656" y="496137"/>
            <a:ext cx="2325951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84;p2" id="115" name="Google Shape;11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864814" y="496137"/>
            <a:ext cx="1179873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3;p2" id="116" name="Google Shape;11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459894" y="496137"/>
            <a:ext cx="1828801" cy="1828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"/>
          <p:cNvGrpSpPr/>
          <p:nvPr/>
        </p:nvGrpSpPr>
        <p:grpSpPr>
          <a:xfrm>
            <a:off x="27124923" y="32531825"/>
            <a:ext cx="17018422" cy="5546650"/>
            <a:chOff x="27301013" y="31465025"/>
            <a:chExt cx="16387503" cy="5546650"/>
          </a:xfrm>
        </p:grpSpPr>
        <p:sp>
          <p:nvSpPr>
            <p:cNvPr id="118" name="Google Shape;118;p1"/>
            <p:cNvSpPr txBox="1"/>
            <p:nvPr/>
          </p:nvSpPr>
          <p:spPr>
            <a:xfrm>
              <a:off x="27301013" y="31465025"/>
              <a:ext cx="141738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900"/>
                <a:buFont typeface="Calibri"/>
                <a:buNone/>
              </a:pPr>
              <a:r>
                <a:rPr b="1" i="0" lang="en-US" sz="7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Summary and Future Studies  </a:t>
              </a:r>
              <a:endParaRPr sz="1500"/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27913316" y="32686575"/>
              <a:ext cx="15775200" cy="432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-551446" lvl="0" marL="551446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Calibri"/>
                <a:buChar char="•"/>
              </a:pPr>
              <a:r>
                <a:rPr b="0" i="0" lang="en-US" sz="5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Known AHLs (stock) </a:t>
              </a:r>
              <a:r>
                <a:rPr lang="en-US" sz="5500"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1"/>
                    </a:ext>
                  </a:extLst>
                </a:rPr>
                <a:t>were</a:t>
              </a:r>
              <a:r>
                <a:rPr b="0" i="0" lang="en-US" sz="5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2"/>
                    </a:ext>
                  </a:extLst>
                </a:rPr>
                <a:t> </a:t>
              </a:r>
              <a:r>
                <a:rPr lang="en-US" sz="5500"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3"/>
                    </a:ext>
                  </a:extLst>
                </a:rPr>
                <a:t>compared with extracts in </a:t>
              </a:r>
              <a:r>
                <a:rPr b="0" i="0" lang="en-US" sz="5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4"/>
                    </a:ext>
                  </a:extLst>
                </a:rPr>
                <a:t>the </a:t>
              </a:r>
              <a:r>
                <a:rPr lang="en-US" sz="5500"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5"/>
                    </a:ext>
                  </a:extLst>
                </a:rPr>
                <a:t>spot assay</a:t>
              </a:r>
              <a:r>
                <a:rPr lang="en-US" sz="5500"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5500">
                  <a:latin typeface="Calibri"/>
                  <a:ea typeface="Calibri"/>
                  <a:cs typeface="Calibri"/>
                  <a:sym typeface="Calibri"/>
                </a:rPr>
                <a:t>AHLs were detected, not identified</a:t>
              </a:r>
              <a:endParaRPr b="0" i="0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51446" lvl="0" marL="551446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Calibri"/>
                <a:buChar char="•"/>
              </a:pPr>
              <a:r>
                <a:rPr b="0" i="0" lang="en-US" sz="5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Future </a:t>
              </a:r>
              <a:r>
                <a:rPr lang="en-US" sz="5500">
                  <a:latin typeface="Calibri"/>
                  <a:ea typeface="Calibri"/>
                  <a:cs typeface="Calibri"/>
                  <a:sym typeface="Calibri"/>
                </a:rPr>
                <a:t>studies will use </a:t>
              </a:r>
              <a:r>
                <a:rPr b="0" i="0" lang="en-US" sz="5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high</a:t>
              </a:r>
              <a:r>
                <a:rPr lang="en-US" sz="5500">
                  <a:latin typeface="Calibri"/>
                  <a:ea typeface="Calibri"/>
                  <a:cs typeface="Calibri"/>
                  <a:sym typeface="Calibri"/>
                </a:rPr>
                <a:t>-performance </a:t>
              </a:r>
              <a:r>
                <a:rPr b="0" i="0" lang="en-US" sz="5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liquid chromatography (HPLC) and more TLC tests</a:t>
              </a:r>
              <a:endParaRPr sz="5500">
                <a:latin typeface="Calibri"/>
                <a:ea typeface="Calibri"/>
                <a:cs typeface="Calibri"/>
                <a:sym typeface="Calibri"/>
              </a:endParaRPr>
            </a:p>
            <a:p>
              <a:pPr indent="-551447" lvl="0" marL="55144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5500"/>
                <a:buFont typeface="Calibri"/>
                <a:buChar char="•"/>
              </a:pPr>
              <a:r>
                <a:rPr lang="en-US" sz="5500">
                  <a:latin typeface="Calibri"/>
                  <a:ea typeface="Calibri"/>
                  <a:cs typeface="Calibri"/>
                  <a:sym typeface="Calibri"/>
                </a:rPr>
                <a:t>HPLC would yield results with fewer </a:t>
              </a:r>
              <a:r>
                <a:rPr lang="en-US" sz="5500">
                  <a:latin typeface="Calibri"/>
                  <a:ea typeface="Calibri"/>
                  <a:cs typeface="Calibri"/>
                  <a:sym typeface="Calibri"/>
                </a:rPr>
                <a:t>variables</a:t>
              </a:r>
              <a:endParaRPr sz="5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1"/>
          <p:cNvPicPr preferRelativeResize="0"/>
          <p:nvPr/>
        </p:nvPicPr>
        <p:blipFill rotWithShape="1">
          <a:blip r:embed="rId9">
            <a:alphaModFix/>
          </a:blip>
          <a:srcRect b="11837" l="0" r="1980" t="9036"/>
          <a:stretch/>
        </p:blipFill>
        <p:spPr>
          <a:xfrm>
            <a:off x="1291250" y="26497213"/>
            <a:ext cx="12308296" cy="695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1173625" y="34259125"/>
            <a:ext cx="12591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latin typeface="Calibri"/>
                <a:ea typeface="Calibri"/>
                <a:cs typeface="Calibri"/>
                <a:sym typeface="Calibri"/>
              </a:rPr>
              <a:t>Figure 1</a:t>
            </a:r>
            <a:r>
              <a:rPr i="1" lang="en-US" sz="48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X-gal reaction as a substrate for</a:t>
            </a: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enzyme β-galactosidase. Product dimerization, followed by oxidation, yields the insoluble dark blue color, 5,5’-dibromo-4,4’-dichloro-indigo. Created with Chem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</a:t>
            </a:r>
            <a:endParaRPr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10">
            <a:alphaModFix/>
          </a:blip>
          <a:srcRect b="6426" l="10839" r="8450" t="7883"/>
          <a:stretch/>
        </p:blipFill>
        <p:spPr>
          <a:xfrm rot="-5400000">
            <a:off x="30903950" y="17676137"/>
            <a:ext cx="8931375" cy="130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27990950" y="11498863"/>
            <a:ext cx="5090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</a:pPr>
            <a:r>
              <a:rPr b="1" lang="en-US" sz="7000">
                <a:latin typeface="Calibri"/>
                <a:ea typeface="Calibri"/>
                <a:cs typeface="Calibri"/>
                <a:sym typeface="Calibri"/>
              </a:rPr>
              <a:t>Results </a:t>
            </a:r>
            <a:endParaRPr sz="1500"/>
          </a:p>
        </p:txBody>
      </p:sp>
      <p:sp>
        <p:nvSpPr>
          <p:cNvPr id="124" name="Google Shape;124;p1"/>
          <p:cNvSpPr txBox="1"/>
          <p:nvPr/>
        </p:nvSpPr>
        <p:spPr>
          <a:xfrm>
            <a:off x="28098250" y="17169227"/>
            <a:ext cx="14815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 of the </a:t>
            </a:r>
            <a:r>
              <a:rPr i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cancerogenus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 at the 2 h, 4 h, and 6 h mark showing the evolution of blue (X-Gal) over time.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27940000" y="28705825"/>
            <a:ext cx="14815800" cy="3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6: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TLC spot assay at the 4 hour mark, showing the first signs of enzyme activity. Plates shown above include extracts from 2 species: </a:t>
            </a:r>
            <a:r>
              <a:rPr i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E.cancerogenus and C. flaccumfaciens.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AHLs: N-C8, N-3-oxo-C8, and N-3-oxo-C12. KYC6 (+) control, and no AHL (-) control.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5203254" y="14148225"/>
            <a:ext cx="8059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Calibri"/>
              <a:buNone/>
            </a:pPr>
            <a:r>
              <a:rPr b="1" i="0" lang="en-US" sz="7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Experimental Design</a:t>
            </a:r>
            <a:endParaRPr/>
          </a:p>
        </p:txBody>
      </p:sp>
      <p:sp>
        <p:nvSpPr>
          <p:cNvPr id="127" name="Google Shape;127;p1"/>
          <p:cNvSpPr txBox="1"/>
          <p:nvPr/>
        </p:nvSpPr>
        <p:spPr>
          <a:xfrm>
            <a:off x="14560212" y="27164113"/>
            <a:ext cx="12591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Workflow for AH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L extraction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concentration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AHLs from the different species samples. T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hese species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were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previously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identified as AHL producin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Created with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ender.com</a:t>
            </a:r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28159588" y="10042550"/>
            <a:ext cx="14458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Spot assay workflow, to support extract viability. Created with BioRender.com</a:t>
            </a:r>
            <a:endParaRPr/>
          </a:p>
        </p:txBody>
      </p:sp>
      <p:sp>
        <p:nvSpPr>
          <p:cNvPr id="129" name="Google Shape;129;p1"/>
          <p:cNvSpPr txBox="1"/>
          <p:nvPr/>
        </p:nvSpPr>
        <p:spPr>
          <a:xfrm>
            <a:off x="15660438" y="7026425"/>
            <a:ext cx="11304900" cy="6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 u="sng">
                <a:latin typeface="Calibri"/>
                <a:ea typeface="Calibri"/>
                <a:cs typeface="Calibri"/>
                <a:sym typeface="Calibri"/>
              </a:rPr>
              <a:t>Detected ISS Bacteria </a:t>
            </a:r>
            <a:r>
              <a:rPr b="1" lang="en-US" sz="5500" u="sng">
                <a:latin typeface="Calibri"/>
                <a:ea typeface="Calibri"/>
                <a:cs typeface="Calibri"/>
                <a:sym typeface="Calibri"/>
              </a:rPr>
              <a:t>that use AHLs</a:t>
            </a:r>
            <a:endParaRPr b="1" sz="5500" u="sng"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Font typeface="Calibri"/>
              <a:buChar char="●"/>
            </a:pPr>
            <a:r>
              <a:rPr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Burkholderia multivorans</a:t>
            </a:r>
            <a:endParaRPr sz="5500">
              <a:solidFill>
                <a:schemeClr val="dk1"/>
              </a:solidFill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Font typeface="Calibri"/>
              <a:buChar char="●"/>
            </a:pPr>
            <a:r>
              <a:rPr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Burkholderia pyrrocinia</a:t>
            </a:r>
            <a:endParaRPr i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Char char="●"/>
            </a:pPr>
            <a:r>
              <a:rPr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Cupriavidus metallidurans</a:t>
            </a:r>
            <a:endParaRPr i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Char char="●"/>
            </a:pPr>
            <a:r>
              <a:rPr i="1" lang="en-US" sz="5500">
                <a:latin typeface="Calibri"/>
                <a:ea typeface="Calibri"/>
                <a:cs typeface="Calibri"/>
                <a:sym typeface="Calibri"/>
              </a:rPr>
              <a:t> Curtobacterium flaccumfaciens</a:t>
            </a:r>
            <a:endParaRPr sz="5500"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Char char="●"/>
            </a:pPr>
            <a:r>
              <a:rPr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Enterobacter cancerogenus</a:t>
            </a:r>
            <a:endParaRPr sz="5500">
              <a:solidFill>
                <a:schemeClr val="dk1"/>
              </a:solidFill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Char char="●"/>
            </a:pPr>
            <a:r>
              <a:rPr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Methylobacterium luistanum</a:t>
            </a:r>
            <a:endParaRPr sz="5500">
              <a:solidFill>
                <a:schemeClr val="dk1"/>
              </a:solidFill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Char char="●"/>
            </a:pPr>
            <a:r>
              <a:rPr i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Pantoea agglomerans</a:t>
            </a:r>
            <a:endParaRPr i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14073299" y="34760350"/>
            <a:ext cx="12591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TLC assay workflow.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ladder of stock AHLs are used to determine the identity of each extracted AHL. Created with BioRender.com</a:t>
            </a:r>
            <a:endParaRPr/>
          </a:p>
        </p:txBody>
      </p:sp>
      <p:grpSp>
        <p:nvGrpSpPr>
          <p:cNvPr id="131" name="Google Shape;131;p1"/>
          <p:cNvGrpSpPr/>
          <p:nvPr/>
        </p:nvGrpSpPr>
        <p:grpSpPr>
          <a:xfrm>
            <a:off x="28396788" y="12679750"/>
            <a:ext cx="13983823" cy="4478287"/>
            <a:chOff x="27990950" y="12682063"/>
            <a:chExt cx="13983823" cy="4478287"/>
          </a:xfrm>
        </p:grpSpPr>
        <p:pic>
          <p:nvPicPr>
            <p:cNvPr id="132" name="Google Shape;132;p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7990950" y="12682063"/>
              <a:ext cx="5090401" cy="4473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3096877" y="12686700"/>
              <a:ext cx="4502035" cy="4473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"/>
            <p:cNvPicPr preferRelativeResize="0"/>
            <p:nvPr/>
          </p:nvPicPr>
          <p:blipFill rotWithShape="1">
            <a:blip r:embed="rId13">
              <a:alphaModFix/>
            </a:blip>
            <a:srcRect b="5352" l="3441" r="4790" t="9009"/>
            <a:stretch/>
          </p:blipFill>
          <p:spPr>
            <a:xfrm>
              <a:off x="37598925" y="12686700"/>
              <a:ext cx="4375848" cy="447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FFF7"/>
      </a:accent1>
      <a:accent2>
        <a:srgbClr val="33CCCC"/>
      </a:accent2>
      <a:accent3>
        <a:srgbClr val="FFFFE9"/>
      </a:accent3>
      <a:accent4>
        <a:srgbClr val="707070"/>
      </a:accent4>
      <a:accent5>
        <a:srgbClr val="FFFFFA"/>
      </a:accent5>
      <a:accent6>
        <a:srgbClr val="2DB9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FFF7"/>
      </a:accent1>
      <a:accent2>
        <a:srgbClr val="33CCCC"/>
      </a:accent2>
      <a:accent3>
        <a:srgbClr val="FFFFE9"/>
      </a:accent3>
      <a:accent4>
        <a:srgbClr val="707070"/>
      </a:accent4>
      <a:accent5>
        <a:srgbClr val="FFFFFA"/>
      </a:accent5>
      <a:accent6>
        <a:srgbClr val="2DB9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