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http://customooxmlschemas.google.com/">
      <go:slidesCustomData xmlns:go="http://customooxmlschemas.google.com/" r:id="rId7" roundtripDataSignature="AMtx7milpPkBReHmsVysYiKx3AocQRRB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p1:notes"/>
          <p:cNvSpPr/>
          <p:nvPr>
            <p:ph idx="2"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1:notes"/>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
          <p:cNvSpPr txBox="1"/>
          <p:nvPr/>
        </p:nvSpPr>
        <p:spPr>
          <a:xfrm>
            <a:off x="9296400" y="1410538"/>
            <a:ext cx="27352252" cy="3999288"/>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i="0" lang="en-US" sz="8000" u="none" cap="none" strike="noStrike">
                <a:solidFill>
                  <a:schemeClr val="dk1"/>
                </a:solidFill>
                <a:latin typeface="Calibri"/>
                <a:ea typeface="Calibri"/>
                <a:cs typeface="Calibri"/>
                <a:sym typeface="Calibri"/>
              </a:rPr>
              <a:t>Fake News Detector</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600"/>
              <a:buFont typeface="Arial"/>
              <a:buNone/>
            </a:pPr>
            <a:r>
              <a:rPr b="1" i="0" lang="en-US" sz="6600" u="none" cap="none" strike="noStrike">
                <a:solidFill>
                  <a:schemeClr val="dk1"/>
                </a:solidFill>
                <a:latin typeface="Calibri"/>
                <a:ea typeface="Calibri"/>
                <a:cs typeface="Calibri"/>
                <a:sym typeface="Calibri"/>
              </a:rPr>
              <a:t>Victor Pinto, Joseph Bigelow</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 Dr. Nasheen Nur, Dept. of Computer Engineering and Sciences, Florida Institute of Technology</a:t>
            </a:r>
            <a:endParaRPr b="1" i="0" sz="4800" u="none" cap="none" strike="noStrike">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pic>
        <p:nvPicPr>
          <p:cNvPr descr="screen, Laptop, education, symbols, Computer, science, signs, tool Icon" id="52" name="Google Shape;52;p1"/>
          <p:cNvPicPr preferRelativeResize="0"/>
          <p:nvPr/>
        </p:nvPicPr>
        <p:blipFill rotWithShape="1">
          <a:blip r:embed="rId3">
            <a:alphaModFix/>
          </a:blip>
          <a:srcRect b="0" l="0" r="0" t="0"/>
          <a:stretch/>
        </p:blipFill>
        <p:spPr>
          <a:xfrm>
            <a:off x="41459894" y="496138"/>
            <a:ext cx="1828800" cy="1828800"/>
          </a:xfrm>
          <a:prstGeom prst="rect">
            <a:avLst/>
          </a:prstGeom>
          <a:noFill/>
          <a:ln>
            <a:noFill/>
          </a:ln>
        </p:spPr>
      </p:pic>
      <p:sp>
        <p:nvSpPr>
          <p:cNvPr id="53" name="Google Shape;53;p1"/>
          <p:cNvSpPr txBox="1"/>
          <p:nvPr/>
        </p:nvSpPr>
        <p:spPr>
          <a:xfrm>
            <a:off x="1531050" y="7273925"/>
            <a:ext cx="10770000" cy="167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7200" u="none" cap="none" strike="noStrike">
                <a:solidFill>
                  <a:srgbClr val="000000"/>
                </a:solidFill>
                <a:latin typeface="Calibri"/>
                <a:ea typeface="Calibri"/>
                <a:cs typeface="Calibri"/>
                <a:sym typeface="Calibri"/>
              </a:rPr>
              <a:t>Abstract</a:t>
            </a:r>
            <a:r>
              <a:rPr lang="en-US" sz="7200">
                <a:latin typeface="Calibri"/>
                <a:ea typeface="Calibri"/>
                <a:cs typeface="Calibri"/>
                <a:sym typeface="Calibri"/>
              </a:rPr>
              <a:t>:</a:t>
            </a:r>
            <a:endParaRPr sz="7200">
              <a:latin typeface="Calibri"/>
              <a:ea typeface="Calibri"/>
              <a:cs typeface="Calibri"/>
              <a:sym typeface="Calibri"/>
            </a:endParaRPr>
          </a:p>
          <a:p>
            <a:pPr indent="0" lvl="0" marL="0" marR="0" rtl="0" algn="just">
              <a:lnSpc>
                <a:spcPct val="100000"/>
              </a:lnSpc>
              <a:spcBef>
                <a:spcPts val="0"/>
              </a:spcBef>
              <a:spcAft>
                <a:spcPts val="0"/>
              </a:spcAft>
              <a:buNone/>
            </a:pPr>
            <a:r>
              <a:rPr lang="en-US" sz="4800">
                <a:latin typeface="Calibri"/>
                <a:ea typeface="Calibri"/>
                <a:cs typeface="Calibri"/>
                <a:sym typeface="Calibri"/>
              </a:rPr>
              <a:t>In the modern age, social media has become a common aspect of society. Social media has opened new </a:t>
            </a:r>
            <a:r>
              <a:rPr lang="en-US" sz="4800">
                <a:latin typeface="Calibri"/>
                <a:ea typeface="Calibri"/>
                <a:cs typeface="Calibri"/>
                <a:sym typeface="Calibri"/>
              </a:rPr>
              <a:t>possibilities</a:t>
            </a:r>
            <a:r>
              <a:rPr lang="en-US" sz="4800">
                <a:latin typeface="Calibri"/>
                <a:ea typeface="Calibri"/>
                <a:cs typeface="Calibri"/>
                <a:sym typeface="Calibri"/>
              </a:rPr>
              <a:t> for access to information and easy communication between users, but also presents a very real threat. Fake news, defined as information that is misleading or inaccurate to the facts to manipulate the reader, is a problematic issue. Social media is a popular platform for misinformation to be spread at a quick rate. Due to the massive amount of </a:t>
            </a:r>
            <a:r>
              <a:rPr lang="en-US" sz="4800">
                <a:latin typeface="Calibri"/>
                <a:ea typeface="Calibri"/>
                <a:cs typeface="Calibri"/>
                <a:sym typeface="Calibri"/>
              </a:rPr>
              <a:t>information</a:t>
            </a:r>
            <a:r>
              <a:rPr lang="en-US" sz="4800">
                <a:latin typeface="Calibri"/>
                <a:ea typeface="Calibri"/>
                <a:cs typeface="Calibri"/>
                <a:sym typeface="Calibri"/>
              </a:rPr>
              <a:t> </a:t>
            </a:r>
            <a:r>
              <a:rPr lang="en-US" sz="4800">
                <a:latin typeface="Calibri"/>
                <a:ea typeface="Calibri"/>
                <a:cs typeface="Calibri"/>
                <a:sym typeface="Calibri"/>
              </a:rPr>
              <a:t>available through the internet, finding credible sources can be challenging for users. The solution proposed is a tool that will allow users to authenticate information on social media. The proposed system integrates an NLP based detection tool to communicate with a web browser extension through a web server. </a:t>
            </a:r>
            <a:endParaRPr sz="4800">
              <a:latin typeface="Calibri"/>
              <a:ea typeface="Calibri"/>
              <a:cs typeface="Calibri"/>
              <a:sym typeface="Calibri"/>
            </a:endParaRPr>
          </a:p>
        </p:txBody>
      </p:sp>
      <p:sp>
        <p:nvSpPr>
          <p:cNvPr id="54" name="Google Shape;54;p1"/>
          <p:cNvSpPr txBox="1"/>
          <p:nvPr/>
        </p:nvSpPr>
        <p:spPr>
          <a:xfrm>
            <a:off x="1536100" y="23989925"/>
            <a:ext cx="10770000" cy="156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7200" u="none" cap="none" strike="noStrike">
                <a:solidFill>
                  <a:srgbClr val="000000"/>
                </a:solidFill>
                <a:latin typeface="Calibri"/>
                <a:ea typeface="Calibri"/>
                <a:cs typeface="Calibri"/>
                <a:sym typeface="Calibri"/>
              </a:rPr>
              <a:t>Requirement Analysis an</a:t>
            </a:r>
            <a:r>
              <a:rPr lang="en-US" sz="7200">
                <a:latin typeface="Calibri"/>
                <a:ea typeface="Calibri"/>
                <a:cs typeface="Calibri"/>
                <a:sym typeface="Calibri"/>
              </a:rPr>
              <a:t>d Research gaps</a:t>
            </a:r>
            <a:endParaRPr sz="7200">
              <a:latin typeface="Calibri"/>
              <a:ea typeface="Calibri"/>
              <a:cs typeface="Calibri"/>
              <a:sym typeface="Calibri"/>
            </a:endParaRPr>
          </a:p>
          <a:p>
            <a:pPr indent="0" lvl="0" marL="0" marR="0" rtl="0" algn="just">
              <a:lnSpc>
                <a:spcPct val="100000"/>
              </a:lnSpc>
              <a:spcBef>
                <a:spcPts val="0"/>
              </a:spcBef>
              <a:spcAft>
                <a:spcPts val="0"/>
              </a:spcAft>
              <a:buNone/>
            </a:pPr>
            <a:r>
              <a:rPr lang="en-US" sz="4800">
                <a:latin typeface="Calibri"/>
                <a:ea typeface="Calibri"/>
                <a:cs typeface="Calibri"/>
                <a:sym typeface="Calibri"/>
              </a:rPr>
              <a:t>The reason for </a:t>
            </a:r>
            <a:r>
              <a:rPr lang="en-US" sz="4800">
                <a:latin typeface="Calibri"/>
                <a:ea typeface="Calibri"/>
                <a:cs typeface="Calibri"/>
                <a:sym typeface="Calibri"/>
              </a:rPr>
              <a:t>requirement</a:t>
            </a:r>
            <a:r>
              <a:rPr lang="en-US" sz="4800">
                <a:latin typeface="Calibri"/>
                <a:ea typeface="Calibri"/>
                <a:cs typeface="Calibri"/>
                <a:sym typeface="Calibri"/>
              </a:rPr>
              <a:t> analysis is to </a:t>
            </a:r>
            <a:r>
              <a:rPr lang="en-US" sz="4800">
                <a:latin typeface="Calibri"/>
                <a:ea typeface="Calibri"/>
                <a:cs typeface="Calibri"/>
                <a:sym typeface="Calibri"/>
              </a:rPr>
              <a:t>continue</a:t>
            </a:r>
            <a:r>
              <a:rPr lang="en-US" sz="4800">
                <a:latin typeface="Calibri"/>
                <a:ea typeface="Calibri"/>
                <a:cs typeface="Calibri"/>
                <a:sym typeface="Calibri"/>
              </a:rPr>
              <a:t> improving the current detection tool. One </a:t>
            </a:r>
            <a:r>
              <a:rPr lang="en-US" sz="4800">
                <a:latin typeface="Calibri"/>
                <a:ea typeface="Calibri"/>
                <a:cs typeface="Calibri"/>
                <a:sym typeface="Calibri"/>
              </a:rPr>
              <a:t>requirement</a:t>
            </a:r>
            <a:r>
              <a:rPr lang="en-US" sz="4800">
                <a:latin typeface="Calibri"/>
                <a:ea typeface="Calibri"/>
                <a:cs typeface="Calibri"/>
                <a:sym typeface="Calibri"/>
              </a:rPr>
              <a:t> we incorporated into the design of our extension was visual explainability for the model’s detection result. Future research can be expanded to address current </a:t>
            </a:r>
            <a:r>
              <a:rPr lang="en-US" sz="4800">
                <a:latin typeface="Calibri"/>
                <a:ea typeface="Calibri"/>
                <a:cs typeface="Calibri"/>
                <a:sym typeface="Calibri"/>
              </a:rPr>
              <a:t>challenges</a:t>
            </a:r>
            <a:r>
              <a:rPr lang="en-US" sz="4800">
                <a:latin typeface="Calibri"/>
                <a:ea typeface="Calibri"/>
                <a:cs typeface="Calibri"/>
                <a:sym typeface="Calibri"/>
              </a:rPr>
              <a:t> such as:</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Lack of trust from users to algorithm based results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Lack of diverse databases with both real and fake news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Detection models that can perform with different types of media</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Detection models for different languages</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45720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p:txBody>
      </p:sp>
      <p:sp>
        <p:nvSpPr>
          <p:cNvPr id="55" name="Google Shape;55;p1"/>
          <p:cNvSpPr txBox="1"/>
          <p:nvPr/>
        </p:nvSpPr>
        <p:spPr>
          <a:xfrm>
            <a:off x="13427238" y="7520013"/>
            <a:ext cx="165024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7200" u="none" cap="none" strike="noStrike">
                <a:solidFill>
                  <a:srgbClr val="000000"/>
                </a:solidFill>
                <a:latin typeface="Calibri"/>
                <a:ea typeface="Calibri"/>
                <a:cs typeface="Calibri"/>
                <a:sym typeface="Calibri"/>
              </a:rPr>
              <a:t>Proposed Approach: System Architecture</a:t>
            </a:r>
            <a:endParaRPr sz="7200"/>
          </a:p>
        </p:txBody>
      </p:sp>
      <p:sp>
        <p:nvSpPr>
          <p:cNvPr id="56" name="Google Shape;56;p1"/>
          <p:cNvSpPr txBox="1"/>
          <p:nvPr/>
        </p:nvSpPr>
        <p:spPr>
          <a:xfrm>
            <a:off x="14830927" y="19064325"/>
            <a:ext cx="13700100" cy="1523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i="0" lang="en-US" sz="7200" u="none" cap="none" strike="noStrike">
                <a:solidFill>
                  <a:srgbClr val="000000"/>
                </a:solidFill>
                <a:latin typeface="Calibri"/>
                <a:ea typeface="Calibri"/>
                <a:cs typeface="Calibri"/>
                <a:sym typeface="Calibri"/>
              </a:rPr>
              <a:t>Description</a:t>
            </a:r>
            <a:endParaRPr i="0" sz="72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4800">
              <a:latin typeface="Calibri"/>
              <a:ea typeface="Calibri"/>
              <a:cs typeface="Calibri"/>
              <a:sym typeface="Calibri"/>
            </a:endParaRPr>
          </a:p>
          <a:p>
            <a:pPr indent="0" lvl="0" marL="0" marR="0" rtl="0" algn="l">
              <a:lnSpc>
                <a:spcPct val="100000"/>
              </a:lnSpc>
              <a:spcBef>
                <a:spcPts val="0"/>
              </a:spcBef>
              <a:spcAft>
                <a:spcPts val="0"/>
              </a:spcAft>
              <a:buNone/>
            </a:pPr>
            <a:r>
              <a:rPr b="1" lang="en-US" sz="4800">
                <a:latin typeface="Calibri"/>
                <a:ea typeface="Calibri"/>
                <a:cs typeface="Calibri"/>
                <a:sym typeface="Calibri"/>
              </a:rPr>
              <a:t>Extension:</a:t>
            </a:r>
            <a:r>
              <a:rPr lang="en-US" sz="4800">
                <a:latin typeface="Calibri"/>
                <a:ea typeface="Calibri"/>
                <a:cs typeface="Calibri"/>
                <a:sym typeface="Calibri"/>
              </a:rPr>
              <a:t> a chrome web extension that sends text to the web server and displays the result for the user</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rPr b="1" lang="en-US" sz="4800">
                <a:latin typeface="Calibri"/>
                <a:ea typeface="Calibri"/>
                <a:cs typeface="Calibri"/>
                <a:sym typeface="Calibri"/>
              </a:rPr>
              <a:t>Web Server</a:t>
            </a:r>
            <a:r>
              <a:rPr lang="en-US" sz="4800">
                <a:latin typeface="Calibri"/>
                <a:ea typeface="Calibri"/>
                <a:cs typeface="Calibri"/>
                <a:sym typeface="Calibri"/>
              </a:rPr>
              <a:t>: the server handles HTTP request from both the server and the NLP tool</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rPr b="1" lang="en-US" sz="4800">
                <a:latin typeface="Calibri"/>
                <a:ea typeface="Calibri"/>
                <a:cs typeface="Calibri"/>
                <a:sym typeface="Calibri"/>
              </a:rPr>
              <a:t>Abstract</a:t>
            </a:r>
            <a:r>
              <a:rPr lang="en-US" sz="4800">
                <a:latin typeface="Calibri"/>
                <a:ea typeface="Calibri"/>
                <a:cs typeface="Calibri"/>
                <a:sym typeface="Calibri"/>
              </a:rPr>
              <a:t>: the abstract is part of the NLP tool made by us. it acts as a interface for a webserver between the tool and the server.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rPr b="1" lang="en-US" sz="4800">
                <a:latin typeface="Calibri"/>
                <a:ea typeface="Calibri"/>
                <a:cs typeface="Calibri"/>
                <a:sym typeface="Calibri"/>
              </a:rPr>
              <a:t>NLP tool</a:t>
            </a:r>
            <a:r>
              <a:rPr lang="en-US" sz="4800">
                <a:latin typeface="Calibri"/>
                <a:ea typeface="Calibri"/>
                <a:cs typeface="Calibri"/>
                <a:sym typeface="Calibri"/>
              </a:rPr>
              <a:t>: the tool has multiple steps. the tool takes the text sent to the server and articles from the database to calculate similarity scores, which are sent back through the server to the extension</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rPr b="1" lang="en-US" sz="4800">
                <a:latin typeface="Calibri"/>
                <a:ea typeface="Calibri"/>
                <a:cs typeface="Calibri"/>
                <a:sym typeface="Calibri"/>
              </a:rPr>
              <a:t>Database</a:t>
            </a:r>
            <a:r>
              <a:rPr lang="en-US" sz="4800">
                <a:latin typeface="Calibri"/>
                <a:ea typeface="Calibri"/>
                <a:cs typeface="Calibri"/>
                <a:sym typeface="Calibri"/>
              </a:rPr>
              <a:t>: The database stroes multiple news articles from both Fox and CNN. The text is extracted when new text is going to be analysed</a:t>
            </a:r>
            <a:endParaRPr sz="4800">
              <a:latin typeface="Calibri"/>
              <a:ea typeface="Calibri"/>
              <a:cs typeface="Calibri"/>
              <a:sym typeface="Calibri"/>
            </a:endParaRPr>
          </a:p>
        </p:txBody>
      </p:sp>
      <p:sp>
        <p:nvSpPr>
          <p:cNvPr id="57" name="Google Shape;57;p1"/>
          <p:cNvSpPr txBox="1"/>
          <p:nvPr/>
        </p:nvSpPr>
        <p:spPr>
          <a:xfrm>
            <a:off x="31055850" y="7520025"/>
            <a:ext cx="11560500" cy="1154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7200" u="none" cap="none" strike="noStrike">
                <a:solidFill>
                  <a:srgbClr val="000000"/>
                </a:solidFill>
                <a:latin typeface="Calibri"/>
                <a:ea typeface="Calibri"/>
                <a:cs typeface="Calibri"/>
                <a:sym typeface="Calibri"/>
              </a:rPr>
              <a:t>Our Tool and Implementation</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Tool </a:t>
            </a:r>
            <a:r>
              <a:rPr lang="en-US" sz="4800">
                <a:latin typeface="Calibri"/>
                <a:ea typeface="Calibri"/>
                <a:cs typeface="Calibri"/>
                <a:sym typeface="Calibri"/>
              </a:rPr>
              <a:t>removes symbols and punctuation from both text from the user and news articles</a:t>
            </a:r>
            <a:r>
              <a:rPr lang="en-US" sz="4800">
                <a:latin typeface="Calibri"/>
                <a:ea typeface="Calibri"/>
                <a:cs typeface="Calibri"/>
                <a:sym typeface="Calibri"/>
              </a:rPr>
              <a:t> </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Tool then takes the data and converts it to vectors for analysis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Cosine score, matching score, and word </a:t>
            </a:r>
            <a:r>
              <a:rPr lang="en-US" sz="4800">
                <a:latin typeface="Calibri"/>
                <a:ea typeface="Calibri"/>
                <a:cs typeface="Calibri"/>
                <a:sym typeface="Calibri"/>
              </a:rPr>
              <a:t>appearance are generated</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Web server in Javascript </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 An </a:t>
            </a:r>
            <a:r>
              <a:rPr lang="en-US" sz="4800">
                <a:latin typeface="Calibri"/>
                <a:ea typeface="Calibri"/>
                <a:cs typeface="Calibri"/>
                <a:sym typeface="Calibri"/>
              </a:rPr>
              <a:t>extension</a:t>
            </a:r>
            <a:r>
              <a:rPr lang="en-US" sz="4800">
                <a:latin typeface="Calibri"/>
                <a:ea typeface="Calibri"/>
                <a:cs typeface="Calibri"/>
                <a:sym typeface="Calibri"/>
              </a:rPr>
              <a:t> that uses HTML, Javascript, and Chrom’s API tools. The styling of the extension was done with CSS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Tool is created with python</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SQL databases to store news articles and Twitter posts</a:t>
            </a:r>
            <a:endParaRPr sz="4800">
              <a:latin typeface="Calibri"/>
              <a:ea typeface="Calibri"/>
              <a:cs typeface="Calibri"/>
              <a:sym typeface="Calibri"/>
            </a:endParaRPr>
          </a:p>
        </p:txBody>
      </p:sp>
      <p:sp>
        <p:nvSpPr>
          <p:cNvPr id="58" name="Google Shape;58;p1"/>
          <p:cNvSpPr txBox="1"/>
          <p:nvPr/>
        </p:nvSpPr>
        <p:spPr>
          <a:xfrm>
            <a:off x="31055850" y="19202400"/>
            <a:ext cx="11560500" cy="8589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sz="7200">
                <a:latin typeface="Calibri"/>
                <a:ea typeface="Calibri"/>
                <a:cs typeface="Calibri"/>
                <a:sym typeface="Calibri"/>
              </a:rPr>
              <a:t>Discussion of </a:t>
            </a:r>
            <a:r>
              <a:rPr b="0" i="0" lang="en-US" sz="7200" u="none" cap="none" strike="noStrike">
                <a:solidFill>
                  <a:srgbClr val="000000"/>
                </a:solidFill>
                <a:latin typeface="Calibri"/>
                <a:ea typeface="Calibri"/>
                <a:cs typeface="Calibri"/>
                <a:sym typeface="Calibri"/>
              </a:rPr>
              <a:t>Limitations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Tool is not cross-platform compatible</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Tool is limited to only </a:t>
            </a:r>
            <a:r>
              <a:rPr lang="en-US" sz="4800">
                <a:latin typeface="Calibri"/>
                <a:ea typeface="Calibri"/>
                <a:cs typeface="Calibri"/>
                <a:sym typeface="Calibri"/>
              </a:rPr>
              <a:t>running on a Windows computer</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Would like to improve the tool so it can run independently on other systems</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have tool run on linux and mac machines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 The backend NLP tool is very basic. </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Had only three values generated.</a:t>
            </a:r>
            <a:endParaRPr sz="4800">
              <a:latin typeface="Calibri"/>
              <a:ea typeface="Calibri"/>
              <a:cs typeface="Calibri"/>
              <a:sym typeface="Calibri"/>
            </a:endParaRPr>
          </a:p>
          <a:p>
            <a:pPr indent="-533400" lvl="1" marL="9144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Prevented the </a:t>
            </a:r>
            <a:r>
              <a:rPr lang="en-US" sz="4800">
                <a:latin typeface="Calibri"/>
                <a:ea typeface="Calibri"/>
                <a:cs typeface="Calibri"/>
                <a:sym typeface="Calibri"/>
              </a:rPr>
              <a:t>advancement and diversity of visualization features for extension</a:t>
            </a:r>
            <a:endParaRPr sz="4800">
              <a:latin typeface="Calibri"/>
              <a:ea typeface="Calibri"/>
              <a:cs typeface="Calibri"/>
              <a:sym typeface="Calibri"/>
            </a:endParaRPr>
          </a:p>
        </p:txBody>
      </p:sp>
      <p:sp>
        <p:nvSpPr>
          <p:cNvPr id="59" name="Google Shape;59;p1"/>
          <p:cNvSpPr txBox="1"/>
          <p:nvPr/>
        </p:nvSpPr>
        <p:spPr>
          <a:xfrm>
            <a:off x="31055850" y="28020300"/>
            <a:ext cx="10074600" cy="1006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7200" u="none" cap="none" strike="noStrike">
                <a:solidFill>
                  <a:srgbClr val="000000"/>
                </a:solidFill>
                <a:latin typeface="Calibri"/>
                <a:ea typeface="Calibri"/>
                <a:cs typeface="Calibri"/>
                <a:sym typeface="Calibri"/>
              </a:rPr>
              <a:t>Future Direction</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Making the tool </a:t>
            </a:r>
            <a:r>
              <a:rPr lang="en-US" sz="4800">
                <a:latin typeface="Calibri"/>
                <a:ea typeface="Calibri"/>
                <a:cs typeface="Calibri"/>
                <a:sym typeface="Calibri"/>
              </a:rPr>
              <a:t>accessible</a:t>
            </a:r>
            <a:r>
              <a:rPr lang="en-US" sz="4800">
                <a:latin typeface="Calibri"/>
                <a:ea typeface="Calibri"/>
                <a:cs typeface="Calibri"/>
                <a:sym typeface="Calibri"/>
              </a:rPr>
              <a:t> to other platforms such as Mac and Linux operating systems</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Improving the scope of the NLP tool</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I</a:t>
            </a:r>
            <a:r>
              <a:rPr lang="en-US" sz="4800">
                <a:latin typeface="Calibri"/>
                <a:ea typeface="Calibri"/>
                <a:cs typeface="Calibri"/>
                <a:sym typeface="Calibri"/>
              </a:rPr>
              <a:t>ncorporating visual explanation for the user through features and text comparison</a:t>
            </a:r>
            <a:endParaRPr sz="4800">
              <a:latin typeface="Calibri"/>
              <a:ea typeface="Calibri"/>
              <a:cs typeface="Calibri"/>
              <a:sym typeface="Calibri"/>
            </a:endParaRPr>
          </a:p>
          <a:p>
            <a:pPr indent="-533400" lvl="0" marL="457200" marR="0" rtl="0" algn="l">
              <a:lnSpc>
                <a:spcPct val="100000"/>
              </a:lnSpc>
              <a:spcBef>
                <a:spcPts val="0"/>
              </a:spcBef>
              <a:spcAft>
                <a:spcPts val="0"/>
              </a:spcAft>
              <a:buSzPts val="4800"/>
              <a:buFont typeface="Calibri"/>
              <a:buChar char="●"/>
            </a:pPr>
            <a:r>
              <a:rPr lang="en-US" sz="4800">
                <a:latin typeface="Calibri"/>
                <a:ea typeface="Calibri"/>
                <a:cs typeface="Calibri"/>
                <a:sym typeface="Calibri"/>
              </a:rPr>
              <a:t>Submitting the survey paper and a user study paper on an improved version of the tool</a:t>
            </a:r>
            <a:r>
              <a:rPr lang="en-US" sz="4800">
                <a:latin typeface="Calibri"/>
                <a:ea typeface="Calibri"/>
                <a:cs typeface="Calibri"/>
                <a:sym typeface="Calibri"/>
              </a:rPr>
              <a:t>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p:txBody>
      </p:sp>
      <p:pic>
        <p:nvPicPr>
          <p:cNvPr id="60" name="Google Shape;60;p1"/>
          <p:cNvPicPr preferRelativeResize="0"/>
          <p:nvPr/>
        </p:nvPicPr>
        <p:blipFill>
          <a:blip r:embed="rId4">
            <a:alphaModFix/>
          </a:blip>
          <a:stretch>
            <a:fillRect/>
          </a:stretch>
        </p:blipFill>
        <p:spPr>
          <a:xfrm>
            <a:off x="13427313" y="9171516"/>
            <a:ext cx="16502268" cy="8241299"/>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