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ES/WoyYV4iDPBv2JhwcJVMjhCq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1982" y="125"/>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296400" y="1410538"/>
            <a:ext cx="27352200" cy="3168900"/>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dirty="0">
                <a:solidFill>
                  <a:schemeClr val="dk1"/>
                </a:solidFill>
                <a:latin typeface="Calibri"/>
                <a:ea typeface="Calibri"/>
                <a:cs typeface="Calibri"/>
                <a:sym typeface="Calibri"/>
              </a:rPr>
              <a:t>Synthetic Data Pipeline for Satellite </a:t>
            </a:r>
            <a:r>
              <a:rPr lang="en-US" sz="8000" b="1">
                <a:solidFill>
                  <a:schemeClr val="dk1"/>
                </a:solidFill>
                <a:latin typeface="Calibri"/>
                <a:ea typeface="Calibri"/>
                <a:cs typeface="Calibri"/>
                <a:sym typeface="Calibri"/>
              </a:rPr>
              <a:t>Pose Estimation</a:t>
            </a:r>
          </a:p>
          <a:p>
            <a:pPr marL="0" marR="0" lvl="0" indent="0" algn="ctr" rtl="0">
              <a:lnSpc>
                <a:spcPct val="100000"/>
              </a:lnSpc>
              <a:spcBef>
                <a:spcPts val="0"/>
              </a:spcBef>
              <a:spcAft>
                <a:spcPts val="0"/>
              </a:spcAft>
              <a:buClr>
                <a:srgbClr val="000000"/>
              </a:buClr>
              <a:buSzPts val="8000"/>
              <a:buFont typeface="Arial"/>
              <a:buNone/>
            </a:pPr>
            <a:r>
              <a:rPr lang="en-US" sz="6600" b="1">
                <a:solidFill>
                  <a:schemeClr val="dk1"/>
                </a:solidFill>
                <a:latin typeface="Calibri"/>
                <a:ea typeface="Calibri"/>
                <a:cs typeface="Calibri"/>
                <a:sym typeface="Calibri"/>
              </a:rPr>
              <a:t>Nathan </a:t>
            </a:r>
            <a:r>
              <a:rPr lang="en-US" sz="6600" b="1" dirty="0">
                <a:solidFill>
                  <a:schemeClr val="dk1"/>
                </a:solidFill>
                <a:latin typeface="Calibri"/>
                <a:ea typeface="Calibri"/>
                <a:cs typeface="Calibri"/>
                <a:sym typeface="Calibri"/>
              </a:rPr>
              <a:t>Pichette, William Stern, Stephane Baruch, </a:t>
            </a:r>
            <a:r>
              <a:rPr lang="en-US" sz="6600" b="1" dirty="0" err="1">
                <a:solidFill>
                  <a:schemeClr val="dk1"/>
                </a:solidFill>
                <a:latin typeface="Calibri"/>
                <a:ea typeface="Calibri"/>
                <a:cs typeface="Calibri"/>
                <a:sym typeface="Calibri"/>
              </a:rPr>
              <a:t>Hanibal</a:t>
            </a:r>
            <a:r>
              <a:rPr lang="en-US" sz="6600" b="1" dirty="0">
                <a:solidFill>
                  <a:schemeClr val="dk1"/>
                </a:solidFill>
                <a:latin typeface="Calibri"/>
                <a:ea typeface="Calibri"/>
                <a:cs typeface="Calibri"/>
                <a:sym typeface="Calibri"/>
              </a:rPr>
              <a:t> Alazar</a:t>
            </a:r>
            <a:endParaRPr lang="en-US"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dirty="0">
                <a:solidFill>
                  <a:schemeClr val="dk1"/>
                </a:solidFill>
                <a:latin typeface="Calibri"/>
                <a:ea typeface="Calibri"/>
                <a:cs typeface="Calibri"/>
                <a:sym typeface="Calibri"/>
              </a:rPr>
              <a:t>Faculty Advisor(s): </a:t>
            </a:r>
            <a:r>
              <a:rPr lang="en-US" sz="5400" b="1" dirty="0">
                <a:solidFill>
                  <a:schemeClr val="dk1"/>
                </a:solidFill>
                <a:latin typeface="Calibri"/>
                <a:ea typeface="Calibri"/>
                <a:cs typeface="Calibri"/>
                <a:sym typeface="Calibri"/>
              </a:rPr>
              <a:t>Dr. Ryan White</a:t>
            </a:r>
            <a:r>
              <a:rPr lang="en-US" sz="5400" b="1" i="0" u="none" strike="noStrike" cap="none" dirty="0">
                <a:solidFill>
                  <a:schemeClr val="dk1"/>
                </a:solidFill>
                <a:latin typeface="Calibri"/>
                <a:ea typeface="Calibri"/>
                <a:cs typeface="Calibri"/>
                <a:sym typeface="Calibri"/>
              </a:rPr>
              <a:t>, Dept. of </a:t>
            </a:r>
            <a:r>
              <a:rPr lang="en-US" sz="5400" b="1" dirty="0">
                <a:solidFill>
                  <a:schemeClr val="dk1"/>
                </a:solidFill>
                <a:latin typeface="Calibri"/>
                <a:ea typeface="Calibri"/>
                <a:cs typeface="Calibri"/>
                <a:sym typeface="Calibri"/>
              </a:rPr>
              <a:t>Computer Science</a:t>
            </a:r>
            <a:r>
              <a:rPr lang="en-US" sz="5400" b="1" i="0" u="none" strike="noStrike" cap="none" dirty="0">
                <a:solidFill>
                  <a:schemeClr val="dk1"/>
                </a:solidFill>
                <a:latin typeface="Calibri"/>
                <a:ea typeface="Calibri"/>
                <a:cs typeface="Calibri"/>
                <a:sym typeface="Calibri"/>
              </a:rPr>
              <a:t>,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pic>
        <p:nvPicPr>
          <p:cNvPr id="52" name="Google Shape;52;p1" descr="screen, Laptop, education, symbols, Computer, science, signs, tool Icon"/>
          <p:cNvPicPr preferRelativeResize="0"/>
          <p:nvPr/>
        </p:nvPicPr>
        <p:blipFill rotWithShape="1">
          <a:blip r:embed="rId3">
            <a:alphaModFix/>
          </a:blip>
          <a:srcRect/>
          <a:stretch/>
        </p:blipFill>
        <p:spPr>
          <a:xfrm>
            <a:off x="39246547" y="496138"/>
            <a:ext cx="1828800" cy="1828800"/>
          </a:xfrm>
          <a:prstGeom prst="rect">
            <a:avLst/>
          </a:prstGeom>
          <a:noFill/>
          <a:ln>
            <a:noFill/>
          </a:ln>
        </p:spPr>
      </p:pic>
      <p:sp>
        <p:nvSpPr>
          <p:cNvPr id="53" name="Google Shape;53;p1"/>
          <p:cNvSpPr txBox="1"/>
          <p:nvPr/>
        </p:nvSpPr>
        <p:spPr>
          <a:xfrm>
            <a:off x="1235550" y="7920480"/>
            <a:ext cx="26372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54" name="Google Shape;54;p1"/>
          <p:cNvSpPr txBox="1"/>
          <p:nvPr/>
        </p:nvSpPr>
        <p:spPr>
          <a:xfrm>
            <a:off x="8093450" y="7489238"/>
            <a:ext cx="184800" cy="169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rgbClr val="000000"/>
              </a:solidFill>
              <a:latin typeface="Calibri"/>
              <a:ea typeface="Calibri"/>
              <a:cs typeface="Calibri"/>
              <a:sym typeface="Calibri"/>
            </a:endParaRPr>
          </a:p>
        </p:txBody>
      </p:sp>
      <p:sp>
        <p:nvSpPr>
          <p:cNvPr id="55" name="Google Shape;55;p1"/>
          <p:cNvSpPr txBox="1"/>
          <p:nvPr/>
        </p:nvSpPr>
        <p:spPr>
          <a:xfrm>
            <a:off x="17405200" y="7504700"/>
            <a:ext cx="98172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1100"/>
              <a:buFont typeface="Arial"/>
              <a:buNone/>
            </a:pPr>
            <a:r>
              <a:rPr lang="en-US" sz="9600" b="1">
                <a:solidFill>
                  <a:srgbClr val="760000"/>
                </a:solidFill>
                <a:latin typeface="Calibri"/>
                <a:ea typeface="Calibri"/>
                <a:cs typeface="Calibri"/>
                <a:sym typeface="Calibri"/>
              </a:rPr>
              <a:t>Rendered Image</a:t>
            </a:r>
            <a:endParaRPr sz="9600">
              <a:latin typeface="Calibri"/>
              <a:ea typeface="Calibri"/>
              <a:cs typeface="Calibri"/>
              <a:sym typeface="Calibri"/>
            </a:endParaRPr>
          </a:p>
        </p:txBody>
      </p:sp>
      <p:sp>
        <p:nvSpPr>
          <p:cNvPr id="56" name="Google Shape;56;p1"/>
          <p:cNvSpPr txBox="1"/>
          <p:nvPr/>
        </p:nvSpPr>
        <p:spPr>
          <a:xfrm>
            <a:off x="4709600" y="15240407"/>
            <a:ext cx="58599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Goal</a:t>
            </a:r>
            <a:endParaRPr sz="9600">
              <a:latin typeface="Calibri"/>
              <a:ea typeface="Calibri"/>
              <a:cs typeface="Calibri"/>
              <a:sym typeface="Calibri"/>
            </a:endParaRPr>
          </a:p>
        </p:txBody>
      </p:sp>
      <p:sp>
        <p:nvSpPr>
          <p:cNvPr id="57" name="Google Shape;57;p1"/>
          <p:cNvSpPr txBox="1"/>
          <p:nvPr/>
        </p:nvSpPr>
        <p:spPr>
          <a:xfrm>
            <a:off x="4163300" y="7487038"/>
            <a:ext cx="69525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Motivation</a:t>
            </a:r>
            <a:endParaRPr sz="9600">
              <a:latin typeface="Calibri"/>
              <a:ea typeface="Calibri"/>
              <a:cs typeface="Calibri"/>
              <a:sym typeface="Calibri"/>
            </a:endParaRPr>
          </a:p>
        </p:txBody>
      </p:sp>
      <p:sp>
        <p:nvSpPr>
          <p:cNvPr id="58" name="Google Shape;58;p1"/>
          <p:cNvSpPr txBox="1"/>
          <p:nvPr/>
        </p:nvSpPr>
        <p:spPr>
          <a:xfrm>
            <a:off x="31349275" y="35660350"/>
            <a:ext cx="101985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endParaRPr sz="9600">
              <a:latin typeface="Calibri"/>
              <a:ea typeface="Calibri"/>
              <a:cs typeface="Calibri"/>
              <a:sym typeface="Calibri"/>
            </a:endParaRPr>
          </a:p>
        </p:txBody>
      </p:sp>
      <p:sp>
        <p:nvSpPr>
          <p:cNvPr id="59" name="Google Shape;59;p1"/>
          <p:cNvSpPr txBox="1"/>
          <p:nvPr/>
        </p:nvSpPr>
        <p:spPr>
          <a:xfrm>
            <a:off x="30037950" y="16051825"/>
            <a:ext cx="10831500" cy="3140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Limitations and Improvement</a:t>
            </a:r>
            <a:endParaRPr sz="9600">
              <a:latin typeface="Calibri"/>
              <a:ea typeface="Calibri"/>
              <a:cs typeface="Calibri"/>
              <a:sym typeface="Calibri"/>
            </a:endParaRPr>
          </a:p>
        </p:txBody>
      </p:sp>
      <p:sp>
        <p:nvSpPr>
          <p:cNvPr id="60" name="Google Shape;60;p1"/>
          <p:cNvSpPr txBox="1"/>
          <p:nvPr/>
        </p:nvSpPr>
        <p:spPr>
          <a:xfrm>
            <a:off x="32600075" y="7504688"/>
            <a:ext cx="69525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Tools Used</a:t>
            </a:r>
            <a:endParaRPr sz="9600">
              <a:latin typeface="Calibri"/>
              <a:ea typeface="Calibri"/>
              <a:cs typeface="Calibri"/>
              <a:sym typeface="Calibri"/>
            </a:endParaRPr>
          </a:p>
        </p:txBody>
      </p:sp>
      <p:sp>
        <p:nvSpPr>
          <p:cNvPr id="61" name="Google Shape;61;p1"/>
          <p:cNvSpPr txBox="1"/>
          <p:nvPr/>
        </p:nvSpPr>
        <p:spPr>
          <a:xfrm>
            <a:off x="1775300" y="9027164"/>
            <a:ext cx="14099100" cy="6649500"/>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r>
              <a:rPr lang="en-US" sz="6000" dirty="0">
                <a:latin typeface="Calibri"/>
                <a:ea typeface="Calibri"/>
                <a:cs typeface="Calibri"/>
                <a:sym typeface="Calibri"/>
              </a:rPr>
              <a:t>The currently there is no simple way to create synthetic satellite motion data. Currently users need to animate a single clip for every use case needed. We seek to create an easy-to-use pipeline for generating large amounts of synthetic data for use in satellite pose estimation. </a:t>
            </a:r>
            <a:endParaRPr sz="6000" dirty="0">
              <a:latin typeface="Calibri"/>
              <a:ea typeface="Calibri"/>
              <a:cs typeface="Calibri"/>
              <a:sym typeface="Calibri"/>
            </a:endParaRPr>
          </a:p>
        </p:txBody>
      </p:sp>
      <p:sp>
        <p:nvSpPr>
          <p:cNvPr id="62" name="Google Shape;62;p1"/>
          <p:cNvSpPr txBox="1"/>
          <p:nvPr/>
        </p:nvSpPr>
        <p:spPr>
          <a:xfrm>
            <a:off x="1782050" y="17085325"/>
            <a:ext cx="12807600" cy="6649500"/>
          </a:xfrm>
          <a:prstGeom prst="rect">
            <a:avLst/>
          </a:prstGeom>
          <a:noFill/>
          <a:ln>
            <a:noFill/>
          </a:ln>
        </p:spPr>
        <p:txBody>
          <a:bodyPr spcFirstLastPara="1" wrap="square" lIns="91425" tIns="91425" rIns="91425" bIns="91425" anchor="t" anchorCtr="0">
            <a:spAutoFit/>
          </a:bodyPr>
          <a:lstStyle/>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Create an automated system that can render footage of a satellite in motion</a:t>
            </a:r>
            <a:endParaRPr sz="6000">
              <a:latin typeface="Calibri"/>
              <a:ea typeface="Calibri"/>
              <a:cs typeface="Calibri"/>
              <a:sym typeface="Calibri"/>
            </a:endParaRPr>
          </a:p>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Enable the user to upload their models and backgrounds</a:t>
            </a:r>
            <a:endParaRPr sz="6000">
              <a:latin typeface="Calibri"/>
              <a:ea typeface="Calibri"/>
              <a:cs typeface="Calibri"/>
              <a:sym typeface="Calibri"/>
            </a:endParaRPr>
          </a:p>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Allow for adjustable the path of motion and lighting features</a:t>
            </a:r>
            <a:endParaRPr sz="6000">
              <a:latin typeface="Calibri"/>
              <a:ea typeface="Calibri"/>
              <a:cs typeface="Calibri"/>
              <a:sym typeface="Calibri"/>
            </a:endParaRPr>
          </a:p>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Allow users to easily adjust settings</a:t>
            </a:r>
            <a:endParaRPr sz="6000">
              <a:latin typeface="Calibri"/>
              <a:ea typeface="Calibri"/>
              <a:cs typeface="Calibri"/>
              <a:sym typeface="Calibri"/>
            </a:endParaRPr>
          </a:p>
        </p:txBody>
      </p:sp>
      <p:sp>
        <p:nvSpPr>
          <p:cNvPr id="63" name="Google Shape;63;p1"/>
          <p:cNvSpPr txBox="1"/>
          <p:nvPr/>
        </p:nvSpPr>
        <p:spPr>
          <a:xfrm>
            <a:off x="30037950" y="19026188"/>
            <a:ext cx="12807600" cy="7572900"/>
          </a:xfrm>
          <a:prstGeom prst="rect">
            <a:avLst/>
          </a:prstGeom>
          <a:noFill/>
          <a:ln>
            <a:noFill/>
          </a:ln>
        </p:spPr>
        <p:txBody>
          <a:bodyPr spcFirstLastPara="1" wrap="square" lIns="91425" tIns="91425" rIns="91425" bIns="91425" anchor="t" anchorCtr="0">
            <a:spAutoFit/>
          </a:bodyPr>
          <a:lstStyle/>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It can be difficult to estimate the flight path and speed of objects without running the program.  Potential improvements include creating a visualization tool to help the user create good flight paths.</a:t>
            </a:r>
            <a:endParaRPr sz="6000">
              <a:latin typeface="Calibri"/>
              <a:ea typeface="Calibri"/>
              <a:cs typeface="Calibri"/>
              <a:sym typeface="Calibri"/>
            </a:endParaRPr>
          </a:p>
          <a:p>
            <a:pPr marL="457200" lvl="0" indent="-609600" algn="l" rtl="0">
              <a:spcBef>
                <a:spcPts val="0"/>
              </a:spcBef>
              <a:spcAft>
                <a:spcPts val="0"/>
              </a:spcAft>
              <a:buSzPts val="6000"/>
              <a:buFont typeface="Calibri"/>
              <a:buChar char="●"/>
            </a:pPr>
            <a:r>
              <a:rPr lang="en-US" sz="6000">
                <a:latin typeface="Calibri"/>
                <a:ea typeface="Calibri"/>
                <a:cs typeface="Calibri"/>
                <a:sym typeface="Calibri"/>
              </a:rPr>
              <a:t>Currently the program requires admin access on some operating systems</a:t>
            </a:r>
            <a:endParaRPr sz="6000">
              <a:latin typeface="Calibri"/>
              <a:ea typeface="Calibri"/>
              <a:cs typeface="Calibri"/>
              <a:sym typeface="Calibri"/>
            </a:endParaRPr>
          </a:p>
        </p:txBody>
      </p:sp>
      <p:sp>
        <p:nvSpPr>
          <p:cNvPr id="64" name="Google Shape;64;p1"/>
          <p:cNvSpPr txBox="1"/>
          <p:nvPr/>
        </p:nvSpPr>
        <p:spPr>
          <a:xfrm>
            <a:off x="30037950" y="9143588"/>
            <a:ext cx="12807600" cy="6649500"/>
          </a:xfrm>
          <a:prstGeom prst="rect">
            <a:avLst/>
          </a:prstGeom>
          <a:noFill/>
          <a:ln>
            <a:noFill/>
          </a:ln>
        </p:spPr>
        <p:txBody>
          <a:bodyPr spcFirstLastPara="1" wrap="square" lIns="91425" tIns="91425" rIns="91425" bIns="91425" anchor="t" anchorCtr="0">
            <a:spAutoFit/>
          </a:bodyPr>
          <a:lstStyle/>
          <a:p>
            <a:pPr marL="9144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Blender - 3D environment</a:t>
            </a:r>
            <a:endParaRPr sz="6000">
              <a:solidFill>
                <a:schemeClr val="dk1"/>
              </a:solidFill>
              <a:latin typeface="Calibri"/>
              <a:ea typeface="Calibri"/>
              <a:cs typeface="Calibri"/>
              <a:sym typeface="Calibri"/>
            </a:endParaRPr>
          </a:p>
          <a:p>
            <a:pPr marL="9144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BPY - Python library to control 3D space and objects in Blender</a:t>
            </a:r>
            <a:endParaRPr sz="6000">
              <a:solidFill>
                <a:schemeClr val="dk1"/>
              </a:solidFill>
              <a:latin typeface="Calibri"/>
              <a:ea typeface="Calibri"/>
              <a:cs typeface="Calibri"/>
              <a:sym typeface="Calibri"/>
            </a:endParaRPr>
          </a:p>
          <a:p>
            <a:pPr marL="9144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TOML - Configuration file </a:t>
            </a:r>
            <a:endParaRPr sz="6000">
              <a:solidFill>
                <a:schemeClr val="dk1"/>
              </a:solidFill>
              <a:latin typeface="Calibri"/>
              <a:ea typeface="Calibri"/>
              <a:cs typeface="Calibri"/>
              <a:sym typeface="Calibri"/>
            </a:endParaRPr>
          </a:p>
          <a:p>
            <a:pPr marL="9144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Github - Project housing and version control</a:t>
            </a:r>
            <a:endParaRPr sz="6000">
              <a:solidFill>
                <a:schemeClr val="dk1"/>
              </a:solidFill>
              <a:latin typeface="Calibri"/>
              <a:ea typeface="Calibri"/>
              <a:cs typeface="Calibri"/>
              <a:sym typeface="Calibri"/>
            </a:endParaRPr>
          </a:p>
          <a:p>
            <a:pPr marL="9144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TQDM - Progress bars</a:t>
            </a:r>
            <a:endParaRPr sz="6000">
              <a:solidFill>
                <a:schemeClr val="dk1"/>
              </a:solidFill>
              <a:latin typeface="Calibri"/>
              <a:ea typeface="Calibri"/>
              <a:cs typeface="Calibri"/>
              <a:sym typeface="Calibri"/>
            </a:endParaRPr>
          </a:p>
        </p:txBody>
      </p:sp>
      <p:sp>
        <p:nvSpPr>
          <p:cNvPr id="65" name="Google Shape;65;p1"/>
          <p:cNvSpPr txBox="1"/>
          <p:nvPr/>
        </p:nvSpPr>
        <p:spPr>
          <a:xfrm>
            <a:off x="4709600" y="24548007"/>
            <a:ext cx="58599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Features</a:t>
            </a:r>
            <a:endParaRPr sz="9600">
              <a:latin typeface="Calibri"/>
              <a:ea typeface="Calibri"/>
              <a:cs typeface="Calibri"/>
              <a:sym typeface="Calibri"/>
            </a:endParaRPr>
          </a:p>
        </p:txBody>
      </p:sp>
      <p:sp>
        <p:nvSpPr>
          <p:cNvPr id="66" name="Google Shape;66;p1"/>
          <p:cNvSpPr txBox="1"/>
          <p:nvPr/>
        </p:nvSpPr>
        <p:spPr>
          <a:xfrm>
            <a:off x="1775275" y="26423175"/>
            <a:ext cx="12807600" cy="8496600"/>
          </a:xfrm>
          <a:prstGeom prst="rect">
            <a:avLst/>
          </a:prstGeom>
          <a:noFill/>
          <a:ln>
            <a:noFill/>
          </a:ln>
        </p:spPr>
        <p:txBody>
          <a:bodyPr spcFirstLastPara="1" wrap="square" lIns="91425" tIns="91425" rIns="91425" bIns="91425" anchor="t" anchorCtr="0">
            <a:spAutoFit/>
          </a:bodyPr>
          <a:lstStyle/>
          <a:p>
            <a:pPr marL="4572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Custom .obj model and .jpg background selection</a:t>
            </a:r>
            <a:endParaRPr sz="6000">
              <a:solidFill>
                <a:schemeClr val="dk1"/>
              </a:solidFill>
              <a:latin typeface="Calibri"/>
              <a:ea typeface="Calibri"/>
              <a:cs typeface="Calibri"/>
              <a:sym typeface="Calibri"/>
            </a:endParaRPr>
          </a:p>
          <a:p>
            <a:pPr marL="4572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Satellite and Camera motion based onreceived functions or interpolated from point values</a:t>
            </a:r>
            <a:endParaRPr sz="6000">
              <a:solidFill>
                <a:schemeClr val="dk1"/>
              </a:solidFill>
              <a:latin typeface="Calibri"/>
              <a:ea typeface="Calibri"/>
              <a:cs typeface="Calibri"/>
              <a:sym typeface="Calibri"/>
            </a:endParaRPr>
          </a:p>
          <a:p>
            <a:pPr marL="4572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Lighting from a point or grid sun lighting from specified direction</a:t>
            </a:r>
            <a:endParaRPr sz="6000">
              <a:solidFill>
                <a:schemeClr val="dk1"/>
              </a:solidFill>
              <a:latin typeface="Calibri"/>
              <a:ea typeface="Calibri"/>
              <a:cs typeface="Calibri"/>
              <a:sym typeface="Calibri"/>
            </a:endParaRPr>
          </a:p>
          <a:p>
            <a:pPr marL="457200" lvl="0" indent="-609600" algn="l" rtl="0">
              <a:spcBef>
                <a:spcPts val="0"/>
              </a:spcBef>
              <a:spcAft>
                <a:spcPts val="0"/>
              </a:spcAft>
              <a:buClr>
                <a:schemeClr val="dk1"/>
              </a:buClr>
              <a:buSzPts val="6000"/>
              <a:buFont typeface="Calibri"/>
              <a:buChar char="●"/>
            </a:pPr>
            <a:r>
              <a:rPr lang="en-US" sz="6000">
                <a:solidFill>
                  <a:schemeClr val="dk1"/>
                </a:solidFill>
                <a:latin typeface="Calibri"/>
                <a:ea typeface="Calibri"/>
                <a:cs typeface="Calibri"/>
                <a:sym typeface="Calibri"/>
              </a:rPr>
              <a:t>The program can generate a 3D star background or use a static JPEG image.</a:t>
            </a:r>
            <a:endParaRPr sz="6000">
              <a:solidFill>
                <a:schemeClr val="dk1"/>
              </a:solidFill>
              <a:latin typeface="Calibri"/>
              <a:ea typeface="Calibri"/>
              <a:cs typeface="Calibri"/>
              <a:sym typeface="Calibri"/>
            </a:endParaRPr>
          </a:p>
        </p:txBody>
      </p:sp>
      <p:sp>
        <p:nvSpPr>
          <p:cNvPr id="67" name="Google Shape;67;p1"/>
          <p:cNvSpPr txBox="1"/>
          <p:nvPr/>
        </p:nvSpPr>
        <p:spPr>
          <a:xfrm>
            <a:off x="31349275" y="26262675"/>
            <a:ext cx="9817200" cy="3140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9600" b="1">
                <a:solidFill>
                  <a:srgbClr val="760000"/>
                </a:solidFill>
                <a:latin typeface="Calibri"/>
                <a:ea typeface="Calibri"/>
                <a:cs typeface="Calibri"/>
                <a:sym typeface="Calibri"/>
              </a:rPr>
              <a:t>Evaluation/ future work</a:t>
            </a:r>
            <a:endParaRPr sz="9600">
              <a:solidFill>
                <a:srgbClr val="000000"/>
              </a:solidFill>
              <a:latin typeface="Calibri"/>
              <a:ea typeface="Calibri"/>
              <a:cs typeface="Calibri"/>
              <a:sym typeface="Calibri"/>
            </a:endParaRPr>
          </a:p>
        </p:txBody>
      </p:sp>
      <p:sp>
        <p:nvSpPr>
          <p:cNvPr id="68" name="Google Shape;68;p1"/>
          <p:cNvSpPr txBox="1"/>
          <p:nvPr/>
        </p:nvSpPr>
        <p:spPr>
          <a:xfrm>
            <a:off x="30670975" y="29402775"/>
            <a:ext cx="10198500" cy="8496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6000">
                <a:latin typeface="Calibri"/>
                <a:ea typeface="Calibri"/>
                <a:cs typeface="Calibri"/>
                <a:sym typeface="Calibri"/>
              </a:rPr>
              <a:t>The data pipeline was evaluded for ease of use and received positive feedback. Researchers will utilize the project to generate data for the purpose of training machine learning models, which will enable the prediction of satellite movement and rotation.</a:t>
            </a:r>
            <a:endParaRPr sz="6000">
              <a:latin typeface="Calibri"/>
              <a:ea typeface="Calibri"/>
              <a:cs typeface="Calibri"/>
              <a:sym typeface="Calibri"/>
            </a:endParaRPr>
          </a:p>
        </p:txBody>
      </p:sp>
      <p:pic>
        <p:nvPicPr>
          <p:cNvPr id="69" name="Google Shape;69;p1"/>
          <p:cNvPicPr preferRelativeResize="0"/>
          <p:nvPr/>
        </p:nvPicPr>
        <p:blipFill>
          <a:blip r:embed="rId4">
            <a:alphaModFix/>
          </a:blip>
          <a:stretch>
            <a:fillRect/>
          </a:stretch>
        </p:blipFill>
        <p:spPr>
          <a:xfrm>
            <a:off x="16347700" y="9636189"/>
            <a:ext cx="11932188" cy="9023116"/>
          </a:xfrm>
          <a:prstGeom prst="rect">
            <a:avLst/>
          </a:prstGeom>
          <a:noFill/>
          <a:ln>
            <a:noFill/>
          </a:ln>
        </p:spPr>
      </p:pic>
      <p:pic>
        <p:nvPicPr>
          <p:cNvPr id="70" name="Google Shape;70;p1"/>
          <p:cNvPicPr preferRelativeResize="0"/>
          <p:nvPr/>
        </p:nvPicPr>
        <p:blipFill>
          <a:blip r:embed="rId5">
            <a:alphaModFix/>
          </a:blip>
          <a:stretch>
            <a:fillRect/>
          </a:stretch>
        </p:blipFill>
        <p:spPr>
          <a:xfrm>
            <a:off x="15582515" y="21813776"/>
            <a:ext cx="13455801" cy="13455801"/>
          </a:xfrm>
          <a:prstGeom prst="rect">
            <a:avLst/>
          </a:prstGeom>
          <a:noFill/>
          <a:ln>
            <a:noFill/>
          </a:ln>
        </p:spPr>
      </p:pic>
      <p:sp>
        <p:nvSpPr>
          <p:cNvPr id="71" name="Google Shape;71;p1"/>
          <p:cNvSpPr txBox="1"/>
          <p:nvPr/>
        </p:nvSpPr>
        <p:spPr>
          <a:xfrm>
            <a:off x="18193200" y="19405388"/>
            <a:ext cx="7504800" cy="1662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1100"/>
              <a:buFont typeface="Arial"/>
              <a:buNone/>
            </a:pPr>
            <a:r>
              <a:rPr lang="en-US" sz="9600" b="1">
                <a:solidFill>
                  <a:srgbClr val="760000"/>
                </a:solidFill>
                <a:latin typeface="Calibri"/>
                <a:ea typeface="Calibri"/>
                <a:cs typeface="Calibri"/>
                <a:sym typeface="Calibri"/>
              </a:rPr>
              <a:t>Configuration</a:t>
            </a:r>
            <a:endParaRPr sz="96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305</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William Stern</cp:lastModifiedBy>
  <cp:revision>2</cp:revision>
  <dcterms:created xsi:type="dcterms:W3CDTF">2007-04-04T14:17:42Z</dcterms:created>
  <dcterms:modified xsi:type="dcterms:W3CDTF">2023-04-06T03:14:34Z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