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8404800" cx="438912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gBqjWjZ8YKpld8KL5g8QE3/Vdo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96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ddf5851a61_0_1:notes"/>
          <p:cNvSpPr txBox="1"/>
          <p:nvPr>
            <p:ph idx="12" type="sldNum"/>
          </p:nvPr>
        </p:nvSpPr>
        <p:spPr>
          <a:xfrm>
            <a:off x="3884614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1ddf5851a61_0_1:notes"/>
          <p:cNvSpPr/>
          <p:nvPr>
            <p:ph idx="2" type="sldImg"/>
          </p:nvPr>
        </p:nvSpPr>
        <p:spPr>
          <a:xfrm>
            <a:off x="1438275" y="696913"/>
            <a:ext cx="39816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g1ddf5851a61_0_1:notes"/>
          <p:cNvSpPr txBox="1"/>
          <p:nvPr>
            <p:ph idx="1" type="body"/>
          </p:nvPr>
        </p:nvSpPr>
        <p:spPr>
          <a:xfrm>
            <a:off x="685800" y="4414838"/>
            <a:ext cx="5486400" cy="41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g1ddf5851a61_0_1"/>
          <p:cNvPicPr preferRelativeResize="0"/>
          <p:nvPr/>
        </p:nvPicPr>
        <p:blipFill rotWithShape="1">
          <a:blip r:embed="rId3">
            <a:alphaModFix/>
          </a:blip>
          <a:srcRect b="0" l="2525" r="1808" t="0"/>
          <a:stretch/>
        </p:blipFill>
        <p:spPr>
          <a:xfrm>
            <a:off x="13044800" y="9220488"/>
            <a:ext cx="19144859" cy="5872825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g1ddf5851a61_0_1"/>
          <p:cNvSpPr txBox="1"/>
          <p:nvPr/>
        </p:nvSpPr>
        <p:spPr>
          <a:xfrm>
            <a:off x="9924825" y="1410550"/>
            <a:ext cx="25595400" cy="5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Plastic Recycling Plant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Kaelen Childers, Eric Davidson JayZe Elysee, Alaina Pistininzi, Stephan Heinrichs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Dr.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Troy V. Nguyen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Dept. of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Mechanical and Civil Engineering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Florida Institute of Technology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brooklyn bridge silhouette" id="52" name="Google Shape;52;g1ddf5851a61_0_1"/>
          <p:cNvPicPr preferRelativeResize="0"/>
          <p:nvPr/>
        </p:nvPicPr>
        <p:blipFill rotWithShape="1">
          <a:blip r:embed="rId4">
            <a:alphaModFix/>
          </a:blip>
          <a:srcRect b="27552" l="0" r="0" t="29530"/>
          <a:stretch/>
        </p:blipFill>
        <p:spPr>
          <a:xfrm>
            <a:off x="36814013" y="698009"/>
            <a:ext cx="4277543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1ddf5851a61_0_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370134" y="698002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g1ddf5851a61_0_1"/>
          <p:cNvSpPr/>
          <p:nvPr/>
        </p:nvSpPr>
        <p:spPr>
          <a:xfrm>
            <a:off x="14634325" y="6856575"/>
            <a:ext cx="16235100" cy="1046700"/>
          </a:xfrm>
          <a:prstGeom prst="rect">
            <a:avLst/>
          </a:prstGeom>
          <a:solidFill>
            <a:srgbClr val="85200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g1ddf5851a61_0_1"/>
          <p:cNvSpPr txBox="1"/>
          <p:nvPr/>
        </p:nvSpPr>
        <p:spPr>
          <a:xfrm>
            <a:off x="17367150" y="6918213"/>
            <a:ext cx="10660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TEAM ORGANIZATION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g1ddf5851a61_0_1"/>
          <p:cNvSpPr txBox="1"/>
          <p:nvPr/>
        </p:nvSpPr>
        <p:spPr>
          <a:xfrm>
            <a:off x="32779575" y="7903275"/>
            <a:ext cx="10097100" cy="49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Located in Melbourne, FL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Close to Exit 182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Entrance from US-192 off I-95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acres, heavily forested.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utility lines will be required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g1ddf5851a61_0_1"/>
          <p:cNvSpPr/>
          <p:nvPr/>
        </p:nvSpPr>
        <p:spPr>
          <a:xfrm>
            <a:off x="830900" y="6856575"/>
            <a:ext cx="12127800" cy="1046700"/>
          </a:xfrm>
          <a:prstGeom prst="rect">
            <a:avLst/>
          </a:prstGeom>
          <a:solidFill>
            <a:srgbClr val="85200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1ddf5851a61_0_1"/>
          <p:cNvSpPr txBox="1"/>
          <p:nvPr/>
        </p:nvSpPr>
        <p:spPr>
          <a:xfrm>
            <a:off x="3474646" y="6918225"/>
            <a:ext cx="7304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OBJECTIVE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g1ddf5851a61_0_1"/>
          <p:cNvSpPr/>
          <p:nvPr/>
        </p:nvSpPr>
        <p:spPr>
          <a:xfrm>
            <a:off x="833225" y="16291775"/>
            <a:ext cx="12127800" cy="1046700"/>
          </a:xfrm>
          <a:prstGeom prst="rect">
            <a:avLst/>
          </a:prstGeom>
          <a:solidFill>
            <a:srgbClr val="85200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g1ddf5851a61_0_1"/>
          <p:cNvSpPr txBox="1"/>
          <p:nvPr/>
        </p:nvSpPr>
        <p:spPr>
          <a:xfrm>
            <a:off x="3367396" y="16353413"/>
            <a:ext cx="6953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DESIGN FEATURES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g1ddf5851a61_0_1"/>
          <p:cNvSpPr/>
          <p:nvPr/>
        </p:nvSpPr>
        <p:spPr>
          <a:xfrm>
            <a:off x="32497875" y="6856575"/>
            <a:ext cx="10660500" cy="1046700"/>
          </a:xfrm>
          <a:prstGeom prst="rect">
            <a:avLst/>
          </a:prstGeom>
          <a:solidFill>
            <a:srgbClr val="85200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1ddf5851a61_0_1"/>
          <p:cNvSpPr txBox="1"/>
          <p:nvPr/>
        </p:nvSpPr>
        <p:spPr>
          <a:xfrm>
            <a:off x="34959849" y="6918213"/>
            <a:ext cx="6260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CURRENT CONDITIONS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g1ddf5851a61_0_1"/>
          <p:cNvSpPr/>
          <p:nvPr/>
        </p:nvSpPr>
        <p:spPr>
          <a:xfrm>
            <a:off x="833225" y="27203700"/>
            <a:ext cx="12127800" cy="1046700"/>
          </a:xfrm>
          <a:prstGeom prst="rect">
            <a:avLst/>
          </a:prstGeom>
          <a:solidFill>
            <a:srgbClr val="85200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g1ddf5851a61_0_1"/>
          <p:cNvSpPr txBox="1"/>
          <p:nvPr/>
        </p:nvSpPr>
        <p:spPr>
          <a:xfrm>
            <a:off x="2203550" y="27265350"/>
            <a:ext cx="9280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CONSTRUCTION </a:t>
            </a: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FEATURES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g1ddf5851a61_0_1"/>
          <p:cNvSpPr txBox="1"/>
          <p:nvPr/>
        </p:nvSpPr>
        <p:spPr>
          <a:xfrm>
            <a:off x="1196550" y="17503300"/>
            <a:ext cx="12504600" cy="91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SzPts val="5500"/>
              <a:buFont typeface="Calibri"/>
              <a:buChar char="●"/>
            </a:pPr>
            <a:r>
              <a:rPr lang="en-US" sz="5500">
                <a:latin typeface="Calibri"/>
                <a:ea typeface="Calibri"/>
                <a:cs typeface="Calibri"/>
                <a:sym typeface="Calibri"/>
              </a:rPr>
              <a:t>52,000 square feet.</a:t>
            </a:r>
            <a:endParaRPr sz="5500"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SzPts val="5500"/>
              <a:buFont typeface="Calibri"/>
              <a:buChar char="●"/>
            </a:pPr>
            <a:r>
              <a:rPr lang="en-US" sz="5500">
                <a:latin typeface="Calibri"/>
                <a:ea typeface="Calibri"/>
                <a:cs typeface="Calibri"/>
                <a:sym typeface="Calibri"/>
              </a:rPr>
              <a:t>4 offices, 4 restrooms, 2 labs, maintenance closet, HVAC system room, electrical room, conference room, break room, reception desk.</a:t>
            </a:r>
            <a:endParaRPr sz="5500"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Five Main Rooms: Dirty Storage, Production Line, Packing, Sorting, and Processed Storage.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Truck parking/loading on both the South and North ends of the building.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g1ddf5851a61_0_1"/>
          <p:cNvSpPr/>
          <p:nvPr/>
        </p:nvSpPr>
        <p:spPr>
          <a:xfrm>
            <a:off x="32542725" y="28684650"/>
            <a:ext cx="10570800" cy="1046700"/>
          </a:xfrm>
          <a:prstGeom prst="rect">
            <a:avLst/>
          </a:prstGeom>
          <a:solidFill>
            <a:srgbClr val="85200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g1ddf5851a61_0_1"/>
          <p:cNvSpPr txBox="1"/>
          <p:nvPr/>
        </p:nvSpPr>
        <p:spPr>
          <a:xfrm>
            <a:off x="34011250" y="28746300"/>
            <a:ext cx="8157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COST ESTIMATE/SCHEDULE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g1ddf5851a61_0_1"/>
          <p:cNvSpPr/>
          <p:nvPr/>
        </p:nvSpPr>
        <p:spPr>
          <a:xfrm>
            <a:off x="14579850" y="16235575"/>
            <a:ext cx="16235100" cy="1046700"/>
          </a:xfrm>
          <a:prstGeom prst="rect">
            <a:avLst/>
          </a:prstGeom>
          <a:solidFill>
            <a:srgbClr val="85200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1ddf5851a61_0_1"/>
          <p:cNvSpPr txBox="1"/>
          <p:nvPr/>
        </p:nvSpPr>
        <p:spPr>
          <a:xfrm>
            <a:off x="17337788" y="16297225"/>
            <a:ext cx="10660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FLOOR PLAN/REVIT MODEL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g1ddf5851a61_0_1"/>
          <p:cNvSpPr txBox="1"/>
          <p:nvPr/>
        </p:nvSpPr>
        <p:spPr>
          <a:xfrm>
            <a:off x="918050" y="7943850"/>
            <a:ext cx="11851800" cy="78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778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Florida has seen a gradual decrease in the percentage of waste recycled. (Source: FDEP)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the quantity of materials recycled in Brevard County by building a recycling plant.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Minimize construction waste generation.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g1ddf5851a61_0_1"/>
          <p:cNvSpPr txBox="1"/>
          <p:nvPr/>
        </p:nvSpPr>
        <p:spPr>
          <a:xfrm>
            <a:off x="1237475" y="28392350"/>
            <a:ext cx="11286000" cy="78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Retention Pond to the North.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○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150’ by 300’, 10’ depth.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5’ x 5’ Footings, 6” Foundation.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Metal roof set at a 15 degree angle, 6” overhangs.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Rooftop mounted solar panel array.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Recycled crushed concrete mixed with hot asphalt.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Prefabricated interior/exterior walls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g1ddf5851a61_0_1"/>
          <p:cNvSpPr txBox="1"/>
          <p:nvPr/>
        </p:nvSpPr>
        <p:spPr>
          <a:xfrm>
            <a:off x="32542725" y="29873300"/>
            <a:ext cx="105708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Construction cost estimate: $9 million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○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Construction cost: $5 million.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○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Land cost: $4.5 million.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Construction schedule estimate: 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○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months.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3" name="Google Shape;73;g1ddf5851a61_0_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196300" y="17503288"/>
            <a:ext cx="17111149" cy="1268964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1ddf5851a61_0_1"/>
          <p:cNvSpPr/>
          <p:nvPr/>
        </p:nvSpPr>
        <p:spPr>
          <a:xfrm>
            <a:off x="14687325" y="30475600"/>
            <a:ext cx="16235100" cy="1046700"/>
          </a:xfrm>
          <a:prstGeom prst="rect">
            <a:avLst/>
          </a:prstGeom>
          <a:solidFill>
            <a:srgbClr val="85200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1ddf5851a61_0_1"/>
          <p:cNvSpPr txBox="1"/>
          <p:nvPr/>
        </p:nvSpPr>
        <p:spPr>
          <a:xfrm>
            <a:off x="17110150" y="30537238"/>
            <a:ext cx="10660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IMPACT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g1ddf5851a61_0_1"/>
          <p:cNvSpPr txBox="1"/>
          <p:nvPr/>
        </p:nvSpPr>
        <p:spPr>
          <a:xfrm>
            <a:off x="14855525" y="31522300"/>
            <a:ext cx="162351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 capable of r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ecycling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minimum of 11 million pounds of plastic per year. 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i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ncrease Brevard County’s recycling capacity and help manage Florida’s increasing waste production.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Designed to have enough room to expand, ensuring the longevity of the project.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7" name="Google Shape;77;g1ddf5851a61_0_1"/>
          <p:cNvCxnSpPr/>
          <p:nvPr/>
        </p:nvCxnSpPr>
        <p:spPr>
          <a:xfrm flipH="1">
            <a:off x="22887025" y="19227225"/>
            <a:ext cx="3900" cy="5513100"/>
          </a:xfrm>
          <a:prstGeom prst="straightConnector1">
            <a:avLst/>
          </a:prstGeom>
          <a:noFill/>
          <a:ln cap="flat" cmpd="sng" w="1143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8" name="Google Shape;78;g1ddf5851a61_0_1"/>
          <p:cNvSpPr txBox="1"/>
          <p:nvPr/>
        </p:nvSpPr>
        <p:spPr>
          <a:xfrm>
            <a:off x="19360350" y="8266200"/>
            <a:ext cx="79251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Garbage Garage LLC</a:t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Google Shape;79;g1ddf5851a61_0_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7949000" y="8065787"/>
            <a:ext cx="1411345" cy="1355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1ddf5851a61_0_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3618138" y="13153675"/>
            <a:ext cx="8419975" cy="14706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1ddf5851a61_0_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6553688" y="35137402"/>
            <a:ext cx="2548872" cy="2447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