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4"/>
  </p:sldMasterIdLst>
  <p:notesMasterIdLst>
    <p:notesMasterId r:id="rId6"/>
  </p:notesMasterIdLst>
  <p:sldIdLst>
    <p:sldId id="259" r:id="rId5"/>
  </p:sldIdLst>
  <p:sldSz cx="43891200" cy="38404800"/>
  <p:notesSz cx="6858000" cy="92964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2096">
          <p15:clr>
            <a:srgbClr val="A4A3A4"/>
          </p15:clr>
        </p15:guide>
        <p15:guide id="2" pos="13824">
          <p15:clr>
            <a:srgbClr val="A4A3A4"/>
          </p15:clr>
        </p15:guide>
      </p15:sldGuideLst>
    </p:ext>
    <p:ext uri="http://customooxmlschemas.google.com/">
      <go:slidesCustomData xmlns=""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r:id="rId10" roundtripDataSignature="AMtx7mjCJEoeVLJPb7mFCyTn54l5Z/At7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27929FA-106A-4F48-9457-CA4E6AB8B2B0}" v="931" dt="2023-04-05T23:48:33.726"/>
    <p1510:client id="{442CC754-6A1B-4B39-80BE-F4F17BA3C432}" v="2" dt="2023-04-05T18:56:15.326"/>
    <p1510:client id="{D6FF9A62-6F60-4547-A914-62AC7400DAB3}" v="711" vWet="717" dt="2023-04-05T23:44:37.80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5" d="100"/>
          <a:sy n="15" d="100"/>
        </p:scale>
        <p:origin x="446" y="62"/>
      </p:cViewPr>
      <p:guideLst>
        <p:guide orient="horz" pos="12096"/>
        <p:guide pos="1382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microsoft.com/office/2016/11/relationships/changesInfo" Target="changesInfos/changesInfo1.xml"/><Relationship Id="rId10" Type="http://customschemas.google.com/relationships/presentationmetadata" Target="metadata"/><Relationship Id="rId4" Type="http://schemas.openxmlformats.org/officeDocument/2006/relationships/slideMaster" Target="slideMasters/slideMaster1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ex Hohensee" userId="14f9824e4cec9ca1" providerId="LiveId" clId="{6AE3987F-60C6-4835-B04D-BBA7A565F0A7}"/>
    <pc:docChg chg="modSld">
      <pc:chgData name="Alex Hohensee" userId="14f9824e4cec9ca1" providerId="LiveId" clId="{6AE3987F-60C6-4835-B04D-BBA7A565F0A7}" dt="2023-04-06T03:01:07.769" v="41" actId="20577"/>
      <pc:docMkLst>
        <pc:docMk/>
      </pc:docMkLst>
      <pc:sldChg chg="modSp mod">
        <pc:chgData name="Alex Hohensee" userId="14f9824e4cec9ca1" providerId="LiveId" clId="{6AE3987F-60C6-4835-B04D-BBA7A565F0A7}" dt="2023-04-06T03:01:07.769" v="41" actId="20577"/>
        <pc:sldMkLst>
          <pc:docMk/>
          <pc:sldMk cId="710333637" sldId="259"/>
        </pc:sldMkLst>
        <pc:spChg chg="mod">
          <ac:chgData name="Alex Hohensee" userId="14f9824e4cec9ca1" providerId="LiveId" clId="{6AE3987F-60C6-4835-B04D-BBA7A565F0A7}" dt="2023-04-06T03:01:07.769" v="41" actId="20577"/>
          <ac:spMkLst>
            <pc:docMk/>
            <pc:sldMk cId="710333637" sldId="259"/>
            <ac:spMk id="25" creationId="{A77AACA7-F015-29A6-9751-4901B344864E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651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0516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0516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0516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0516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0516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0516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0516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0516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4" y="0"/>
            <a:ext cx="2971800" cy="4651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0516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0516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0516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0516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0516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0516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0516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0516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1438275" y="696913"/>
            <a:ext cx="3981450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14838"/>
            <a:ext cx="5486400" cy="41846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728"/>
              </a:spcBef>
              <a:spcAft>
                <a:spcPts val="0"/>
              </a:spcAft>
              <a:buSzPts val="1400"/>
              <a:buNone/>
              <a:defRPr sz="2427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spcBef>
                <a:spcPts val="728"/>
              </a:spcBef>
              <a:spcAft>
                <a:spcPts val="0"/>
              </a:spcAft>
              <a:buSzPts val="1400"/>
              <a:buNone/>
              <a:defRPr sz="2427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spcBef>
                <a:spcPts val="728"/>
              </a:spcBef>
              <a:spcAft>
                <a:spcPts val="0"/>
              </a:spcAft>
              <a:buSzPts val="1400"/>
              <a:buNone/>
              <a:defRPr sz="2427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spcBef>
                <a:spcPts val="728"/>
              </a:spcBef>
              <a:spcAft>
                <a:spcPts val="0"/>
              </a:spcAft>
              <a:buSzPts val="1400"/>
              <a:buNone/>
              <a:defRPr sz="2427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spcBef>
                <a:spcPts val="728"/>
              </a:spcBef>
              <a:spcAft>
                <a:spcPts val="0"/>
              </a:spcAft>
              <a:buSzPts val="1400"/>
              <a:buNone/>
              <a:defRPr sz="2427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2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2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2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2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829675"/>
            <a:ext cx="2971800" cy="4651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0516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0516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0516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0516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0516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0516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0516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0516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4" y="8829675"/>
            <a:ext cx="2971800" cy="4651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>
  <p:cSld name="Title Slide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>
  <p:cSld name="Vertical Title and Text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6"/>
          <p:cNvSpPr txBox="1">
            <a:spLocks noGrp="1"/>
          </p:cNvSpPr>
          <p:nvPr>
            <p:ph type="title"/>
          </p:nvPr>
        </p:nvSpPr>
        <p:spPr>
          <a:xfrm>
            <a:off x="2193927" y="1538405"/>
            <a:ext cx="39503351" cy="640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9" name="Google Shape;19;p6"/>
          <p:cNvSpPr txBox="1">
            <a:spLocks noGrp="1"/>
          </p:cNvSpPr>
          <p:nvPr>
            <p:ph type="body" idx="1"/>
          </p:nvPr>
        </p:nvSpPr>
        <p:spPr>
          <a:xfrm>
            <a:off x="2193927" y="8960472"/>
            <a:ext cx="39503351" cy="253462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558800" algn="l" rtl="0">
              <a:spcBef>
                <a:spcPts val="104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Char char="•"/>
              <a:defRPr sz="5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558800" algn="l" rtl="0">
              <a:spcBef>
                <a:spcPts val="104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Char char="–"/>
              <a:defRPr sz="5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558800" algn="l" rtl="0">
              <a:spcBef>
                <a:spcPts val="104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Char char="•"/>
              <a:defRPr sz="5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520700" algn="l" rtl="0">
              <a:spcBef>
                <a:spcPts val="920"/>
              </a:spcBef>
              <a:spcAft>
                <a:spcPts val="0"/>
              </a:spcAft>
              <a:buClr>
                <a:schemeClr val="dk1"/>
              </a:buClr>
              <a:buSzPts val="4600"/>
              <a:buFont typeface="Arial"/>
              <a:buChar char="–"/>
              <a:defRPr sz="4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520700" algn="l" rtl="0">
              <a:spcBef>
                <a:spcPts val="920"/>
              </a:spcBef>
              <a:spcAft>
                <a:spcPts val="0"/>
              </a:spcAft>
              <a:buClr>
                <a:schemeClr val="dk1"/>
              </a:buClr>
              <a:buSzPts val="4600"/>
              <a:buFont typeface="Arial"/>
              <a:buChar char="»"/>
              <a:defRPr sz="4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520700" algn="l" rtl="0">
              <a:spcBef>
                <a:spcPts val="920"/>
              </a:spcBef>
              <a:spcAft>
                <a:spcPts val="0"/>
              </a:spcAft>
              <a:buClr>
                <a:schemeClr val="dk1"/>
              </a:buClr>
              <a:buSzPts val="4600"/>
              <a:buFont typeface="Arial"/>
              <a:buChar char="»"/>
              <a:defRPr sz="4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520700" algn="l" rtl="0">
              <a:spcBef>
                <a:spcPts val="920"/>
              </a:spcBef>
              <a:spcAft>
                <a:spcPts val="0"/>
              </a:spcAft>
              <a:buClr>
                <a:schemeClr val="dk1"/>
              </a:buClr>
              <a:buSzPts val="4600"/>
              <a:buFont typeface="Arial"/>
              <a:buChar char="»"/>
              <a:defRPr sz="4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520700" algn="l" rtl="0">
              <a:spcBef>
                <a:spcPts val="920"/>
              </a:spcBef>
              <a:spcAft>
                <a:spcPts val="0"/>
              </a:spcAft>
              <a:buClr>
                <a:schemeClr val="dk1"/>
              </a:buClr>
              <a:buSzPts val="4600"/>
              <a:buFont typeface="Arial"/>
              <a:buChar char="»"/>
              <a:defRPr sz="4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520700" algn="l" rtl="0">
              <a:spcBef>
                <a:spcPts val="920"/>
              </a:spcBef>
              <a:spcAft>
                <a:spcPts val="0"/>
              </a:spcAft>
              <a:buClr>
                <a:schemeClr val="dk1"/>
              </a:buClr>
              <a:buSzPts val="4600"/>
              <a:buFont typeface="Arial"/>
              <a:buChar char="»"/>
              <a:defRPr sz="4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>
  <p:cSld name="Section Header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8"/>
          <p:cNvSpPr txBox="1">
            <a:spLocks noGrp="1"/>
          </p:cNvSpPr>
          <p:nvPr>
            <p:ph type="title"/>
          </p:nvPr>
        </p:nvSpPr>
        <p:spPr>
          <a:xfrm>
            <a:off x="2193927" y="1538405"/>
            <a:ext cx="39503351" cy="640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3" name="Google Shape;23;p8"/>
          <p:cNvSpPr txBox="1">
            <a:spLocks noGrp="1"/>
          </p:cNvSpPr>
          <p:nvPr>
            <p:ph type="body" idx="1"/>
          </p:nvPr>
        </p:nvSpPr>
        <p:spPr>
          <a:xfrm>
            <a:off x="2193927" y="8960472"/>
            <a:ext cx="19599275" cy="253462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584200" algn="l" rtl="0">
              <a:spcBef>
                <a:spcPts val="1120"/>
              </a:spcBef>
              <a:spcAft>
                <a:spcPts val="0"/>
              </a:spcAft>
              <a:buClr>
                <a:schemeClr val="dk1"/>
              </a:buClr>
              <a:buSzPts val="5600"/>
              <a:buFont typeface="Arial"/>
              <a:buChar char="•"/>
              <a:defRPr sz="5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533400" algn="l" rtl="0">
              <a:spcBef>
                <a:spcPts val="96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Char char="–"/>
              <a:defRPr sz="4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482600" algn="l" rtl="0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Char char="•"/>
              <a:defRPr sz="4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457200" algn="l" rtl="0"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–"/>
              <a:defRPr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457200" algn="l" rtl="0"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»"/>
              <a:defRPr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457200" algn="l" rtl="0"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»"/>
              <a:defRPr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457200" algn="l" rtl="0"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»"/>
              <a:defRPr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457200" algn="l" rtl="0"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»"/>
              <a:defRPr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457200" algn="l" rtl="0"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»"/>
              <a:defRPr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4" name="Google Shape;24;p8"/>
          <p:cNvSpPr txBox="1">
            <a:spLocks noGrp="1"/>
          </p:cNvSpPr>
          <p:nvPr>
            <p:ph type="body" idx="2"/>
          </p:nvPr>
        </p:nvSpPr>
        <p:spPr>
          <a:xfrm>
            <a:off x="22098000" y="8960472"/>
            <a:ext cx="19599276" cy="253462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584200" algn="l" rtl="0">
              <a:spcBef>
                <a:spcPts val="1120"/>
              </a:spcBef>
              <a:spcAft>
                <a:spcPts val="0"/>
              </a:spcAft>
              <a:buClr>
                <a:schemeClr val="dk1"/>
              </a:buClr>
              <a:buSzPts val="5600"/>
              <a:buFont typeface="Arial"/>
              <a:buChar char="•"/>
              <a:defRPr sz="5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533400" algn="l" rtl="0">
              <a:spcBef>
                <a:spcPts val="96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Char char="–"/>
              <a:defRPr sz="4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482600" algn="l" rtl="0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Char char="•"/>
              <a:defRPr sz="4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457200" algn="l" rtl="0"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–"/>
              <a:defRPr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457200" algn="l" rtl="0"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»"/>
              <a:defRPr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457200" algn="l" rtl="0"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»"/>
              <a:defRPr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457200" algn="l" rtl="0"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»"/>
              <a:defRPr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457200" algn="l" rtl="0"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»"/>
              <a:defRPr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457200" algn="l" rtl="0"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»"/>
              <a:defRPr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9"/>
          <p:cNvSpPr txBox="1">
            <a:spLocks noGrp="1"/>
          </p:cNvSpPr>
          <p:nvPr>
            <p:ph type="title"/>
          </p:nvPr>
        </p:nvSpPr>
        <p:spPr>
          <a:xfrm>
            <a:off x="2193927" y="1538405"/>
            <a:ext cx="39503351" cy="640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7" name="Google Shape;27;p9"/>
          <p:cNvSpPr txBox="1">
            <a:spLocks noGrp="1"/>
          </p:cNvSpPr>
          <p:nvPr>
            <p:ph type="body" idx="1"/>
          </p:nvPr>
        </p:nvSpPr>
        <p:spPr>
          <a:xfrm>
            <a:off x="2193926" y="8596198"/>
            <a:ext cx="19392900" cy="35841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marR="0" lvl="0" indent="-228600" algn="l" rtl="0">
              <a:spcBef>
                <a:spcPts val="96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None/>
              <a:defRPr sz="4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None/>
              <a:defRPr sz="40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sz="3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8" name="Google Shape;28;p9"/>
          <p:cNvSpPr txBox="1">
            <a:spLocks noGrp="1"/>
          </p:cNvSpPr>
          <p:nvPr>
            <p:ph type="body" idx="2"/>
          </p:nvPr>
        </p:nvSpPr>
        <p:spPr>
          <a:xfrm>
            <a:off x="2193926" y="12180385"/>
            <a:ext cx="19392900" cy="221263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533400" algn="l" rtl="0">
              <a:spcBef>
                <a:spcPts val="96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Char char="•"/>
              <a:defRPr sz="4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482600" algn="l" rtl="0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Char char="–"/>
              <a:defRPr sz="4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457200" algn="l" rtl="0"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–"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»"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»"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»"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»"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»"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9" name="Google Shape;29;p9"/>
          <p:cNvSpPr txBox="1">
            <a:spLocks noGrp="1"/>
          </p:cNvSpPr>
          <p:nvPr>
            <p:ph type="body" idx="3"/>
          </p:nvPr>
        </p:nvSpPr>
        <p:spPr>
          <a:xfrm>
            <a:off x="22294852" y="8596198"/>
            <a:ext cx="19402426" cy="35841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marR="0" lvl="0" indent="-228600" algn="l" rtl="0">
              <a:spcBef>
                <a:spcPts val="96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None/>
              <a:defRPr sz="4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None/>
              <a:defRPr sz="40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sz="3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0" name="Google Shape;30;p9"/>
          <p:cNvSpPr txBox="1">
            <a:spLocks noGrp="1"/>
          </p:cNvSpPr>
          <p:nvPr>
            <p:ph type="body" idx="4"/>
          </p:nvPr>
        </p:nvSpPr>
        <p:spPr>
          <a:xfrm>
            <a:off x="22294852" y="12180385"/>
            <a:ext cx="19402426" cy="221263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533400" algn="l" rtl="0">
              <a:spcBef>
                <a:spcPts val="96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Char char="•"/>
              <a:defRPr sz="4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482600" algn="l" rtl="0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Char char="–"/>
              <a:defRPr sz="4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457200" algn="l" rtl="0"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–"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»"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»"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»"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»"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»"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10"/>
          <p:cNvSpPr txBox="1">
            <a:spLocks noGrp="1"/>
          </p:cNvSpPr>
          <p:nvPr>
            <p:ph type="title"/>
          </p:nvPr>
        </p:nvSpPr>
        <p:spPr>
          <a:xfrm>
            <a:off x="2193927" y="1538405"/>
            <a:ext cx="39503351" cy="640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11"/>
          <p:cNvSpPr txBox="1">
            <a:spLocks noGrp="1"/>
          </p:cNvSpPr>
          <p:nvPr>
            <p:ph type="title"/>
          </p:nvPr>
        </p:nvSpPr>
        <p:spPr>
          <a:xfrm>
            <a:off x="2193926" y="1528646"/>
            <a:ext cx="14439900" cy="65081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5" name="Google Shape;35;p11"/>
          <p:cNvSpPr txBox="1">
            <a:spLocks noGrp="1"/>
          </p:cNvSpPr>
          <p:nvPr>
            <p:ph type="body" idx="1"/>
          </p:nvPr>
        </p:nvSpPr>
        <p:spPr>
          <a:xfrm>
            <a:off x="17160877" y="1528648"/>
            <a:ext cx="24536399" cy="3277807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635000" algn="l" rtl="0">
              <a:spcBef>
                <a:spcPts val="1280"/>
              </a:spcBef>
              <a:spcAft>
                <a:spcPts val="0"/>
              </a:spcAft>
              <a:buClr>
                <a:schemeClr val="dk1"/>
              </a:buClr>
              <a:buSzPts val="6400"/>
              <a:buFont typeface="Arial"/>
              <a:buChar char="•"/>
              <a:defRPr sz="6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584200" algn="l" rtl="0">
              <a:spcBef>
                <a:spcPts val="1120"/>
              </a:spcBef>
              <a:spcAft>
                <a:spcPts val="0"/>
              </a:spcAft>
              <a:buClr>
                <a:schemeClr val="dk1"/>
              </a:buClr>
              <a:buSzPts val="5600"/>
              <a:buFont typeface="Arial"/>
              <a:buChar char="–"/>
              <a:defRPr sz="5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533400" algn="l" rtl="0">
              <a:spcBef>
                <a:spcPts val="96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Char char="•"/>
              <a:defRPr sz="4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482600" algn="l" rtl="0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Char char="–"/>
              <a:defRPr sz="4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482600" algn="l" rtl="0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Char char="»"/>
              <a:defRPr sz="4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482600" algn="l" rtl="0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Char char="»"/>
              <a:defRPr sz="4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482600" algn="l" rtl="0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Char char="»"/>
              <a:defRPr sz="4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482600" algn="l" rtl="0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Char char="»"/>
              <a:defRPr sz="4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482600" algn="l" rtl="0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Char char="»"/>
              <a:defRPr sz="4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6" name="Google Shape;36;p11"/>
          <p:cNvSpPr txBox="1">
            <a:spLocks noGrp="1"/>
          </p:cNvSpPr>
          <p:nvPr>
            <p:ph type="body" idx="2"/>
          </p:nvPr>
        </p:nvSpPr>
        <p:spPr>
          <a:xfrm>
            <a:off x="2193926" y="8036779"/>
            <a:ext cx="14439900" cy="262699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12"/>
          <p:cNvSpPr txBox="1">
            <a:spLocks noGrp="1"/>
          </p:cNvSpPr>
          <p:nvPr>
            <p:ph type="title"/>
          </p:nvPr>
        </p:nvSpPr>
        <p:spPr>
          <a:xfrm>
            <a:off x="8604251" y="26884663"/>
            <a:ext cx="26333450" cy="31711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9" name="Google Shape;39;p12"/>
          <p:cNvSpPr>
            <a:spLocks noGrp="1"/>
          </p:cNvSpPr>
          <p:nvPr>
            <p:ph type="pic" idx="2"/>
          </p:nvPr>
        </p:nvSpPr>
        <p:spPr>
          <a:xfrm>
            <a:off x="8604251" y="3431325"/>
            <a:ext cx="26333450" cy="230435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1280"/>
              </a:spcBef>
              <a:spcAft>
                <a:spcPts val="0"/>
              </a:spcAft>
              <a:buClr>
                <a:schemeClr val="dk1"/>
              </a:buClr>
              <a:buSzPts val="6400"/>
              <a:buFont typeface="Arial"/>
              <a:buNone/>
              <a:defRPr sz="6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1120"/>
              </a:spcBef>
              <a:spcAft>
                <a:spcPts val="0"/>
              </a:spcAft>
              <a:buClr>
                <a:schemeClr val="dk1"/>
              </a:buClr>
              <a:buSzPts val="5600"/>
              <a:buFont typeface="Arial"/>
              <a:buNone/>
              <a:defRPr sz="5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96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None/>
              <a:defRPr sz="4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None/>
              <a:defRPr sz="4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None/>
              <a:defRPr sz="4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None/>
              <a:defRPr sz="4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None/>
              <a:defRPr sz="4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None/>
              <a:defRPr sz="4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None/>
              <a:defRPr sz="4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0" name="Google Shape;40;p12"/>
          <p:cNvSpPr txBox="1">
            <a:spLocks noGrp="1"/>
          </p:cNvSpPr>
          <p:nvPr>
            <p:ph type="body" idx="1"/>
          </p:nvPr>
        </p:nvSpPr>
        <p:spPr>
          <a:xfrm>
            <a:off x="8604251" y="30055791"/>
            <a:ext cx="26333450" cy="45078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3"/>
          <p:cNvSpPr txBox="1">
            <a:spLocks noGrp="1"/>
          </p:cNvSpPr>
          <p:nvPr>
            <p:ph type="title"/>
          </p:nvPr>
        </p:nvSpPr>
        <p:spPr>
          <a:xfrm>
            <a:off x="2193927" y="1538405"/>
            <a:ext cx="39503351" cy="640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3" name="Google Shape;43;p13"/>
          <p:cNvSpPr txBox="1">
            <a:spLocks noGrp="1"/>
          </p:cNvSpPr>
          <p:nvPr>
            <p:ph type="body" idx="1"/>
          </p:nvPr>
        </p:nvSpPr>
        <p:spPr>
          <a:xfrm rot="5400000">
            <a:off x="9272474" y="1881925"/>
            <a:ext cx="25346257" cy="395033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558800" algn="l" rtl="0">
              <a:spcBef>
                <a:spcPts val="104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Char char="•"/>
              <a:defRPr sz="5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558800" algn="l" rtl="0">
              <a:spcBef>
                <a:spcPts val="104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Char char="–"/>
              <a:defRPr sz="5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558800" algn="l" rtl="0">
              <a:spcBef>
                <a:spcPts val="104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Char char="•"/>
              <a:defRPr sz="5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520700" algn="l" rtl="0">
              <a:spcBef>
                <a:spcPts val="920"/>
              </a:spcBef>
              <a:spcAft>
                <a:spcPts val="0"/>
              </a:spcAft>
              <a:buClr>
                <a:schemeClr val="dk1"/>
              </a:buClr>
              <a:buSzPts val="4600"/>
              <a:buFont typeface="Arial"/>
              <a:buChar char="–"/>
              <a:defRPr sz="4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520700" algn="l" rtl="0">
              <a:spcBef>
                <a:spcPts val="920"/>
              </a:spcBef>
              <a:spcAft>
                <a:spcPts val="0"/>
              </a:spcAft>
              <a:buClr>
                <a:schemeClr val="dk1"/>
              </a:buClr>
              <a:buSzPts val="4600"/>
              <a:buFont typeface="Arial"/>
              <a:buChar char="»"/>
              <a:defRPr sz="4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520700" algn="l" rtl="0">
              <a:spcBef>
                <a:spcPts val="920"/>
              </a:spcBef>
              <a:spcAft>
                <a:spcPts val="0"/>
              </a:spcAft>
              <a:buClr>
                <a:schemeClr val="dk1"/>
              </a:buClr>
              <a:buSzPts val="4600"/>
              <a:buFont typeface="Arial"/>
              <a:buChar char="»"/>
              <a:defRPr sz="4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520700" algn="l" rtl="0">
              <a:spcBef>
                <a:spcPts val="920"/>
              </a:spcBef>
              <a:spcAft>
                <a:spcPts val="0"/>
              </a:spcAft>
              <a:buClr>
                <a:schemeClr val="dk1"/>
              </a:buClr>
              <a:buSzPts val="4600"/>
              <a:buFont typeface="Arial"/>
              <a:buChar char="»"/>
              <a:defRPr sz="4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520700" algn="l" rtl="0">
              <a:spcBef>
                <a:spcPts val="920"/>
              </a:spcBef>
              <a:spcAft>
                <a:spcPts val="0"/>
              </a:spcAft>
              <a:buClr>
                <a:schemeClr val="dk1"/>
              </a:buClr>
              <a:buSzPts val="4600"/>
              <a:buFont typeface="Arial"/>
              <a:buChar char="»"/>
              <a:defRPr sz="4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520700" algn="l" rtl="0">
              <a:spcBef>
                <a:spcPts val="920"/>
              </a:spcBef>
              <a:spcAft>
                <a:spcPts val="0"/>
              </a:spcAft>
              <a:buClr>
                <a:schemeClr val="dk1"/>
              </a:buClr>
              <a:buSzPts val="4600"/>
              <a:buFont typeface="Arial"/>
              <a:buChar char="»"/>
              <a:defRPr sz="4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3"/>
          <p:cNvSpPr/>
          <p:nvPr/>
        </p:nvSpPr>
        <p:spPr>
          <a:xfrm>
            <a:off x="43213019" y="6657123"/>
            <a:ext cx="685800" cy="31800645"/>
          </a:xfrm>
          <a:prstGeom prst="rect">
            <a:avLst/>
          </a:prstGeom>
          <a:solidFill>
            <a:srgbClr val="29459B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4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" name="Google Shape;11;p3"/>
          <p:cNvSpPr/>
          <p:nvPr/>
        </p:nvSpPr>
        <p:spPr>
          <a:xfrm>
            <a:off x="0" y="6657123"/>
            <a:ext cx="685800" cy="31800645"/>
          </a:xfrm>
          <a:prstGeom prst="rect">
            <a:avLst/>
          </a:prstGeom>
          <a:solidFill>
            <a:srgbClr val="76000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4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2" name="Google Shape;12;p3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472492" y="518070"/>
            <a:ext cx="8961120" cy="5679649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3" name="Google Shape;13;p3"/>
          <p:cNvCxnSpPr/>
          <p:nvPr/>
        </p:nvCxnSpPr>
        <p:spPr>
          <a:xfrm>
            <a:off x="-48126" y="6657123"/>
            <a:ext cx="43946946" cy="0"/>
          </a:xfrm>
          <a:prstGeom prst="straightConnector1">
            <a:avLst/>
          </a:prstGeom>
          <a:noFill/>
          <a:ln w="317500" cap="flat" cmpd="sng">
            <a:solidFill>
              <a:srgbClr val="B5AF67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4" name="Google Shape;14;p3"/>
          <p:cNvCxnSpPr/>
          <p:nvPr/>
        </p:nvCxnSpPr>
        <p:spPr>
          <a:xfrm>
            <a:off x="-48126" y="38351831"/>
            <a:ext cx="43946946" cy="52968"/>
          </a:xfrm>
          <a:prstGeom prst="straightConnector1">
            <a:avLst/>
          </a:prstGeom>
          <a:noFill/>
          <a:ln w="381000" cap="flat" cmpd="sng">
            <a:solidFill>
              <a:srgbClr val="B5AF67"/>
            </a:solidFill>
            <a:prstDash val="solid"/>
            <a:round/>
            <a:headEnd type="none" w="med" len="med"/>
            <a:tailEnd type="none" w="med" len="med"/>
          </a:ln>
        </p:spPr>
      </p:cxn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Google Shape;51;p1">
            <a:extLst>
              <a:ext uri="{FF2B5EF4-FFF2-40B4-BE49-F238E27FC236}">
                <a16:creationId xmlns:a16="http://schemas.microsoft.com/office/drawing/2014/main" id="{F3C4F789-FEED-72E7-1A60-8EB60B63FDA6}"/>
              </a:ext>
            </a:extLst>
          </p:cNvPr>
          <p:cNvSpPr txBox="1"/>
          <p:nvPr/>
        </p:nvSpPr>
        <p:spPr>
          <a:xfrm>
            <a:off x="8086727" y="7273927"/>
            <a:ext cx="184800" cy="169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400"/>
              <a:buFont typeface="Arial"/>
              <a:buNone/>
            </a:pPr>
            <a:endParaRPr sz="104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" name="Google Shape;54;p1">
            <a:extLst>
              <a:ext uri="{FF2B5EF4-FFF2-40B4-BE49-F238E27FC236}">
                <a16:creationId xmlns:a16="http://schemas.microsoft.com/office/drawing/2014/main" id="{9E3FDCF6-D55D-D224-2F25-395F38171C5E}"/>
              </a:ext>
            </a:extLst>
          </p:cNvPr>
          <p:cNvSpPr txBox="1"/>
          <p:nvPr/>
        </p:nvSpPr>
        <p:spPr>
          <a:xfrm>
            <a:off x="1098551" y="7524200"/>
            <a:ext cx="13430400" cy="1005900"/>
          </a:xfrm>
          <a:prstGeom prst="rect">
            <a:avLst/>
          </a:prstGeom>
          <a:solidFill>
            <a:srgbClr val="760000"/>
          </a:solidFill>
          <a:ln w="12700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411450" tIns="171450" rIns="411450" bIns="205725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5800" b="1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Motivation</a:t>
            </a:r>
            <a:endParaRPr sz="5800" b="1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" name="Google Shape;55;p1">
            <a:extLst>
              <a:ext uri="{FF2B5EF4-FFF2-40B4-BE49-F238E27FC236}">
                <a16:creationId xmlns:a16="http://schemas.microsoft.com/office/drawing/2014/main" id="{FF2FE4AE-0184-3DB7-9F4B-E342A611D7E2}"/>
              </a:ext>
            </a:extLst>
          </p:cNvPr>
          <p:cNvSpPr txBox="1"/>
          <p:nvPr/>
        </p:nvSpPr>
        <p:spPr>
          <a:xfrm>
            <a:off x="15171001" y="23601201"/>
            <a:ext cx="13549199" cy="1005900"/>
          </a:xfrm>
          <a:prstGeom prst="rect">
            <a:avLst/>
          </a:prstGeom>
          <a:solidFill>
            <a:srgbClr val="760000"/>
          </a:solidFill>
          <a:ln w="12700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411450" tIns="171450" rIns="411450" bIns="205725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5800" b="1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Design Results</a:t>
            </a:r>
            <a:endParaRPr b="1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" name="Google Shape;56;p1">
            <a:extLst>
              <a:ext uri="{FF2B5EF4-FFF2-40B4-BE49-F238E27FC236}">
                <a16:creationId xmlns:a16="http://schemas.microsoft.com/office/drawing/2014/main" id="{EC8A939C-4983-361D-819B-F580EE26B58B}"/>
              </a:ext>
            </a:extLst>
          </p:cNvPr>
          <p:cNvSpPr txBox="1"/>
          <p:nvPr/>
        </p:nvSpPr>
        <p:spPr>
          <a:xfrm>
            <a:off x="1340200" y="27026080"/>
            <a:ext cx="13269300" cy="1005900"/>
          </a:xfrm>
          <a:prstGeom prst="rect">
            <a:avLst/>
          </a:prstGeom>
          <a:solidFill>
            <a:srgbClr val="760000"/>
          </a:solidFill>
          <a:ln w="12700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411450" tIns="171450" rIns="411450" bIns="205725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5800" b="1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Budget</a:t>
            </a:r>
            <a:endParaRPr b="1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" name="Google Shape;57;p1">
            <a:extLst>
              <a:ext uri="{FF2B5EF4-FFF2-40B4-BE49-F238E27FC236}">
                <a16:creationId xmlns:a16="http://schemas.microsoft.com/office/drawing/2014/main" id="{9DD1E84F-CC9A-690F-6AEC-C04CBD983DB9}"/>
              </a:ext>
            </a:extLst>
          </p:cNvPr>
          <p:cNvSpPr txBox="1"/>
          <p:nvPr/>
        </p:nvSpPr>
        <p:spPr>
          <a:xfrm>
            <a:off x="15218765" y="31572938"/>
            <a:ext cx="13553037" cy="1005900"/>
          </a:xfrm>
          <a:prstGeom prst="rect">
            <a:avLst/>
          </a:prstGeom>
          <a:solidFill>
            <a:srgbClr val="760000"/>
          </a:solidFill>
          <a:ln w="12700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411450" tIns="171450" rIns="411450" bIns="205725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5800" b="1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Future Work</a:t>
            </a:r>
            <a:endParaRPr b="1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" name="Google Shape;58;p1">
            <a:extLst>
              <a:ext uri="{FF2B5EF4-FFF2-40B4-BE49-F238E27FC236}">
                <a16:creationId xmlns:a16="http://schemas.microsoft.com/office/drawing/2014/main" id="{BFAB87E9-814B-324E-813A-AC376DAB32FB}"/>
              </a:ext>
            </a:extLst>
          </p:cNvPr>
          <p:cNvSpPr txBox="1"/>
          <p:nvPr/>
        </p:nvSpPr>
        <p:spPr>
          <a:xfrm>
            <a:off x="1251105" y="34997059"/>
            <a:ext cx="13256445" cy="1249640"/>
          </a:xfrm>
          <a:prstGeom prst="rect">
            <a:avLst/>
          </a:prstGeom>
          <a:solidFill>
            <a:srgbClr val="760000"/>
          </a:solidFill>
          <a:ln w="12700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411450" tIns="171450" rIns="411450" bIns="205725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5800" b="1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Acknowledgements</a:t>
            </a:r>
            <a:endParaRPr b="1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" name="Google Shape;59;p1">
            <a:extLst>
              <a:ext uri="{FF2B5EF4-FFF2-40B4-BE49-F238E27FC236}">
                <a16:creationId xmlns:a16="http://schemas.microsoft.com/office/drawing/2014/main" id="{E7078EC5-3566-C397-470B-E7239FA4A8BE}"/>
              </a:ext>
            </a:extLst>
          </p:cNvPr>
          <p:cNvSpPr txBox="1"/>
          <p:nvPr/>
        </p:nvSpPr>
        <p:spPr>
          <a:xfrm>
            <a:off x="15171000" y="7511761"/>
            <a:ext cx="13596965" cy="1057659"/>
          </a:xfrm>
          <a:prstGeom prst="rect">
            <a:avLst/>
          </a:prstGeom>
          <a:solidFill>
            <a:srgbClr val="760000"/>
          </a:solidFill>
          <a:ln w="12700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411450" tIns="171450" rIns="411450" bIns="205725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5800" b="1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Structural Design</a:t>
            </a:r>
            <a:endParaRPr b="1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" name="Google Shape;60;p1">
            <a:extLst>
              <a:ext uri="{FF2B5EF4-FFF2-40B4-BE49-F238E27FC236}">
                <a16:creationId xmlns:a16="http://schemas.microsoft.com/office/drawing/2014/main" id="{5FD3243D-2564-AA3E-6899-8B587B20F866}"/>
              </a:ext>
            </a:extLst>
          </p:cNvPr>
          <p:cNvSpPr txBox="1"/>
          <p:nvPr/>
        </p:nvSpPr>
        <p:spPr>
          <a:xfrm>
            <a:off x="1340200" y="36246699"/>
            <a:ext cx="13167350" cy="1661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800">
                <a:latin typeface="Calibri"/>
                <a:ea typeface="Calibri"/>
                <a:cs typeface="Calibri"/>
                <a:sym typeface="Calibri"/>
              </a:rPr>
              <a:t>Thank you to Ethan Bair, Felix Gabriel, Faraz </a:t>
            </a:r>
            <a:r>
              <a:rPr lang="en-US" sz="4800" err="1">
                <a:latin typeface="Calibri"/>
                <a:ea typeface="Calibri"/>
                <a:cs typeface="Calibri"/>
                <a:sym typeface="Calibri"/>
              </a:rPr>
              <a:t>Ege</a:t>
            </a:r>
            <a:r>
              <a:rPr lang="en-US" sz="4800">
                <a:latin typeface="Calibri"/>
                <a:ea typeface="Calibri"/>
                <a:cs typeface="Calibri"/>
                <a:sym typeface="Calibri"/>
              </a:rPr>
              <a:t>, Adam </a:t>
            </a:r>
            <a:r>
              <a:rPr lang="en-US" sz="4800" err="1">
                <a:latin typeface="Calibri"/>
                <a:ea typeface="Calibri"/>
                <a:cs typeface="Calibri"/>
                <a:sym typeface="Calibri"/>
              </a:rPr>
              <a:t>Georgevich</a:t>
            </a:r>
            <a:r>
              <a:rPr lang="en-US" sz="4800">
                <a:latin typeface="Calibri"/>
                <a:ea typeface="Calibri"/>
                <a:cs typeface="Calibri"/>
                <a:sym typeface="Calibri"/>
              </a:rPr>
              <a:t>, and Dr. Andrew Palmer.</a:t>
            </a:r>
            <a:endParaRPr sz="4800" b="1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" name="Google Shape;62;p1">
            <a:extLst>
              <a:ext uri="{FF2B5EF4-FFF2-40B4-BE49-F238E27FC236}">
                <a16:creationId xmlns:a16="http://schemas.microsoft.com/office/drawing/2014/main" id="{6AA6B0B0-DE6E-2D56-030D-8EC5DA045E58}"/>
              </a:ext>
            </a:extLst>
          </p:cNvPr>
          <p:cNvSpPr txBox="1"/>
          <p:nvPr/>
        </p:nvSpPr>
        <p:spPr>
          <a:xfrm>
            <a:off x="1179100" y="17338254"/>
            <a:ext cx="13430400" cy="94024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457200" lvl="0" indent="-53340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Calibri"/>
              <a:buChar char="●"/>
            </a:pPr>
            <a:r>
              <a:rPr lang="en-US" sz="4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Design and build a working environmental growth chamber prototype.</a:t>
            </a:r>
            <a:endParaRPr sz="4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-53340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Calibri"/>
              <a:buChar char="●"/>
            </a:pPr>
            <a:r>
              <a:rPr lang="en-US" sz="4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Design chamber interior to accommodate different-sized plants.</a:t>
            </a:r>
          </a:p>
          <a:p>
            <a:pPr marL="457200" lvl="0" indent="-53340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Calibri"/>
              <a:buChar char="●"/>
            </a:pPr>
            <a:r>
              <a:rPr lang="en-US" sz="4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Design and build chamber structure with cheap and durable materials.</a:t>
            </a:r>
          </a:p>
          <a:p>
            <a:pPr marL="457200" lvl="0" indent="-53340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Calibri"/>
              <a:buChar char="●"/>
            </a:pPr>
            <a:r>
              <a:rPr lang="en-US" sz="4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Incorporate lighting, temperature, and humidity control from a central, user-friendly interface. </a:t>
            </a:r>
          </a:p>
          <a:p>
            <a:pPr marL="457200" lvl="0" indent="-53340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Calibri"/>
              <a:buChar char="●"/>
            </a:pPr>
            <a:r>
              <a:rPr lang="en-US" sz="4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Regulate temperature between </a:t>
            </a:r>
            <a:r>
              <a:rPr lang="en-US" sz="48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5°C</a:t>
            </a:r>
            <a:r>
              <a:rPr lang="en-US" sz="4800" i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480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- 40°</a:t>
            </a:r>
            <a:r>
              <a:rPr lang="en-US" sz="48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C,</a:t>
            </a:r>
            <a:r>
              <a:rPr lang="en-US" sz="480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Calibri"/>
              </a:rPr>
              <a:t> relative humidity between 40% and 90%, and</a:t>
            </a:r>
            <a:r>
              <a:rPr lang="en-US" sz="4800">
                <a:solidFill>
                  <a:schemeClr val="dk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Calibri"/>
              </a:rPr>
              <a:t> lighting through a day-night cycle</a:t>
            </a:r>
          </a:p>
        </p:txBody>
      </p:sp>
      <p:graphicFrame>
        <p:nvGraphicFramePr>
          <p:cNvPr id="17" name="Google Shape;65;p1">
            <a:extLst>
              <a:ext uri="{FF2B5EF4-FFF2-40B4-BE49-F238E27FC236}">
                <a16:creationId xmlns:a16="http://schemas.microsoft.com/office/drawing/2014/main" id="{E2CF6D64-C887-DCB0-FB92-87C88BB2F4A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110249193"/>
              </p:ext>
            </p:extLst>
          </p:nvPr>
        </p:nvGraphicFramePr>
        <p:xfrm>
          <a:off x="1719700" y="28546928"/>
          <a:ext cx="12510300" cy="4322830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69244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5858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153700"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50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Total Allotted Budget</a:t>
                      </a:r>
                      <a:endParaRPr sz="50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8575" marR="28575" marT="91425" marB="91425" anchor="ctr">
                    <a:lnL w="254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54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54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54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50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$2,000.00</a:t>
                      </a:r>
                      <a:endParaRPr sz="50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8575" marR="28575" marT="91425" marB="91425" anchor="ctr">
                    <a:lnL w="254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54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54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54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C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02169"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50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Budget Used</a:t>
                      </a:r>
                      <a:endParaRPr sz="50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8575" marR="28575" marT="91425" marB="91425" anchor="ctr">
                    <a:lnL w="254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54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54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54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50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$643.55</a:t>
                      </a:r>
                      <a:endParaRPr sz="50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8575" marR="28575" marT="91425" marB="91425" anchor="ctr">
                    <a:lnL w="254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54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54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54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75753"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50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Cost of Unit Production              </a:t>
                      </a:r>
                      <a:endParaRPr sz="50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8575" marR="28575" marT="91425" marB="91425" anchor="ctr">
                    <a:lnL w="254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54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54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54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50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$744.53</a:t>
                      </a:r>
                      <a:endParaRPr sz="50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8575" marR="28575" marT="91425" marB="91425" anchor="ctr">
                    <a:lnL w="254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54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54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54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C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53700"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50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Excess Budget</a:t>
                      </a:r>
                      <a:endParaRPr sz="50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8575" marR="28575" marT="91425" marB="91425" anchor="ctr">
                    <a:lnL w="254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54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54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54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50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$1,255.47</a:t>
                      </a:r>
                      <a:endParaRPr sz="50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8575" marR="28575" marT="91425" marB="91425" anchor="ctr">
                    <a:lnL w="254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54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54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54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9" name="Google Shape;67;p1">
            <a:extLst>
              <a:ext uri="{FF2B5EF4-FFF2-40B4-BE49-F238E27FC236}">
                <a16:creationId xmlns:a16="http://schemas.microsoft.com/office/drawing/2014/main" id="{47FD6BE0-243D-9EB9-54C6-1F9DA10504BF}"/>
              </a:ext>
            </a:extLst>
          </p:cNvPr>
          <p:cNvSpPr txBox="1"/>
          <p:nvPr/>
        </p:nvSpPr>
        <p:spPr>
          <a:xfrm>
            <a:off x="1098300" y="15972452"/>
            <a:ext cx="13549200" cy="1005900"/>
          </a:xfrm>
          <a:prstGeom prst="rect">
            <a:avLst/>
          </a:prstGeom>
          <a:solidFill>
            <a:srgbClr val="760000"/>
          </a:solidFill>
          <a:ln w="12700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411450" tIns="171450" rIns="411450" bIns="205725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5800" b="1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Objectives</a:t>
            </a:r>
            <a:endParaRPr sz="5800" b="1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" name="Google Shape;68;p1">
            <a:extLst>
              <a:ext uri="{FF2B5EF4-FFF2-40B4-BE49-F238E27FC236}">
                <a16:creationId xmlns:a16="http://schemas.microsoft.com/office/drawing/2014/main" id="{DEE4945A-42A6-3D9C-EFDA-468CB429F823}"/>
              </a:ext>
            </a:extLst>
          </p:cNvPr>
          <p:cNvSpPr txBox="1"/>
          <p:nvPr/>
        </p:nvSpPr>
        <p:spPr>
          <a:xfrm>
            <a:off x="1238250" y="8890000"/>
            <a:ext cx="132693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" name="Google Shape;69;p1">
            <a:extLst>
              <a:ext uri="{FF2B5EF4-FFF2-40B4-BE49-F238E27FC236}">
                <a16:creationId xmlns:a16="http://schemas.microsoft.com/office/drawing/2014/main" id="{A70C3F85-6C08-42A9-DBC4-9A0E85E49D8F}"/>
              </a:ext>
            </a:extLst>
          </p:cNvPr>
          <p:cNvSpPr txBox="1"/>
          <p:nvPr/>
        </p:nvSpPr>
        <p:spPr>
          <a:xfrm>
            <a:off x="1098300" y="8890001"/>
            <a:ext cx="13549200" cy="67225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457200" lvl="0" indent="-53340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Calibri"/>
              <a:buChar char="●"/>
            </a:pPr>
            <a:r>
              <a:rPr lang="en-US" sz="4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Environmental chambers currently on the market cost thousands of dollars, making research expensive</a:t>
            </a:r>
          </a:p>
          <a:p>
            <a:pPr marL="457200" lvl="0" indent="-53340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Calibri"/>
              <a:buChar char="●"/>
            </a:pPr>
            <a:r>
              <a:rPr lang="en-US" sz="4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Most models are built for large-scale research, not small-scale research or commercial sale</a:t>
            </a:r>
            <a:endParaRPr sz="4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-53340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Calibri"/>
              <a:buChar char="●"/>
            </a:pPr>
            <a:r>
              <a:rPr lang="en-US" sz="4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Our project aims to be a cost-effective solution to biology research costs, as well as provide an affordable option for personal use</a:t>
            </a:r>
          </a:p>
        </p:txBody>
      </p:sp>
      <p:sp>
        <p:nvSpPr>
          <p:cNvPr id="25" name="Google Shape;50;p1">
            <a:extLst>
              <a:ext uri="{FF2B5EF4-FFF2-40B4-BE49-F238E27FC236}">
                <a16:creationId xmlns:a16="http://schemas.microsoft.com/office/drawing/2014/main" id="{A77AACA7-F015-29A6-9751-4901B344864E}"/>
              </a:ext>
            </a:extLst>
          </p:cNvPr>
          <p:cNvSpPr txBox="1"/>
          <p:nvPr/>
        </p:nvSpPr>
        <p:spPr>
          <a:xfrm>
            <a:off x="9296400" y="1410538"/>
            <a:ext cx="27352252" cy="3999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9675" tIns="44825" rIns="89675" bIns="44825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Environmental Growth Chamber</a:t>
            </a:r>
            <a:endParaRPr dirty="0"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66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Alexander Hohensee, </a:t>
            </a:r>
            <a:r>
              <a:rPr lang="en-US" sz="6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Shamar Clement, and </a:t>
            </a:r>
            <a:r>
              <a:rPr lang="en-US" sz="66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Jessica Dean</a:t>
            </a:r>
            <a:endParaRPr dirty="0"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54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Dr. Douglas E. Willard, Dept. of </a:t>
            </a:r>
            <a:r>
              <a:rPr lang="en-US" sz="54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Mechanical and Civil Engineering</a:t>
            </a:r>
            <a:r>
              <a:rPr lang="en-US" sz="54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Florida Institute of Technology</a:t>
            </a:r>
            <a:endParaRPr sz="4800" b="1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6" name="Google Shape;81;p2" descr="Image result for black and white gearwrench symbol">
            <a:extLst>
              <a:ext uri="{FF2B5EF4-FFF2-40B4-BE49-F238E27FC236}">
                <a16:creationId xmlns:a16="http://schemas.microsoft.com/office/drawing/2014/main" id="{B8A77BE0-B7B9-F18A-59A3-87082EEE8FB0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41553220" y="496138"/>
            <a:ext cx="1828800" cy="18288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7" name="Google Shape;82;p2">
            <a:extLst>
              <a:ext uri="{FF2B5EF4-FFF2-40B4-BE49-F238E27FC236}">
                <a16:creationId xmlns:a16="http://schemas.microsoft.com/office/drawing/2014/main" id="{93D72098-4C7C-8CF4-CEE2-EF6A7500BF1A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9213184" y="496138"/>
            <a:ext cx="1848466" cy="18288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8" name="Google Shape;78;p2" descr="screen, Laptop, education, symbols, Computer, science, signs, tool Icon">
            <a:extLst>
              <a:ext uri="{FF2B5EF4-FFF2-40B4-BE49-F238E27FC236}">
                <a16:creationId xmlns:a16="http://schemas.microsoft.com/office/drawing/2014/main" id="{C9F03AEA-889C-497B-E219-61F1C9009BF6}"/>
              </a:ext>
            </a:extLst>
          </p:cNvPr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36892814" y="496138"/>
            <a:ext cx="1828800" cy="18288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9" name="Google Shape;117;p2">
            <a:extLst>
              <a:ext uri="{FF2B5EF4-FFF2-40B4-BE49-F238E27FC236}">
                <a16:creationId xmlns:a16="http://schemas.microsoft.com/office/drawing/2014/main" id="{51D3D180-C9A9-F57D-355E-1C797964DBA5}"/>
              </a:ext>
            </a:extLst>
          </p:cNvPr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34555025" y="496138"/>
            <a:ext cx="1846219" cy="1828800"/>
          </a:xfrm>
          <a:prstGeom prst="rect">
            <a:avLst/>
          </a:prstGeom>
          <a:noFill/>
          <a:ln>
            <a:noFill/>
          </a:ln>
        </p:spPr>
      </p:pic>
      <p:sp>
        <p:nvSpPr>
          <p:cNvPr id="31" name="Google Shape;59;p1">
            <a:extLst>
              <a:ext uri="{FF2B5EF4-FFF2-40B4-BE49-F238E27FC236}">
                <a16:creationId xmlns:a16="http://schemas.microsoft.com/office/drawing/2014/main" id="{3127B18B-C51F-E53D-14C9-9E7DE1841C98}"/>
              </a:ext>
            </a:extLst>
          </p:cNvPr>
          <p:cNvSpPr txBox="1"/>
          <p:nvPr/>
        </p:nvSpPr>
        <p:spPr>
          <a:xfrm>
            <a:off x="29488725" y="7511761"/>
            <a:ext cx="13033200" cy="1005901"/>
          </a:xfrm>
          <a:prstGeom prst="rect">
            <a:avLst/>
          </a:prstGeom>
          <a:solidFill>
            <a:srgbClr val="760000"/>
          </a:solidFill>
          <a:ln w="12700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411450" tIns="171450" rIns="411450" bIns="205725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5800" b="1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Peltier Modules</a:t>
            </a:r>
            <a:endParaRPr kumimoji="0" lang="en-US" sz="1400" b="1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2" name="Google Shape;70;p1">
            <a:extLst>
              <a:ext uri="{FF2B5EF4-FFF2-40B4-BE49-F238E27FC236}">
                <a16:creationId xmlns:a16="http://schemas.microsoft.com/office/drawing/2014/main" id="{756B2E85-426B-1049-856B-EFC4AE459BCC}"/>
              </a:ext>
            </a:extLst>
          </p:cNvPr>
          <p:cNvSpPr txBox="1"/>
          <p:nvPr/>
        </p:nvSpPr>
        <p:spPr>
          <a:xfrm>
            <a:off x="15171000" y="24914279"/>
            <a:ext cx="13549200" cy="613087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numCol="1" anchor="t" anchorCtr="0">
            <a:spAutoFit/>
          </a:bodyPr>
          <a:lstStyle/>
          <a:p>
            <a:pPr marL="685800" indent="-685800" algn="just">
              <a:lnSpc>
                <a:spcPct val="115000"/>
              </a:lnSpc>
              <a:buSzPct val="175000"/>
              <a:buFont typeface="Arial" panose="020B0604020202020204" pitchFamily="34" charset="0"/>
              <a:buChar char="•"/>
            </a:pPr>
            <a:r>
              <a:rPr lang="en-US" sz="4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Due to the use of Thermoelectric modules to regulate temperature within the environmental chamber, all chemicals were eliminated from the design creating an eco-friendly, sustainable chamber.</a:t>
            </a:r>
          </a:p>
          <a:p>
            <a:pPr marL="685800" indent="-685800" algn="just">
              <a:lnSpc>
                <a:spcPct val="115000"/>
              </a:lnSpc>
              <a:buSzPct val="175000"/>
              <a:buFont typeface="Arial" panose="020B0604020202020204" pitchFamily="34" charset="0"/>
              <a:buChar char="•"/>
            </a:pPr>
            <a:r>
              <a:rPr lang="en-US" sz="4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Rusting and corrosion were successfully eliminated from the structure.</a:t>
            </a:r>
          </a:p>
        </p:txBody>
      </p:sp>
      <p:sp>
        <p:nvSpPr>
          <p:cNvPr id="33" name="Google Shape;70;p1">
            <a:extLst>
              <a:ext uri="{FF2B5EF4-FFF2-40B4-BE49-F238E27FC236}">
                <a16:creationId xmlns:a16="http://schemas.microsoft.com/office/drawing/2014/main" id="{B9B167F7-8B13-38EA-83D7-3204894FB804}"/>
              </a:ext>
            </a:extLst>
          </p:cNvPr>
          <p:cNvSpPr txBox="1"/>
          <p:nvPr/>
        </p:nvSpPr>
        <p:spPr>
          <a:xfrm>
            <a:off x="1248949" y="32869758"/>
            <a:ext cx="13290701" cy="18835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This project was able to stay well under budget, spending the least of any senior design team.</a:t>
            </a:r>
            <a:endParaRPr sz="4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4" name="Google Shape;62;p1">
            <a:extLst>
              <a:ext uri="{FF2B5EF4-FFF2-40B4-BE49-F238E27FC236}">
                <a16:creationId xmlns:a16="http://schemas.microsoft.com/office/drawing/2014/main" id="{D0A2DA6A-E07B-DBD2-4C26-E3AD9B5EA13C}"/>
              </a:ext>
            </a:extLst>
          </p:cNvPr>
          <p:cNvSpPr txBox="1"/>
          <p:nvPr/>
        </p:nvSpPr>
        <p:spPr>
          <a:xfrm>
            <a:off x="15218765" y="32759717"/>
            <a:ext cx="13553037" cy="51489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457200" lvl="0" indent="-53340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Calibri"/>
              <a:buChar char="●"/>
            </a:pPr>
            <a:r>
              <a:rPr lang="en-US" sz="4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Conduct further research around the dew point and its affects on the TE modules (frosting over due to humidity)</a:t>
            </a:r>
          </a:p>
          <a:p>
            <a:pPr marL="457200" lvl="0" indent="-53340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Calibri"/>
              <a:buChar char="●"/>
            </a:pPr>
            <a:r>
              <a:rPr lang="en-US" sz="4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Continue work on system interface and controls</a:t>
            </a:r>
          </a:p>
          <a:p>
            <a:pPr marL="457200" lvl="0" indent="-53340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Calibri"/>
              <a:buChar char="●"/>
            </a:pPr>
            <a:r>
              <a:rPr lang="en-US" sz="4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Incorporate maintenance ports into final structure design</a:t>
            </a:r>
          </a:p>
        </p:txBody>
      </p:sp>
      <p:pic>
        <p:nvPicPr>
          <p:cNvPr id="1028" name="Picture 4" descr="Pin on Thermoelectric generator">
            <a:extLst>
              <a:ext uri="{FF2B5EF4-FFF2-40B4-BE49-F238E27FC236}">
                <a16:creationId xmlns:a16="http://schemas.microsoft.com/office/drawing/2014/main" id="{114C5678-EF54-4320-2A25-BEF4CC4A834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642" b="18490"/>
          <a:stretch/>
        </p:blipFill>
        <p:spPr bwMode="auto">
          <a:xfrm>
            <a:off x="29543028" y="8893809"/>
            <a:ext cx="12978895" cy="59250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5" name="Google Shape;66;p1">
            <a:extLst>
              <a:ext uri="{FF2B5EF4-FFF2-40B4-BE49-F238E27FC236}">
                <a16:creationId xmlns:a16="http://schemas.microsoft.com/office/drawing/2014/main" id="{B201466A-3F4C-860B-5468-E89DEBA24F36}"/>
              </a:ext>
            </a:extLst>
          </p:cNvPr>
          <p:cNvSpPr txBox="1"/>
          <p:nvPr/>
        </p:nvSpPr>
        <p:spPr>
          <a:xfrm>
            <a:off x="29434419" y="14818832"/>
            <a:ext cx="13033200" cy="38779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Figure 2</a:t>
            </a:r>
            <a:r>
              <a:rPr lang="en-US" sz="4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: The TE modules take advantage of valence electrons in p and n type semiconductors to generate and move electricity. This creates a temperature difference and controlled heat transfer </a:t>
            </a:r>
            <a:endParaRPr sz="4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6" name="Google Shape;55;p1">
            <a:extLst>
              <a:ext uri="{FF2B5EF4-FFF2-40B4-BE49-F238E27FC236}">
                <a16:creationId xmlns:a16="http://schemas.microsoft.com/office/drawing/2014/main" id="{20C2C8DB-ED55-B468-15E8-45BBA2CC981F}"/>
              </a:ext>
            </a:extLst>
          </p:cNvPr>
          <p:cNvSpPr txBox="1"/>
          <p:nvPr/>
        </p:nvSpPr>
        <p:spPr>
          <a:xfrm>
            <a:off x="29434419" y="18877803"/>
            <a:ext cx="12978895" cy="1005900"/>
          </a:xfrm>
          <a:prstGeom prst="rect">
            <a:avLst/>
          </a:prstGeom>
          <a:solidFill>
            <a:srgbClr val="760000"/>
          </a:solidFill>
          <a:ln w="12700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411450" tIns="171450" rIns="411450" bIns="205725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5800" b="1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Additional Features</a:t>
            </a:r>
            <a:endParaRPr b="1"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030" name="Picture 6">
            <a:extLst>
              <a:ext uri="{FF2B5EF4-FFF2-40B4-BE49-F238E27FC236}">
                <a16:creationId xmlns:a16="http://schemas.microsoft.com/office/drawing/2014/main" id="{EAD5A2C9-98AA-FB99-6E3F-E6EB0A2FA31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06" t="17506" r="49981" b="18081"/>
          <a:stretch/>
        </p:blipFill>
        <p:spPr bwMode="auto">
          <a:xfrm>
            <a:off x="30106041" y="20110831"/>
            <a:ext cx="11635650" cy="74643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7" name="Google Shape;66;p1">
            <a:extLst>
              <a:ext uri="{FF2B5EF4-FFF2-40B4-BE49-F238E27FC236}">
                <a16:creationId xmlns:a16="http://schemas.microsoft.com/office/drawing/2014/main" id="{87F85551-2D25-AABE-A6DB-1450F24B0E51}"/>
              </a:ext>
            </a:extLst>
          </p:cNvPr>
          <p:cNvSpPr txBox="1"/>
          <p:nvPr/>
        </p:nvSpPr>
        <p:spPr>
          <a:xfrm>
            <a:off x="29515875" y="27575140"/>
            <a:ext cx="13033199" cy="240062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Figure 3</a:t>
            </a:r>
            <a:r>
              <a:rPr lang="en-US" sz="4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: Spectrum Percent of Relative Energy.</a:t>
            </a:r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 chamber operates in full spectrum lighting (IR, red, blue, UV) with a day/night cycle.</a:t>
            </a:r>
          </a:p>
        </p:txBody>
      </p:sp>
      <p:pic>
        <p:nvPicPr>
          <p:cNvPr id="39" name="Picture 38">
            <a:extLst>
              <a:ext uri="{FF2B5EF4-FFF2-40B4-BE49-F238E27FC236}">
                <a16:creationId xmlns:a16="http://schemas.microsoft.com/office/drawing/2014/main" id="{8665E873-E73B-B955-DC8A-F2B42544EFF3}"/>
              </a:ext>
            </a:extLst>
          </p:cNvPr>
          <p:cNvPicPr>
            <a:picLocks noChangeAspect="1"/>
          </p:cNvPicPr>
          <p:nvPr/>
        </p:nvPicPr>
        <p:blipFill rotWithShape="1">
          <a:blip r:embed="rId8"/>
          <a:srcRect t="3989" b="6875"/>
          <a:stretch/>
        </p:blipFill>
        <p:spPr>
          <a:xfrm>
            <a:off x="15171000" y="8885716"/>
            <a:ext cx="9860700" cy="12534986"/>
          </a:xfrm>
          <a:prstGeom prst="rect">
            <a:avLst/>
          </a:prstGeom>
        </p:spPr>
      </p:pic>
      <p:sp>
        <p:nvSpPr>
          <p:cNvPr id="40" name="Google Shape;71;p1">
            <a:extLst>
              <a:ext uri="{FF2B5EF4-FFF2-40B4-BE49-F238E27FC236}">
                <a16:creationId xmlns:a16="http://schemas.microsoft.com/office/drawing/2014/main" id="{779392D7-1A10-36DA-8926-1E44C78A466A}"/>
              </a:ext>
            </a:extLst>
          </p:cNvPr>
          <p:cNvSpPr txBox="1"/>
          <p:nvPr/>
        </p:nvSpPr>
        <p:spPr>
          <a:xfrm>
            <a:off x="25307391" y="8759416"/>
            <a:ext cx="3365044" cy="1466090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9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Structure Materials:</a:t>
            </a:r>
          </a:p>
          <a:p>
            <a:pPr marL="457200" lvl="0" indent="-53340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Calibri"/>
              <a:buChar char="●"/>
            </a:pPr>
            <a:r>
              <a:rPr lang="en-US" sz="4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0.2 in. Acrylic casing </a:t>
            </a:r>
          </a:p>
          <a:p>
            <a:pPr marL="457200" lvl="0" indent="-53340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Calibri"/>
              <a:buChar char="●"/>
            </a:pPr>
            <a:r>
              <a:rPr lang="en-US" sz="4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 in. EPS Insulation for temp. regulation</a:t>
            </a:r>
          </a:p>
          <a:p>
            <a:pPr marL="457200" lvl="0" indent="-53340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Calibri"/>
              <a:buChar char="●"/>
            </a:pPr>
            <a:r>
              <a:rPr lang="en-US" sz="4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Aluminum mounting for thermo-electric (TE) module ports</a:t>
            </a:r>
          </a:p>
        </p:txBody>
      </p:sp>
      <p:sp>
        <p:nvSpPr>
          <p:cNvPr id="41" name="Google Shape;66;p1">
            <a:extLst>
              <a:ext uri="{FF2B5EF4-FFF2-40B4-BE49-F238E27FC236}">
                <a16:creationId xmlns:a16="http://schemas.microsoft.com/office/drawing/2014/main" id="{B85B23DD-E8D7-D55D-399D-14F674193293}"/>
              </a:ext>
            </a:extLst>
          </p:cNvPr>
          <p:cNvSpPr txBox="1"/>
          <p:nvPr/>
        </p:nvSpPr>
        <p:spPr>
          <a:xfrm>
            <a:off x="15218765" y="21727880"/>
            <a:ext cx="10088625" cy="1661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Figure 1</a:t>
            </a:r>
            <a:r>
              <a:rPr lang="en-US" sz="4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: Creo model of the chamber’s structural casing</a:t>
            </a:r>
            <a:endParaRPr sz="4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3" name="Picture 2" descr="A picture containing timeline&#10;&#10;Description automatically generated">
            <a:extLst>
              <a:ext uri="{FF2B5EF4-FFF2-40B4-BE49-F238E27FC236}">
                <a16:creationId xmlns:a16="http://schemas.microsoft.com/office/drawing/2014/main" id="{555FAE95-50A2-58B0-FDEE-CD45EB51139D}"/>
              </a:ext>
            </a:extLst>
          </p:cNvPr>
          <p:cNvPicPr>
            <a:picLocks noChangeAspect="1"/>
          </p:cNvPicPr>
          <p:nvPr/>
        </p:nvPicPr>
        <p:blipFill rotWithShape="1">
          <a:blip r:embed="rId9"/>
          <a:srcRect l="72355" t="15770" r="4533" b="16702"/>
          <a:stretch/>
        </p:blipFill>
        <p:spPr>
          <a:xfrm>
            <a:off x="29769189" y="30189549"/>
            <a:ext cx="5708945" cy="7781290"/>
          </a:xfrm>
          <a:prstGeom prst="rect">
            <a:avLst/>
          </a:prstGeom>
        </p:spPr>
      </p:pic>
      <p:sp>
        <p:nvSpPr>
          <p:cNvPr id="42" name="Google Shape;66;p1">
            <a:extLst>
              <a:ext uri="{FF2B5EF4-FFF2-40B4-BE49-F238E27FC236}">
                <a16:creationId xmlns:a16="http://schemas.microsoft.com/office/drawing/2014/main" id="{9430EC06-C01C-3792-B416-B7897265E9FB}"/>
              </a:ext>
            </a:extLst>
          </p:cNvPr>
          <p:cNvSpPr txBox="1"/>
          <p:nvPr/>
        </p:nvSpPr>
        <p:spPr>
          <a:xfrm>
            <a:off x="35775900" y="30294557"/>
            <a:ext cx="6773174" cy="75712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Figure 4</a:t>
            </a:r>
            <a:r>
              <a:rPr lang="en-US" sz="4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:  Ultrasonic mist modules operate by using a piezoelectric transducer to vibrate at a high frequency under water. Doing so creates water droplets about the size of 5 microns and launches them into the air creating fog/mist.</a:t>
            </a:r>
            <a:endParaRPr sz="4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710333637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5">
      <a:dk1>
        <a:srgbClr val="000000"/>
      </a:dk1>
      <a:lt1>
        <a:srgbClr val="FFFFD9"/>
      </a:lt1>
      <a:dk2>
        <a:srgbClr val="000000"/>
      </a:dk2>
      <a:lt2>
        <a:srgbClr val="777777"/>
      </a:lt2>
      <a:accent1>
        <a:srgbClr val="FFFFF7"/>
      </a:accent1>
      <a:accent2>
        <a:srgbClr val="33CCCC"/>
      </a:accent2>
      <a:accent3>
        <a:srgbClr val="FFFFE9"/>
      </a:accent3>
      <a:accent4>
        <a:srgbClr val="000000"/>
      </a:accent4>
      <a:accent5>
        <a:srgbClr val="FFFFFA"/>
      </a:accent5>
      <a:accent6>
        <a:srgbClr val="2DB9B9"/>
      </a:accent6>
      <a:hlink>
        <a:srgbClr val="FF5050"/>
      </a:hlink>
      <a:folHlink>
        <a:srgbClr val="FF99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82A97ADF5C6CE45B6F5C1000C940D7C" ma:contentTypeVersion="12" ma:contentTypeDescription="Create a new document." ma:contentTypeScope="" ma:versionID="ff1155b362ad364f266aa71b58ce4d6f">
  <xsd:schema xmlns:xsd="http://www.w3.org/2001/XMLSchema" xmlns:xs="http://www.w3.org/2001/XMLSchema" xmlns:p="http://schemas.microsoft.com/office/2006/metadata/properties" xmlns:ns2="701101bf-9582-45f7-9f24-7fcd2e2d68fc" xmlns:ns3="5f045c61-e133-400a-b3b4-89a136cc35c2" targetNamespace="http://schemas.microsoft.com/office/2006/metadata/properties" ma:root="true" ma:fieldsID="648f63e2c0544194edd39813c05a53da" ns2:_="" ns3:_="">
    <xsd:import namespace="701101bf-9582-45f7-9f24-7fcd2e2d68fc"/>
    <xsd:import namespace="5f045c61-e133-400a-b3b4-89a136cc35c2"/>
    <xsd:element name="properties">
      <xsd:complexType>
        <xsd:sequence>
          <xsd:element name="documentManagement">
            <xsd:complexType>
              <xsd:all>
                <xsd:element ref="ns2:lcf76f155ced4ddcb4097134ff3c332f" minOccurs="0"/>
                <xsd:element ref="ns2:MediaServiceMetadata" minOccurs="0"/>
                <xsd:element ref="ns2:MediaServiceFastMetadata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SearchProperties" minOccurs="0"/>
                <xsd:element ref="ns2:MediaServiceDateTaken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01101bf-9582-45f7-9f24-7fcd2e2d68fc" elementFormDefault="qualified">
    <xsd:import namespace="http://schemas.microsoft.com/office/2006/documentManagement/types"/>
    <xsd:import namespace="http://schemas.microsoft.com/office/infopath/2007/PartnerControls"/>
    <xsd:element name="lcf76f155ced4ddcb4097134ff3c332f" ma:index="9" nillable="true" ma:taxonomy="true" ma:internalName="lcf76f155ced4ddcb4097134ff3c332f" ma:taxonomyFieldName="MediaServiceImageTags" ma:displayName="Image Tags" ma:readOnly="false" ma:fieldId="{5cf76f15-5ced-4ddc-b409-7134ff3c332f}" ma:taxonomyMulti="true" ma:sspId="da0b5cae-96a4-47e3-a5b0-3b4fac28d37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SearchProperties" ma:index="17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18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f045c61-e133-400a-b3b4-89a136cc35c2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701101bf-9582-45f7-9f24-7fcd2e2d68fc">
      <Terms xmlns="http://schemas.microsoft.com/office/infopath/2007/PartnerControls"/>
    </lcf76f155ced4ddcb4097134ff3c332f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413F01AE-BC1E-42C6-9D96-E61B3F0AA8A3}">
  <ds:schemaRefs>
    <ds:schemaRef ds:uri="5f045c61-e133-400a-b3b4-89a136cc35c2"/>
    <ds:schemaRef ds:uri="701101bf-9582-45f7-9f24-7fcd2e2d68fc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4C798595-74EA-487D-81B2-82CE61BA90B4}">
  <ds:schemaRefs>
    <ds:schemaRef ds:uri="701101bf-9582-45f7-9f24-7fcd2e2d68fc"/>
    <ds:schemaRef ds:uri="http://purl.org/dc/elements/1.1/"/>
    <ds:schemaRef ds:uri="http://purl.org/dc/terms/"/>
    <ds:schemaRef ds:uri="http://schemas.microsoft.com/office/2006/metadata/properties"/>
    <ds:schemaRef ds:uri="http://schemas.microsoft.com/office/2006/documentManagement/types"/>
    <ds:schemaRef ds:uri="http://www.w3.org/XML/1998/namespace"/>
    <ds:schemaRef ds:uri="5f045c61-e133-400a-b3b4-89a136cc35c2"/>
    <ds:schemaRef ds:uri="http://schemas.microsoft.com/office/infopath/2007/PartnerControls"/>
    <ds:schemaRef ds:uri="http://schemas.openxmlformats.org/package/2006/metadata/core-properties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92E8C4FA-5F49-43FB-9FE7-0AEAD759FDA2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442</Words>
  <Application>Microsoft Office PowerPoint</Application>
  <PresentationFormat>Custom</PresentationFormat>
  <Paragraphs>44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Default Design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shopper</dc:creator>
  <cp:lastModifiedBy>Alex Hohensee</cp:lastModifiedBy>
  <cp:revision>1</cp:revision>
  <dcterms:created xsi:type="dcterms:W3CDTF">2007-04-04T14:17:42Z</dcterms:created>
  <dcterms:modified xsi:type="dcterms:W3CDTF">2023-04-06T03:01:12Z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0x010100282A97ADF5C6CE45B6F5C1000C940D7C</vt:lpwstr>
  </property>
  <property fmtid="{D5CDD505-2E9C-101B-9397-08002B2CF9AE}" pid="3" name="MediaServiceImageTags">
    <vt:lpwstr/>
  </property>
</Properties>
</file>