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43891200" cy="38404800"/>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p15:clr>
            <a:srgbClr val="A4A3A4"/>
          </p15:clr>
        </p15:guide>
        <p15:guide id="2" pos="13824">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 roundtripDataSignature="AMtx7mi+/Yi/WWTSRtNUML2OGjD0SLo1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 d="100"/>
          <a:sy n="12" d="100"/>
        </p:scale>
        <p:origin x="1548" y="124"/>
      </p:cViewPr>
      <p:guideLst>
        <p:guide orient="horz" pos="12096"/>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4" y="0"/>
            <a:ext cx="2971800" cy="4651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1pPr>
            <a:lvl2pPr marL="914400" marR="0" lvl="1"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2pPr>
            <a:lvl3pPr marL="1371600" marR="0" lvl="2"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3pPr>
            <a:lvl4pPr marL="1828800" marR="0" lvl="3"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4pPr>
            <a:lvl5pPr marL="2286000" marR="0" lvl="4"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51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47" name="Google Shape;47;p1:notes"/>
          <p:cNvSpPr>
            <a:spLocks noGrp="1" noRot="1" noChangeAspect="1"/>
          </p:cNvSpPr>
          <p:nvPr>
            <p:ph type="sldImg" idx="2"/>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1:notes"/>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43" name="Google Shape;43;p13"/>
          <p:cNvSpPr txBox="1">
            <a:spLocks noGrp="1"/>
          </p:cNvSpPr>
          <p:nvPr>
            <p:ph type="body" idx="1"/>
          </p:nvPr>
        </p:nvSpPr>
        <p:spPr>
          <a:xfrm rot="5400000">
            <a:off x="9272474" y="1881925"/>
            <a:ext cx="25346257" cy="39503351"/>
          </a:xfrm>
          <a:prstGeom prst="rect">
            <a:avLst/>
          </a:prstGeom>
          <a:noFill/>
          <a:ln>
            <a:noFill/>
          </a:ln>
        </p:spPr>
        <p:txBody>
          <a:bodyPr spcFirstLastPara="1" wrap="square" lIns="91425" tIns="45700" rIns="91425" bIns="45700" anchor="t" anchorCtr="0">
            <a:noAutofit/>
          </a:bodyPr>
          <a:lstStyle>
            <a:lvl1pPr marL="457200" marR="0" lvl="0"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19" name="Google Shape;19;p6"/>
          <p:cNvSpPr txBox="1">
            <a:spLocks noGrp="1"/>
          </p:cNvSpPr>
          <p:nvPr>
            <p:ph type="body" idx="1"/>
          </p:nvPr>
        </p:nvSpPr>
        <p:spPr>
          <a:xfrm>
            <a:off x="2193927" y="8960472"/>
            <a:ext cx="39503351" cy="25346257"/>
          </a:xfrm>
          <a:prstGeom prst="rect">
            <a:avLst/>
          </a:prstGeom>
          <a:noFill/>
          <a:ln>
            <a:noFill/>
          </a:ln>
        </p:spPr>
        <p:txBody>
          <a:bodyPr spcFirstLastPara="1" wrap="square" lIns="91425" tIns="45700" rIns="91425" bIns="45700" anchor="t" anchorCtr="0">
            <a:noAutofit/>
          </a:bodyPr>
          <a:lstStyle>
            <a:lvl1pPr marL="457200" marR="0" lvl="0"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23" name="Google Shape;23;p8"/>
          <p:cNvSpPr txBox="1">
            <a:spLocks noGrp="1"/>
          </p:cNvSpPr>
          <p:nvPr>
            <p:ph type="body" idx="1"/>
          </p:nvPr>
        </p:nvSpPr>
        <p:spPr>
          <a:xfrm>
            <a:off x="2193927" y="8960472"/>
            <a:ext cx="19599275" cy="25346257"/>
          </a:xfrm>
          <a:prstGeom prst="rect">
            <a:avLst/>
          </a:prstGeom>
          <a:noFill/>
          <a:ln>
            <a:noFill/>
          </a:ln>
        </p:spPr>
        <p:txBody>
          <a:bodyPr spcFirstLastPara="1" wrap="square" lIns="91425" tIns="45700" rIns="91425" bIns="45700" anchor="t" anchorCtr="0">
            <a:noAutofit/>
          </a:bodyPr>
          <a:lstStyle>
            <a:lvl1pPr marL="457200" marR="0" lvl="0" indent="-584200" algn="l" rtl="0">
              <a:lnSpc>
                <a:spcPct val="100000"/>
              </a:lnSpc>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24" name="Google Shape;24;p8"/>
          <p:cNvSpPr txBox="1">
            <a:spLocks noGrp="1"/>
          </p:cNvSpPr>
          <p:nvPr>
            <p:ph type="body" idx="2"/>
          </p:nvPr>
        </p:nvSpPr>
        <p:spPr>
          <a:xfrm>
            <a:off x="22098000" y="8960472"/>
            <a:ext cx="19599276" cy="25346257"/>
          </a:xfrm>
          <a:prstGeom prst="rect">
            <a:avLst/>
          </a:prstGeom>
          <a:noFill/>
          <a:ln>
            <a:noFill/>
          </a:ln>
        </p:spPr>
        <p:txBody>
          <a:bodyPr spcFirstLastPara="1" wrap="square" lIns="91425" tIns="45700" rIns="91425" bIns="45700" anchor="t" anchorCtr="0">
            <a:noAutofit/>
          </a:bodyPr>
          <a:lstStyle>
            <a:lvl1pPr marL="457200" marR="0" lvl="0" indent="-584200" algn="l" rtl="0">
              <a:lnSpc>
                <a:spcPct val="100000"/>
              </a:lnSpc>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27" name="Google Shape;27;p9"/>
          <p:cNvSpPr txBox="1">
            <a:spLocks noGrp="1"/>
          </p:cNvSpPr>
          <p:nvPr>
            <p:ph type="body" idx="1"/>
          </p:nvPr>
        </p:nvSpPr>
        <p:spPr>
          <a:xfrm>
            <a:off x="2193926" y="8596198"/>
            <a:ext cx="19392900" cy="3584188"/>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lnSpc>
                <a:spcPct val="100000"/>
              </a:lnSpc>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lnSpc>
                <a:spcPct val="100000"/>
              </a:lnSpc>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28" name="Google Shape;28;p9"/>
          <p:cNvSpPr txBox="1">
            <a:spLocks noGrp="1"/>
          </p:cNvSpPr>
          <p:nvPr>
            <p:ph type="body" idx="2"/>
          </p:nvPr>
        </p:nvSpPr>
        <p:spPr>
          <a:xfrm>
            <a:off x="2193926" y="12180385"/>
            <a:ext cx="19392900" cy="22126342"/>
          </a:xfrm>
          <a:prstGeom prst="rect">
            <a:avLst/>
          </a:prstGeom>
          <a:noFill/>
          <a:ln>
            <a:noFill/>
          </a:ln>
        </p:spPr>
        <p:txBody>
          <a:bodyPr spcFirstLastPara="1" wrap="square" lIns="91425" tIns="45700" rIns="91425" bIns="45700" anchor="t" anchorCtr="0">
            <a:noAutofit/>
          </a:bodyPr>
          <a:lstStyle>
            <a:lvl1pPr marL="457200" marR="0" lvl="0"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
        <p:nvSpPr>
          <p:cNvPr id="29" name="Google Shape;29;p9"/>
          <p:cNvSpPr txBox="1">
            <a:spLocks noGrp="1"/>
          </p:cNvSpPr>
          <p:nvPr>
            <p:ph type="body" idx="3"/>
          </p:nvPr>
        </p:nvSpPr>
        <p:spPr>
          <a:xfrm>
            <a:off x="22294852" y="8596198"/>
            <a:ext cx="19402426" cy="3584188"/>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lnSpc>
                <a:spcPct val="100000"/>
              </a:lnSpc>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lnSpc>
                <a:spcPct val="100000"/>
              </a:lnSpc>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30" name="Google Shape;30;p9"/>
          <p:cNvSpPr txBox="1">
            <a:spLocks noGrp="1"/>
          </p:cNvSpPr>
          <p:nvPr>
            <p:ph type="body" idx="4"/>
          </p:nvPr>
        </p:nvSpPr>
        <p:spPr>
          <a:xfrm>
            <a:off x="22294852" y="12180385"/>
            <a:ext cx="19402426" cy="22126342"/>
          </a:xfrm>
          <a:prstGeom prst="rect">
            <a:avLst/>
          </a:prstGeom>
          <a:noFill/>
          <a:ln>
            <a:noFill/>
          </a:ln>
        </p:spPr>
        <p:txBody>
          <a:bodyPr spcFirstLastPara="1" wrap="square" lIns="91425" tIns="45700" rIns="91425" bIns="45700" anchor="t" anchorCtr="0">
            <a:noAutofit/>
          </a:bodyPr>
          <a:lstStyle>
            <a:lvl1pPr marL="457200" marR="0" lvl="0"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2193926" y="1528646"/>
            <a:ext cx="14439900" cy="650813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4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35" name="Google Shape;35;p11"/>
          <p:cNvSpPr txBox="1">
            <a:spLocks noGrp="1"/>
          </p:cNvSpPr>
          <p:nvPr>
            <p:ph type="body" idx="1"/>
          </p:nvPr>
        </p:nvSpPr>
        <p:spPr>
          <a:xfrm>
            <a:off x="17160877" y="1528648"/>
            <a:ext cx="24536399" cy="32778079"/>
          </a:xfrm>
          <a:prstGeom prst="rect">
            <a:avLst/>
          </a:prstGeom>
          <a:noFill/>
          <a:ln>
            <a:noFill/>
          </a:ln>
        </p:spPr>
        <p:txBody>
          <a:bodyPr spcFirstLastPara="1" wrap="square" lIns="91425" tIns="45700" rIns="91425" bIns="45700" anchor="t" anchorCtr="0">
            <a:noAutofit/>
          </a:bodyPr>
          <a:lstStyle>
            <a:lvl1pPr marL="457200" marR="0" lvl="0" indent="-635000" algn="l" rtl="0">
              <a:lnSpc>
                <a:spcPct val="100000"/>
              </a:lnSpc>
              <a:spcBef>
                <a:spcPts val="1280"/>
              </a:spcBef>
              <a:spcAft>
                <a:spcPts val="0"/>
              </a:spcAft>
              <a:buClr>
                <a:schemeClr val="dk1"/>
              </a:buClr>
              <a:buSzPts val="6400"/>
              <a:buFont typeface="Arial"/>
              <a:buChar char="•"/>
              <a:defRPr sz="6400" b="0" i="0" u="none" strike="noStrike" cap="none">
                <a:solidFill>
                  <a:schemeClr val="dk1"/>
                </a:solidFill>
                <a:latin typeface="Arial"/>
                <a:ea typeface="Arial"/>
                <a:cs typeface="Arial"/>
                <a:sym typeface="Arial"/>
              </a:defRPr>
            </a:lvl1pPr>
            <a:lvl2pPr marL="914400" marR="0" lvl="1" indent="-584200" algn="l" rtl="0">
              <a:lnSpc>
                <a:spcPct val="100000"/>
              </a:lnSpc>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2pPr>
            <a:lvl3pPr marL="1371600" marR="0" lvl="2"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3pPr>
            <a:lvl4pPr marL="1828800" marR="0" lvl="3"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4pPr>
            <a:lvl5pPr marL="2286000" marR="0" lvl="4"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5pPr>
            <a:lvl6pPr marL="2743200" marR="0" lvl="5"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6pPr>
            <a:lvl7pPr marL="3200400" marR="0" lvl="6"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7pPr>
            <a:lvl8pPr marL="3657600" marR="0" lvl="7"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8pPr>
            <a:lvl9pPr marL="4114800" marR="0" lvl="8"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9pPr>
          </a:lstStyle>
          <a:p>
            <a:endParaRPr/>
          </a:p>
        </p:txBody>
      </p:sp>
      <p:sp>
        <p:nvSpPr>
          <p:cNvPr id="36" name="Google Shape;36;p11"/>
          <p:cNvSpPr txBox="1">
            <a:spLocks noGrp="1"/>
          </p:cNvSpPr>
          <p:nvPr>
            <p:ph type="body" idx="2"/>
          </p:nvPr>
        </p:nvSpPr>
        <p:spPr>
          <a:xfrm>
            <a:off x="2193926" y="8036779"/>
            <a:ext cx="14439900" cy="262699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8604251" y="26884663"/>
            <a:ext cx="26333450" cy="3171129"/>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4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39" name="Google Shape;39;p12"/>
          <p:cNvSpPr>
            <a:spLocks noGrp="1"/>
          </p:cNvSpPr>
          <p:nvPr>
            <p:ph type="pic" idx="2"/>
          </p:nvPr>
        </p:nvSpPr>
        <p:spPr>
          <a:xfrm>
            <a:off x="8604251" y="3431325"/>
            <a:ext cx="26333450" cy="23043529"/>
          </a:xfrm>
          <a:prstGeom prst="rect">
            <a:avLst/>
          </a:prstGeom>
          <a:noFill/>
          <a:ln>
            <a:noFill/>
          </a:ln>
        </p:spPr>
      </p:sp>
      <p:sp>
        <p:nvSpPr>
          <p:cNvPr id="40" name="Google Shape;40;p12"/>
          <p:cNvSpPr txBox="1">
            <a:spLocks noGrp="1"/>
          </p:cNvSpPr>
          <p:nvPr>
            <p:ph type="body" idx="1"/>
          </p:nvPr>
        </p:nvSpPr>
        <p:spPr>
          <a:xfrm>
            <a:off x="8604251" y="30055791"/>
            <a:ext cx="26333450" cy="45078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400"/>
              <a:buFont typeface="Arial"/>
              <a:buNone/>
            </a:pPr>
            <a:endParaRPr sz="10400" b="1" i="0" u="none" strike="noStrike" cap="non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400"/>
              <a:buFont typeface="Arial"/>
              <a:buNone/>
            </a:pPr>
            <a:endParaRPr sz="10400" b="1" i="0" u="none" strike="noStrike" cap="none">
              <a:solidFill>
                <a:schemeClr val="dk1"/>
              </a:solidFill>
              <a:latin typeface="Arial"/>
              <a:ea typeface="Arial"/>
              <a:cs typeface="Arial"/>
              <a:sym typeface="Arial"/>
            </a:endParaRPr>
          </a:p>
        </p:txBody>
      </p:sp>
      <p:pic>
        <p:nvPicPr>
          <p:cNvPr id="12" name="Google Shape;12;p3"/>
          <p:cNvPicPr preferRelativeResize="0"/>
          <p:nvPr/>
        </p:nvPicPr>
        <p:blipFill rotWithShape="1">
          <a:blip r:embed="rId13">
            <a:alphaModFix/>
          </a:blip>
          <a:srcRect/>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w="317500" cap="flat" cmpd="sng">
            <a:solidFill>
              <a:srgbClr val="B5AF67"/>
            </a:solidFill>
            <a:prstDash val="solid"/>
            <a:round/>
            <a:headEnd type="none" w="sm" len="sm"/>
            <a:tailEnd type="none" w="sm" len="sm"/>
          </a:ln>
        </p:spPr>
      </p:cxnSp>
      <p:cxnSp>
        <p:nvCxnSpPr>
          <p:cNvPr id="14" name="Google Shape;14;p3"/>
          <p:cNvCxnSpPr/>
          <p:nvPr/>
        </p:nvCxnSpPr>
        <p:spPr>
          <a:xfrm>
            <a:off x="-48126" y="38351831"/>
            <a:ext cx="43946946" cy="52968"/>
          </a:xfrm>
          <a:prstGeom prst="straightConnector1">
            <a:avLst/>
          </a:prstGeom>
          <a:noFill/>
          <a:ln w="381000" cap="flat" cmpd="sng">
            <a:solidFill>
              <a:srgbClr val="B5AF67"/>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p:nvPr/>
        </p:nvSpPr>
        <p:spPr>
          <a:xfrm>
            <a:off x="9296400" y="1410538"/>
            <a:ext cx="27352200" cy="4000200"/>
          </a:xfrm>
          <a:prstGeom prst="rect">
            <a:avLst/>
          </a:prstGeom>
          <a:noFill/>
          <a:ln>
            <a:noFill/>
          </a:ln>
        </p:spPr>
        <p:txBody>
          <a:bodyPr spcFirstLastPara="1" wrap="square" lIns="89675" tIns="44825" rIns="89675" bIns="44825"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8000" b="1">
                <a:solidFill>
                  <a:schemeClr val="dk1"/>
                </a:solidFill>
                <a:latin typeface="Calibri"/>
                <a:ea typeface="Calibri"/>
                <a:cs typeface="Calibri"/>
                <a:sym typeface="Calibri"/>
              </a:rPr>
              <a:t>Collecting DNA from Sharks using Non-Invasive Skin Sampling</a:t>
            </a:r>
            <a:endParaRPr sz="8000" b="1">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chemeClr val="dk1"/>
                </a:solidFill>
                <a:latin typeface="Calibri"/>
                <a:ea typeface="Calibri"/>
                <a:cs typeface="Calibri"/>
                <a:sym typeface="Calibri"/>
              </a:rPr>
              <a:t>Lila Xenakis, Megan Winton, Greg Skomal, Toby</a:t>
            </a:r>
            <a:r>
              <a:rPr lang="en-US" sz="6600" b="1">
                <a:solidFill>
                  <a:schemeClr val="dk1"/>
                </a:solidFill>
                <a:latin typeface="Calibri"/>
                <a:ea typeface="Calibri"/>
                <a:cs typeface="Calibri"/>
                <a:sym typeface="Calibri"/>
              </a:rPr>
              <a:t> Daly-Engel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chemeClr val="dk1"/>
                </a:solidFill>
                <a:latin typeface="Calibri"/>
                <a:ea typeface="Calibri"/>
                <a:cs typeface="Calibri"/>
                <a:sym typeface="Calibri"/>
              </a:rPr>
              <a:t>Faculty Advisor: Dr. </a:t>
            </a:r>
            <a:r>
              <a:rPr lang="en-US" sz="5400" b="1">
                <a:solidFill>
                  <a:schemeClr val="dk1"/>
                </a:solidFill>
                <a:latin typeface="Calibri"/>
                <a:ea typeface="Calibri"/>
                <a:cs typeface="Calibri"/>
                <a:sym typeface="Calibri"/>
              </a:rPr>
              <a:t>Toby Daly-Engel</a:t>
            </a:r>
            <a:r>
              <a:rPr lang="en-US" sz="5400" b="1" i="0" u="none" strike="noStrike" cap="none">
                <a:solidFill>
                  <a:schemeClr val="dk1"/>
                </a:solidFill>
                <a:latin typeface="Calibri"/>
                <a:ea typeface="Calibri"/>
                <a:cs typeface="Calibri"/>
                <a:sym typeface="Calibri"/>
              </a:rPr>
              <a:t>, Dept. of Ocean </a:t>
            </a:r>
            <a:r>
              <a:rPr lang="en-US" sz="5400" b="1">
                <a:solidFill>
                  <a:schemeClr val="dk1"/>
                </a:solidFill>
                <a:latin typeface="Calibri"/>
                <a:ea typeface="Calibri"/>
                <a:cs typeface="Calibri"/>
                <a:sym typeface="Calibri"/>
              </a:rPr>
              <a:t>Engineering and Marine Sciences</a:t>
            </a:r>
            <a:r>
              <a:rPr lang="en-US" sz="5400" b="1" i="0" u="none" strike="noStrike" cap="none">
                <a:solidFill>
                  <a:schemeClr val="dk1"/>
                </a:solidFill>
                <a:latin typeface="Calibri"/>
                <a:ea typeface="Calibri"/>
                <a:cs typeface="Calibri"/>
                <a:sym typeface="Calibri"/>
              </a:rPr>
              <a:t>, Florida Institute of Technology</a:t>
            </a:r>
            <a:endParaRPr sz="4800" b="1" i="0" u="none" strike="noStrike" cap="none">
              <a:solidFill>
                <a:schemeClr val="dk1"/>
              </a:solidFill>
              <a:latin typeface="Calibri"/>
              <a:ea typeface="Calibri"/>
              <a:cs typeface="Calibri"/>
              <a:sym typeface="Calibri"/>
            </a:endParaRPr>
          </a:p>
        </p:txBody>
      </p:sp>
      <p:sp>
        <p:nvSpPr>
          <p:cNvPr id="51" name="Google Shape;51;p1"/>
          <p:cNvSpPr txBox="1"/>
          <p:nvPr/>
        </p:nvSpPr>
        <p:spPr>
          <a:xfrm>
            <a:off x="8086727" y="7273927"/>
            <a:ext cx="184731" cy="16927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400"/>
              <a:buFont typeface="Arial"/>
              <a:buNone/>
            </a:pPr>
            <a:endParaRPr sz="10400" b="1" i="0" u="none" strike="noStrike" cap="none">
              <a:solidFill>
                <a:schemeClr val="dk1"/>
              </a:solidFill>
              <a:latin typeface="Calibri"/>
              <a:ea typeface="Calibri"/>
              <a:cs typeface="Calibri"/>
              <a:sym typeface="Calibri"/>
            </a:endParaRPr>
          </a:p>
        </p:txBody>
      </p:sp>
      <p:pic>
        <p:nvPicPr>
          <p:cNvPr id="52" name="Google Shape;52;p1"/>
          <p:cNvPicPr preferRelativeResize="0"/>
          <p:nvPr/>
        </p:nvPicPr>
        <p:blipFill rotWithShape="1">
          <a:blip r:embed="rId3">
            <a:alphaModFix/>
          </a:blip>
          <a:srcRect/>
          <a:stretch/>
        </p:blipFill>
        <p:spPr>
          <a:xfrm>
            <a:off x="41378475" y="496138"/>
            <a:ext cx="2661425" cy="1828800"/>
          </a:xfrm>
          <a:prstGeom prst="rect">
            <a:avLst/>
          </a:prstGeom>
          <a:noFill/>
          <a:ln>
            <a:noFill/>
          </a:ln>
        </p:spPr>
      </p:pic>
      <p:sp>
        <p:nvSpPr>
          <p:cNvPr id="53" name="Google Shape;53;p1"/>
          <p:cNvSpPr txBox="1"/>
          <p:nvPr/>
        </p:nvSpPr>
        <p:spPr>
          <a:xfrm>
            <a:off x="848300" y="6580650"/>
            <a:ext cx="13599600" cy="26928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Clr>
                <a:schemeClr val="dk1"/>
              </a:buClr>
              <a:buSzPts val="1100"/>
              <a:buFont typeface="Arial"/>
              <a:buNone/>
            </a:pPr>
            <a:r>
              <a:rPr lang="en-US" sz="7000" u="sng" dirty="0">
                <a:solidFill>
                  <a:schemeClr val="dk1"/>
                </a:solidFill>
                <a:latin typeface="Calibri"/>
                <a:ea typeface="Calibri"/>
                <a:cs typeface="Calibri"/>
                <a:sym typeface="Calibri"/>
              </a:rPr>
              <a:t>Introduction</a:t>
            </a:r>
            <a:endParaRPr sz="4800" dirty="0">
              <a:solidFill>
                <a:schemeClr val="dk1"/>
              </a:solidFill>
              <a:latin typeface="Calibri"/>
              <a:ea typeface="Calibri"/>
              <a:cs typeface="Calibri"/>
              <a:sym typeface="Calibri"/>
            </a:endParaRPr>
          </a:p>
          <a:p>
            <a:pPr marL="0" lvl="0" indent="0" algn="just" rtl="0">
              <a:lnSpc>
                <a:spcPct val="100000"/>
              </a:lnSpc>
              <a:spcBef>
                <a:spcPts val="1200"/>
              </a:spcBef>
              <a:spcAft>
                <a:spcPts val="0"/>
              </a:spcAft>
              <a:buNone/>
            </a:pPr>
            <a:r>
              <a:rPr lang="en-US" sz="4800" dirty="0">
                <a:solidFill>
                  <a:schemeClr val="dk1"/>
                </a:solidFill>
                <a:latin typeface="Calibri"/>
                <a:ea typeface="Calibri"/>
                <a:cs typeface="Calibri"/>
                <a:sym typeface="Calibri"/>
              </a:rPr>
              <a:t>Elasmobranchs (sharks, skates, and rays) are ecologically important predators, with &gt;35% of all species currently under threat of extinction</a:t>
            </a:r>
            <a:r>
              <a:rPr lang="en-US" sz="4800" baseline="30000" dirty="0">
                <a:solidFill>
                  <a:schemeClr val="dk1"/>
                </a:solidFill>
                <a:latin typeface="Calibri"/>
                <a:ea typeface="Calibri"/>
                <a:cs typeface="Calibri"/>
                <a:sym typeface="Calibri"/>
              </a:rPr>
              <a:t>1</a:t>
            </a:r>
            <a:r>
              <a:rPr lang="en-US" sz="4800" dirty="0">
                <a:solidFill>
                  <a:schemeClr val="dk1"/>
                </a:solidFill>
                <a:latin typeface="Calibri"/>
                <a:ea typeface="Calibri"/>
                <a:cs typeface="Calibri"/>
                <a:sym typeface="Calibri"/>
              </a:rPr>
              <a:t>. Using molecular tools to examine population dynamics can improve conservation by pinpointing high-diversity “hotspots,” but sampling tissue for DNA analysis from large, elusive elasmobranchs remains logistically difficult</a:t>
            </a:r>
            <a:r>
              <a:rPr lang="en-US" sz="4800" baseline="30000" dirty="0">
                <a:solidFill>
                  <a:schemeClr val="dk1"/>
                </a:solidFill>
                <a:latin typeface="Calibri"/>
                <a:ea typeface="Calibri"/>
                <a:cs typeface="Calibri"/>
                <a:sym typeface="Calibri"/>
              </a:rPr>
              <a:t>2</a:t>
            </a:r>
            <a:r>
              <a:rPr lang="en-US" sz="4800" dirty="0">
                <a:solidFill>
                  <a:schemeClr val="dk1"/>
                </a:solidFill>
                <a:latin typeface="Calibri"/>
                <a:ea typeface="Calibri"/>
                <a:cs typeface="Calibri"/>
                <a:sym typeface="Calibri"/>
              </a:rPr>
              <a:t>. This is especially true for rare species like the white shark (</a:t>
            </a:r>
            <a:r>
              <a:rPr lang="en-US" sz="4800" i="1" dirty="0">
                <a:solidFill>
                  <a:schemeClr val="dk1"/>
                </a:solidFill>
                <a:latin typeface="Calibri"/>
                <a:ea typeface="Calibri"/>
                <a:cs typeface="Calibri"/>
                <a:sym typeface="Calibri"/>
              </a:rPr>
              <a:t>Carcharodon carcharias</a:t>
            </a:r>
            <a:r>
              <a:rPr lang="en-US" sz="4800" dirty="0">
                <a:solidFill>
                  <a:schemeClr val="dk1"/>
                </a:solidFill>
                <a:latin typeface="Calibri"/>
                <a:ea typeface="Calibri"/>
                <a:cs typeface="Calibri"/>
                <a:sym typeface="Calibri"/>
              </a:rPr>
              <a:t>; Fig. 1), which is considered Vulnerable to Extinction by the International Union for the Conservation of Nature</a:t>
            </a:r>
            <a:r>
              <a:rPr lang="en-US" sz="4800" baseline="30000" dirty="0">
                <a:solidFill>
                  <a:schemeClr val="dk1"/>
                </a:solidFill>
                <a:latin typeface="Calibri"/>
                <a:ea typeface="Calibri"/>
                <a:cs typeface="Calibri"/>
                <a:sym typeface="Calibri"/>
              </a:rPr>
              <a:t>4</a:t>
            </a:r>
            <a:r>
              <a:rPr lang="en-US" sz="4800" dirty="0">
                <a:solidFill>
                  <a:schemeClr val="dk1"/>
                </a:solidFill>
                <a:latin typeface="Calibri"/>
                <a:ea typeface="Calibri"/>
                <a:cs typeface="Calibri"/>
                <a:sym typeface="Calibri"/>
              </a:rPr>
              <a:t>.</a:t>
            </a:r>
            <a:endParaRPr sz="4800" dirty="0">
              <a:solidFill>
                <a:schemeClr val="dk1"/>
              </a:solidFill>
              <a:latin typeface="Calibri"/>
              <a:ea typeface="Calibri"/>
              <a:cs typeface="Calibri"/>
              <a:sym typeface="Calibri"/>
            </a:endParaRPr>
          </a:p>
          <a:p>
            <a:pPr marL="0" lvl="0" indent="0" algn="just" rtl="0">
              <a:lnSpc>
                <a:spcPct val="100000"/>
              </a:lnSpc>
              <a:spcBef>
                <a:spcPts val="1200"/>
              </a:spcBef>
              <a:spcAft>
                <a:spcPts val="0"/>
              </a:spcAft>
              <a:buNone/>
            </a:pPr>
            <a:endParaRPr sz="2500" dirty="0">
              <a:solidFill>
                <a:schemeClr val="dk1"/>
              </a:solidFill>
              <a:latin typeface="Calibri"/>
              <a:ea typeface="Calibri"/>
              <a:cs typeface="Calibri"/>
              <a:sym typeface="Calibri"/>
            </a:endParaRPr>
          </a:p>
          <a:p>
            <a:pPr marL="0" lvl="0" indent="0" algn="just" rtl="0">
              <a:lnSpc>
                <a:spcPct val="100000"/>
              </a:lnSpc>
              <a:spcBef>
                <a:spcPts val="1200"/>
              </a:spcBef>
              <a:spcAft>
                <a:spcPts val="0"/>
              </a:spcAft>
              <a:buNone/>
            </a:pPr>
            <a:endParaRPr sz="2500" dirty="0">
              <a:solidFill>
                <a:schemeClr val="dk1"/>
              </a:solidFill>
              <a:latin typeface="Calibri"/>
              <a:ea typeface="Calibri"/>
              <a:cs typeface="Calibri"/>
              <a:sym typeface="Calibri"/>
            </a:endParaRPr>
          </a:p>
          <a:p>
            <a:pPr marL="0" lvl="0" indent="0" algn="just" rtl="0">
              <a:lnSpc>
                <a:spcPct val="100000"/>
              </a:lnSpc>
              <a:spcBef>
                <a:spcPts val="1200"/>
              </a:spcBef>
              <a:spcAft>
                <a:spcPts val="0"/>
              </a:spcAft>
              <a:buNone/>
            </a:pPr>
            <a:endParaRPr sz="2500" dirty="0">
              <a:solidFill>
                <a:schemeClr val="dk1"/>
              </a:solidFill>
              <a:latin typeface="Calibri"/>
              <a:ea typeface="Calibri"/>
              <a:cs typeface="Calibri"/>
              <a:sym typeface="Calibri"/>
            </a:endParaRPr>
          </a:p>
          <a:p>
            <a:pPr marL="0" lvl="0" indent="0" algn="just" rtl="0">
              <a:lnSpc>
                <a:spcPct val="100000"/>
              </a:lnSpc>
              <a:spcBef>
                <a:spcPts val="1200"/>
              </a:spcBef>
              <a:spcAft>
                <a:spcPts val="0"/>
              </a:spcAft>
              <a:buNone/>
            </a:pPr>
            <a:endParaRPr sz="2500" dirty="0">
              <a:solidFill>
                <a:schemeClr val="dk1"/>
              </a:solidFill>
              <a:latin typeface="Calibri"/>
              <a:ea typeface="Calibri"/>
              <a:cs typeface="Calibri"/>
              <a:sym typeface="Calibri"/>
            </a:endParaRPr>
          </a:p>
          <a:p>
            <a:pPr marL="0" lvl="0" indent="0" algn="just" rtl="0">
              <a:lnSpc>
                <a:spcPct val="100000"/>
              </a:lnSpc>
              <a:spcBef>
                <a:spcPts val="1200"/>
              </a:spcBef>
              <a:spcAft>
                <a:spcPts val="0"/>
              </a:spcAft>
              <a:buNone/>
            </a:pPr>
            <a:endParaRPr sz="2500" dirty="0">
              <a:solidFill>
                <a:schemeClr val="dk1"/>
              </a:solidFill>
              <a:latin typeface="Calibri"/>
              <a:ea typeface="Calibri"/>
              <a:cs typeface="Calibri"/>
              <a:sym typeface="Calibri"/>
            </a:endParaRPr>
          </a:p>
          <a:p>
            <a:pPr marL="0" lvl="0" indent="0" algn="just" rtl="0">
              <a:lnSpc>
                <a:spcPct val="100000"/>
              </a:lnSpc>
              <a:spcBef>
                <a:spcPts val="1200"/>
              </a:spcBef>
              <a:spcAft>
                <a:spcPts val="0"/>
              </a:spcAft>
              <a:buNone/>
            </a:pPr>
            <a:endParaRPr sz="2500" dirty="0">
              <a:solidFill>
                <a:schemeClr val="dk1"/>
              </a:solidFill>
              <a:latin typeface="Calibri"/>
              <a:ea typeface="Calibri"/>
              <a:cs typeface="Calibri"/>
              <a:sym typeface="Calibri"/>
            </a:endParaRPr>
          </a:p>
          <a:p>
            <a:pPr marL="0" lvl="0" indent="0" algn="just" rtl="0">
              <a:lnSpc>
                <a:spcPct val="100000"/>
              </a:lnSpc>
              <a:spcBef>
                <a:spcPts val="1200"/>
              </a:spcBef>
              <a:spcAft>
                <a:spcPts val="0"/>
              </a:spcAft>
              <a:buNone/>
            </a:pPr>
            <a:endParaRPr sz="2500" dirty="0">
              <a:solidFill>
                <a:schemeClr val="dk1"/>
              </a:solidFill>
              <a:latin typeface="Calibri"/>
              <a:ea typeface="Calibri"/>
              <a:cs typeface="Calibri"/>
              <a:sym typeface="Calibri"/>
            </a:endParaRPr>
          </a:p>
          <a:p>
            <a:pPr marL="0" lvl="0" indent="0" algn="just" rtl="0">
              <a:lnSpc>
                <a:spcPct val="100000"/>
              </a:lnSpc>
              <a:spcBef>
                <a:spcPts val="1200"/>
              </a:spcBef>
              <a:spcAft>
                <a:spcPts val="0"/>
              </a:spcAft>
              <a:buNone/>
            </a:pPr>
            <a:endParaRPr sz="2500" dirty="0">
              <a:solidFill>
                <a:schemeClr val="dk1"/>
              </a:solidFill>
              <a:latin typeface="Calibri"/>
              <a:ea typeface="Calibri"/>
              <a:cs typeface="Calibri"/>
              <a:sym typeface="Calibri"/>
            </a:endParaRPr>
          </a:p>
          <a:p>
            <a:pPr marL="0" lvl="0" indent="0" algn="just" rtl="0">
              <a:lnSpc>
                <a:spcPct val="100000"/>
              </a:lnSpc>
              <a:spcBef>
                <a:spcPts val="1200"/>
              </a:spcBef>
              <a:spcAft>
                <a:spcPts val="0"/>
              </a:spcAft>
              <a:buNone/>
            </a:pPr>
            <a:endParaRPr sz="2500" dirty="0">
              <a:solidFill>
                <a:schemeClr val="dk1"/>
              </a:solidFill>
              <a:latin typeface="Calibri"/>
              <a:ea typeface="Calibri"/>
              <a:cs typeface="Calibri"/>
              <a:sym typeface="Calibri"/>
            </a:endParaRPr>
          </a:p>
          <a:p>
            <a:pPr marL="0" lvl="0" indent="0" algn="just" rtl="0">
              <a:lnSpc>
                <a:spcPct val="100000"/>
              </a:lnSpc>
              <a:spcBef>
                <a:spcPts val="1200"/>
              </a:spcBef>
              <a:spcAft>
                <a:spcPts val="0"/>
              </a:spcAft>
              <a:buNone/>
            </a:pPr>
            <a:endParaRPr sz="2500" dirty="0">
              <a:solidFill>
                <a:schemeClr val="dk1"/>
              </a:solidFill>
              <a:latin typeface="Calibri"/>
              <a:ea typeface="Calibri"/>
              <a:cs typeface="Calibri"/>
              <a:sym typeface="Calibri"/>
            </a:endParaRPr>
          </a:p>
          <a:p>
            <a:pPr marL="0" lvl="0" indent="0" algn="just" rtl="0">
              <a:lnSpc>
                <a:spcPct val="100000"/>
              </a:lnSpc>
              <a:spcBef>
                <a:spcPts val="1200"/>
              </a:spcBef>
              <a:spcAft>
                <a:spcPts val="0"/>
              </a:spcAft>
              <a:buNone/>
            </a:pPr>
            <a:endParaRPr sz="2500" dirty="0">
              <a:solidFill>
                <a:schemeClr val="dk1"/>
              </a:solidFill>
              <a:latin typeface="Calibri"/>
              <a:ea typeface="Calibri"/>
              <a:cs typeface="Calibri"/>
              <a:sym typeface="Calibri"/>
            </a:endParaRPr>
          </a:p>
          <a:p>
            <a:pPr marL="0" lvl="0" indent="0" algn="just" rtl="0">
              <a:lnSpc>
                <a:spcPct val="100000"/>
              </a:lnSpc>
              <a:spcBef>
                <a:spcPts val="1200"/>
              </a:spcBef>
              <a:spcAft>
                <a:spcPts val="0"/>
              </a:spcAft>
              <a:buNone/>
            </a:pPr>
            <a:endParaRPr sz="2500" dirty="0">
              <a:solidFill>
                <a:schemeClr val="dk1"/>
              </a:solidFill>
              <a:latin typeface="Calibri"/>
              <a:ea typeface="Calibri"/>
              <a:cs typeface="Calibri"/>
              <a:sym typeface="Calibri"/>
            </a:endParaRPr>
          </a:p>
          <a:p>
            <a:pPr marL="0" lvl="0" indent="0" algn="just" rtl="0">
              <a:lnSpc>
                <a:spcPct val="100000"/>
              </a:lnSpc>
              <a:spcBef>
                <a:spcPts val="1200"/>
              </a:spcBef>
              <a:spcAft>
                <a:spcPts val="0"/>
              </a:spcAft>
              <a:buNone/>
            </a:pPr>
            <a:endParaRPr sz="2500" dirty="0">
              <a:solidFill>
                <a:schemeClr val="dk1"/>
              </a:solidFill>
              <a:latin typeface="Calibri"/>
              <a:ea typeface="Calibri"/>
              <a:cs typeface="Calibri"/>
              <a:sym typeface="Calibri"/>
            </a:endParaRPr>
          </a:p>
          <a:p>
            <a:pPr marL="0" lvl="0" indent="0" algn="just" rtl="0">
              <a:lnSpc>
                <a:spcPct val="100000"/>
              </a:lnSpc>
              <a:spcBef>
                <a:spcPts val="1200"/>
              </a:spcBef>
              <a:spcAft>
                <a:spcPts val="0"/>
              </a:spcAft>
              <a:buNone/>
            </a:pPr>
            <a:endParaRPr sz="1000" dirty="0">
              <a:solidFill>
                <a:schemeClr val="dk1"/>
              </a:solidFill>
              <a:latin typeface="Calibri"/>
              <a:ea typeface="Calibri"/>
              <a:cs typeface="Calibri"/>
              <a:sym typeface="Calibri"/>
            </a:endParaRPr>
          </a:p>
          <a:p>
            <a:pPr marL="0" lvl="0" indent="0" algn="just" rtl="0">
              <a:lnSpc>
                <a:spcPct val="100000"/>
              </a:lnSpc>
              <a:spcBef>
                <a:spcPts val="1200"/>
              </a:spcBef>
              <a:spcAft>
                <a:spcPts val="0"/>
              </a:spcAft>
              <a:buClr>
                <a:schemeClr val="dk1"/>
              </a:buClr>
              <a:buSzPts val="1100"/>
              <a:buFont typeface="Arial"/>
              <a:buNone/>
            </a:pPr>
            <a:r>
              <a:rPr lang="en-US" sz="4800" dirty="0">
                <a:solidFill>
                  <a:schemeClr val="dk1"/>
                </a:solidFill>
                <a:latin typeface="Calibri"/>
                <a:ea typeface="Calibri"/>
                <a:cs typeface="Calibri"/>
                <a:sym typeface="Calibri"/>
              </a:rPr>
              <a:t>Fin clips taken during tagging or biopsy samples taken by speargun are traditionally used to collect DNA from white sharks, but these methods are potentially traumatic and pose a risk to both the animals and the researchers</a:t>
            </a:r>
            <a:r>
              <a:rPr lang="en-US" sz="4800" baseline="30000" dirty="0">
                <a:solidFill>
                  <a:schemeClr val="dk1"/>
                </a:solidFill>
                <a:latin typeface="Calibri"/>
                <a:ea typeface="Calibri"/>
                <a:cs typeface="Calibri"/>
                <a:sym typeface="Calibri"/>
              </a:rPr>
              <a:t>5</a:t>
            </a:r>
            <a:r>
              <a:rPr lang="en-US" sz="4800" dirty="0">
                <a:solidFill>
                  <a:schemeClr val="dk1"/>
                </a:solidFill>
                <a:latin typeface="Calibri"/>
                <a:ea typeface="Calibri"/>
                <a:cs typeface="Calibri"/>
                <a:sym typeface="Calibri"/>
              </a:rPr>
              <a:t>. DNA collection using an abrasive surface to swab the skin of an animal has long been done on marine mammals, but this technique has never been used on sharks</a:t>
            </a:r>
            <a:r>
              <a:rPr lang="en-US" sz="4800" baseline="30000" dirty="0">
                <a:solidFill>
                  <a:schemeClr val="dk1"/>
                </a:solidFill>
                <a:latin typeface="Calibri"/>
                <a:ea typeface="Calibri"/>
                <a:cs typeface="Calibri"/>
                <a:sym typeface="Calibri"/>
              </a:rPr>
              <a:t>6</a:t>
            </a:r>
            <a:r>
              <a:rPr lang="en-US" sz="4800" dirty="0">
                <a:solidFill>
                  <a:schemeClr val="dk1"/>
                </a:solidFill>
                <a:latin typeface="Calibri"/>
                <a:ea typeface="Calibri"/>
                <a:cs typeface="Calibri"/>
                <a:sym typeface="Calibri"/>
              </a:rPr>
              <a:t>. In collaboration with the Atlantic White Shark Conservancy (AWSC), we developed and tested a novel, non-invasive method of collecting and extracting DNA from white sharks to enable both individual and population-level genetic testing. </a:t>
            </a:r>
            <a:endParaRPr sz="4800" dirty="0">
              <a:solidFill>
                <a:schemeClr val="dk1"/>
              </a:solidFill>
              <a:latin typeface="Calibri"/>
              <a:ea typeface="Calibri"/>
              <a:cs typeface="Calibri"/>
              <a:sym typeface="Calibri"/>
            </a:endParaRPr>
          </a:p>
          <a:p>
            <a:pPr marL="0" lvl="0" indent="0" algn="just" rtl="0">
              <a:lnSpc>
                <a:spcPct val="100000"/>
              </a:lnSpc>
              <a:spcBef>
                <a:spcPts val="1200"/>
              </a:spcBef>
              <a:spcAft>
                <a:spcPts val="0"/>
              </a:spcAft>
              <a:buNone/>
            </a:pPr>
            <a:endParaRPr sz="4800" dirty="0">
              <a:solidFill>
                <a:schemeClr val="dk1"/>
              </a:solidFill>
              <a:latin typeface="Calibri"/>
              <a:ea typeface="Calibri"/>
              <a:cs typeface="Calibri"/>
              <a:sym typeface="Calibri"/>
            </a:endParaRPr>
          </a:p>
        </p:txBody>
      </p:sp>
      <p:pic>
        <p:nvPicPr>
          <p:cNvPr id="54" name="Google Shape;54;p1"/>
          <p:cNvPicPr preferRelativeResize="0"/>
          <p:nvPr/>
        </p:nvPicPr>
        <p:blipFill>
          <a:blip r:embed="rId4">
            <a:alphaModFix/>
          </a:blip>
          <a:stretch>
            <a:fillRect/>
          </a:stretch>
        </p:blipFill>
        <p:spPr>
          <a:xfrm>
            <a:off x="848300" y="16254838"/>
            <a:ext cx="10173000" cy="7072613"/>
          </a:xfrm>
          <a:prstGeom prst="rect">
            <a:avLst/>
          </a:prstGeom>
          <a:noFill/>
          <a:ln>
            <a:noFill/>
          </a:ln>
        </p:spPr>
      </p:pic>
      <p:sp>
        <p:nvSpPr>
          <p:cNvPr id="55" name="Google Shape;55;p1"/>
          <p:cNvSpPr txBox="1"/>
          <p:nvPr/>
        </p:nvSpPr>
        <p:spPr>
          <a:xfrm>
            <a:off x="11021300" y="18709850"/>
            <a:ext cx="3426600" cy="461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800" b="1">
                <a:latin typeface="Calibri"/>
                <a:ea typeface="Calibri"/>
                <a:cs typeface="Calibri"/>
                <a:sym typeface="Calibri"/>
              </a:rPr>
              <a:t>Figure 1.</a:t>
            </a:r>
            <a:r>
              <a:rPr lang="en-US" sz="4800">
                <a:latin typeface="Calibri"/>
                <a:ea typeface="Calibri"/>
                <a:cs typeface="Calibri"/>
                <a:sym typeface="Calibri"/>
              </a:rPr>
              <a:t> White shark </a:t>
            </a:r>
            <a:r>
              <a:rPr lang="en-US" sz="4800">
                <a:solidFill>
                  <a:schemeClr val="dk1"/>
                </a:solidFill>
                <a:latin typeface="Calibri"/>
                <a:ea typeface="Calibri"/>
                <a:cs typeface="Calibri"/>
                <a:sym typeface="Calibri"/>
              </a:rPr>
              <a:t>sample WS3 (photo credit: AWSC).</a:t>
            </a:r>
            <a:endParaRPr sz="4800">
              <a:latin typeface="Calibri"/>
              <a:ea typeface="Calibri"/>
              <a:cs typeface="Calibri"/>
              <a:sym typeface="Calibri"/>
            </a:endParaRPr>
          </a:p>
        </p:txBody>
      </p:sp>
      <p:sp>
        <p:nvSpPr>
          <p:cNvPr id="56" name="Google Shape;56;p1"/>
          <p:cNvSpPr txBox="1"/>
          <p:nvPr/>
        </p:nvSpPr>
        <p:spPr>
          <a:xfrm>
            <a:off x="15145800" y="6580650"/>
            <a:ext cx="13599600" cy="22665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r>
              <a:rPr lang="en-US" sz="7000" u="sng" dirty="0">
                <a:solidFill>
                  <a:schemeClr val="dk1"/>
                </a:solidFill>
                <a:latin typeface="Calibri"/>
                <a:ea typeface="Calibri"/>
                <a:cs typeface="Calibri"/>
                <a:sym typeface="Calibri"/>
              </a:rPr>
              <a:t>Materials and Methods</a:t>
            </a:r>
            <a:endParaRPr sz="7000" u="sng" dirty="0">
              <a:solidFill>
                <a:schemeClr val="dk1"/>
              </a:solidFill>
              <a:latin typeface="Calibri"/>
              <a:ea typeface="Calibri"/>
              <a:cs typeface="Calibri"/>
              <a:sym typeface="Calibri"/>
            </a:endParaRPr>
          </a:p>
          <a:p>
            <a:pPr marL="457200" lvl="0" indent="-533400" algn="just" rtl="0">
              <a:lnSpc>
                <a:spcPct val="100000"/>
              </a:lnSpc>
              <a:spcBef>
                <a:spcPts val="1200"/>
              </a:spcBef>
              <a:spcAft>
                <a:spcPts val="0"/>
              </a:spcAft>
              <a:buClr>
                <a:schemeClr val="dk1"/>
              </a:buClr>
              <a:buSzPts val="4800"/>
              <a:buFont typeface="Calibri"/>
              <a:buAutoNum type="arabicPeriod"/>
            </a:pPr>
            <a:r>
              <a:rPr lang="en-US" sz="4800" dirty="0">
                <a:solidFill>
                  <a:schemeClr val="dk1"/>
                </a:solidFill>
                <a:latin typeface="Calibri"/>
                <a:ea typeface="Calibri"/>
                <a:cs typeface="Calibri"/>
                <a:sym typeface="Calibri"/>
              </a:rPr>
              <a:t>Skin swabs were collected from four white sharks with a scouring pad secured to an extendable pole (Fig. 2). Each animal’s dorsum was swabbed while they fed on a dead whale at the surface, and tissue plugs were taken from three of the sharks by biopsy-tipped pole spear. Samples were stored in 70% ethanol.</a:t>
            </a:r>
            <a:endParaRPr sz="4800" dirty="0">
              <a:solidFill>
                <a:schemeClr val="dk1"/>
              </a:solidFill>
              <a:latin typeface="Calibri"/>
              <a:ea typeface="Calibri"/>
              <a:cs typeface="Calibri"/>
              <a:sym typeface="Calibri"/>
            </a:endParaRPr>
          </a:p>
          <a:p>
            <a:pPr marL="0" lvl="0" indent="0" algn="just" rtl="0">
              <a:lnSpc>
                <a:spcPct val="100000"/>
              </a:lnSpc>
              <a:spcBef>
                <a:spcPts val="0"/>
              </a:spcBef>
              <a:spcAft>
                <a:spcPts val="0"/>
              </a:spcAft>
              <a:buNone/>
            </a:pPr>
            <a:endParaRPr sz="4800" dirty="0">
              <a:solidFill>
                <a:schemeClr val="dk1"/>
              </a:solidFill>
              <a:latin typeface="Calibri"/>
              <a:ea typeface="Calibri"/>
              <a:cs typeface="Calibri"/>
              <a:sym typeface="Calibri"/>
            </a:endParaRPr>
          </a:p>
          <a:p>
            <a:pPr marL="0" lvl="0" indent="0" algn="just" rtl="0">
              <a:lnSpc>
                <a:spcPct val="100000"/>
              </a:lnSpc>
              <a:spcBef>
                <a:spcPts val="0"/>
              </a:spcBef>
              <a:spcAft>
                <a:spcPts val="0"/>
              </a:spcAft>
              <a:buNone/>
            </a:pPr>
            <a:endParaRPr sz="20000" dirty="0">
              <a:solidFill>
                <a:schemeClr val="dk1"/>
              </a:solidFill>
              <a:latin typeface="Calibri"/>
              <a:ea typeface="Calibri"/>
              <a:cs typeface="Calibri"/>
              <a:sym typeface="Calibri"/>
            </a:endParaRPr>
          </a:p>
          <a:p>
            <a:pPr marL="0" lvl="0" indent="0" algn="just" rtl="0">
              <a:lnSpc>
                <a:spcPct val="100000"/>
              </a:lnSpc>
              <a:spcBef>
                <a:spcPts val="0"/>
              </a:spcBef>
              <a:spcAft>
                <a:spcPts val="0"/>
              </a:spcAft>
              <a:buNone/>
            </a:pPr>
            <a:endParaRPr sz="19000" dirty="0">
              <a:solidFill>
                <a:schemeClr val="dk1"/>
              </a:solidFill>
              <a:latin typeface="Calibri"/>
              <a:ea typeface="Calibri"/>
              <a:cs typeface="Calibri"/>
              <a:sym typeface="Calibri"/>
            </a:endParaRPr>
          </a:p>
          <a:p>
            <a:pPr marL="0" lvl="0" indent="0" algn="just" rtl="0">
              <a:lnSpc>
                <a:spcPct val="100000"/>
              </a:lnSpc>
              <a:spcBef>
                <a:spcPts val="0"/>
              </a:spcBef>
              <a:spcAft>
                <a:spcPts val="0"/>
              </a:spcAft>
              <a:buNone/>
            </a:pPr>
            <a:endParaRPr sz="1000" dirty="0">
              <a:solidFill>
                <a:schemeClr val="dk1"/>
              </a:solidFill>
              <a:latin typeface="Calibri"/>
              <a:ea typeface="Calibri"/>
              <a:cs typeface="Calibri"/>
              <a:sym typeface="Calibri"/>
            </a:endParaRPr>
          </a:p>
          <a:p>
            <a:pPr marL="457200" lvl="0" indent="-533400" algn="just" rtl="0">
              <a:lnSpc>
                <a:spcPct val="100000"/>
              </a:lnSpc>
              <a:spcBef>
                <a:spcPts val="0"/>
              </a:spcBef>
              <a:spcAft>
                <a:spcPts val="0"/>
              </a:spcAft>
              <a:buClr>
                <a:schemeClr val="dk1"/>
              </a:buClr>
              <a:buSzPts val="4800"/>
              <a:buFont typeface="Calibri"/>
              <a:buAutoNum type="arabicPeriod"/>
            </a:pPr>
            <a:r>
              <a:rPr lang="en-US" sz="4800" dirty="0">
                <a:solidFill>
                  <a:schemeClr val="dk1"/>
                </a:solidFill>
                <a:latin typeface="Calibri"/>
                <a:ea typeface="Calibri"/>
                <a:cs typeface="Calibri"/>
                <a:sym typeface="Calibri"/>
              </a:rPr>
              <a:t>Sponges were cut into segments (Fig. 3A) and DNA was extracted from one segment at a time using a modified EZNA Tissue DNA Kit (Omega Bio-Tek, Norcross GA) with high fidelity Phusion polymerase. Biopsy samples (Fig. 3B) were processed similarly and quantified on a Qubit fluorometer. </a:t>
            </a:r>
            <a:endParaRPr sz="4800" dirty="0">
              <a:solidFill>
                <a:schemeClr val="dk1"/>
              </a:solidFill>
              <a:latin typeface="Calibri"/>
              <a:ea typeface="Calibri"/>
              <a:cs typeface="Calibri"/>
              <a:sym typeface="Calibri"/>
            </a:endParaRPr>
          </a:p>
          <a:p>
            <a:pPr marL="457200" lvl="0" indent="-533400" algn="just" rtl="0">
              <a:lnSpc>
                <a:spcPct val="100000"/>
              </a:lnSpc>
              <a:spcBef>
                <a:spcPts val="0"/>
              </a:spcBef>
              <a:spcAft>
                <a:spcPts val="0"/>
              </a:spcAft>
              <a:buClr>
                <a:schemeClr val="dk1"/>
              </a:buClr>
              <a:buSzPts val="4800"/>
              <a:buFont typeface="Calibri"/>
              <a:buAutoNum type="arabicPeriod"/>
            </a:pPr>
            <a:r>
              <a:rPr lang="en-US" sz="4800" dirty="0">
                <a:solidFill>
                  <a:schemeClr val="dk1"/>
                </a:solidFill>
                <a:latin typeface="Calibri"/>
                <a:ea typeface="Calibri"/>
                <a:cs typeface="Calibri"/>
                <a:sym typeface="Calibri"/>
              </a:rPr>
              <a:t>800 base pairs of the mitochondrial control region were amplified using Polymerase Chain Reaction (PCR) and sequenced by the University of Arizona Genetics Core. Sequences were cleaned and aligned using the software </a:t>
            </a:r>
            <a:r>
              <a:rPr lang="en-US" sz="4800" dirty="0" err="1">
                <a:solidFill>
                  <a:schemeClr val="dk1"/>
                </a:solidFill>
                <a:latin typeface="Calibri"/>
                <a:ea typeface="Calibri"/>
                <a:cs typeface="Calibri"/>
                <a:sym typeface="Calibri"/>
              </a:rPr>
              <a:t>Geneious</a:t>
            </a:r>
            <a:r>
              <a:rPr lang="en-US" sz="4800" dirty="0">
                <a:solidFill>
                  <a:schemeClr val="dk1"/>
                </a:solidFill>
                <a:latin typeface="Calibri"/>
                <a:ea typeface="Calibri"/>
                <a:cs typeface="Calibri"/>
                <a:sym typeface="Calibri"/>
              </a:rPr>
              <a:t> (Biomatters Inc., Boston MA).</a:t>
            </a:r>
            <a:endParaRPr sz="4800" dirty="0">
              <a:latin typeface="Calibri"/>
              <a:ea typeface="Calibri"/>
              <a:cs typeface="Calibri"/>
              <a:sym typeface="Calibri"/>
            </a:endParaRPr>
          </a:p>
        </p:txBody>
      </p:sp>
      <p:pic>
        <p:nvPicPr>
          <p:cNvPr id="57" name="Google Shape;57;p1"/>
          <p:cNvPicPr preferRelativeResize="0"/>
          <p:nvPr/>
        </p:nvPicPr>
        <p:blipFill>
          <a:blip r:embed="rId5">
            <a:alphaModFix/>
          </a:blip>
          <a:stretch>
            <a:fillRect/>
          </a:stretch>
        </p:blipFill>
        <p:spPr>
          <a:xfrm>
            <a:off x="15677362" y="28904813"/>
            <a:ext cx="9109875" cy="6258174"/>
          </a:xfrm>
          <a:prstGeom prst="rect">
            <a:avLst/>
          </a:prstGeom>
          <a:noFill/>
          <a:ln>
            <a:noFill/>
          </a:ln>
        </p:spPr>
      </p:pic>
      <p:sp>
        <p:nvSpPr>
          <p:cNvPr id="58" name="Google Shape;58;p1"/>
          <p:cNvSpPr txBox="1"/>
          <p:nvPr/>
        </p:nvSpPr>
        <p:spPr>
          <a:xfrm>
            <a:off x="15581501" y="35211050"/>
            <a:ext cx="9109800" cy="314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800" b="1">
                <a:latin typeface="Calibri"/>
                <a:ea typeface="Calibri"/>
                <a:cs typeface="Calibri"/>
                <a:sym typeface="Calibri"/>
              </a:rPr>
              <a:t>Figure 3A.</a:t>
            </a:r>
            <a:r>
              <a:rPr lang="en-US" sz="4800">
                <a:latin typeface="Calibri"/>
                <a:ea typeface="Calibri"/>
                <a:cs typeface="Calibri"/>
                <a:sym typeface="Calibri"/>
              </a:rPr>
              <a:t> </a:t>
            </a:r>
            <a:r>
              <a:rPr lang="en-US" sz="4800">
                <a:solidFill>
                  <a:schemeClr val="dk1"/>
                </a:solidFill>
                <a:latin typeface="Calibri"/>
                <a:ea typeface="Calibri"/>
                <a:cs typeface="Calibri"/>
                <a:sym typeface="Calibri"/>
              </a:rPr>
              <a:t>Scouring pad used to collect skin tissues from white shark WS3. Red lines indicate where cuts were made.</a:t>
            </a:r>
            <a:endParaRPr sz="4800">
              <a:latin typeface="Calibri"/>
              <a:ea typeface="Calibri"/>
              <a:cs typeface="Calibri"/>
              <a:sym typeface="Calibri"/>
            </a:endParaRPr>
          </a:p>
        </p:txBody>
      </p:sp>
      <p:pic>
        <p:nvPicPr>
          <p:cNvPr id="59" name="Google Shape;59;p1"/>
          <p:cNvPicPr preferRelativeResize="0"/>
          <p:nvPr/>
        </p:nvPicPr>
        <p:blipFill>
          <a:blip r:embed="rId6">
            <a:alphaModFix/>
          </a:blip>
          <a:stretch>
            <a:fillRect/>
          </a:stretch>
        </p:blipFill>
        <p:spPr>
          <a:xfrm>
            <a:off x="25938965" y="29117000"/>
            <a:ext cx="2352585" cy="5833800"/>
          </a:xfrm>
          <a:prstGeom prst="rect">
            <a:avLst/>
          </a:prstGeom>
          <a:noFill/>
          <a:ln>
            <a:noFill/>
          </a:ln>
        </p:spPr>
      </p:pic>
      <p:sp>
        <p:nvSpPr>
          <p:cNvPr id="60" name="Google Shape;60;p1"/>
          <p:cNvSpPr txBox="1"/>
          <p:nvPr/>
        </p:nvSpPr>
        <p:spPr>
          <a:xfrm>
            <a:off x="29443298" y="6580650"/>
            <a:ext cx="13599600" cy="6903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Clr>
                <a:schemeClr val="dk1"/>
              </a:buClr>
              <a:buSzPts val="1100"/>
              <a:buFont typeface="Arial"/>
              <a:buNone/>
            </a:pPr>
            <a:r>
              <a:rPr lang="en-US" sz="7000" u="sng" dirty="0">
                <a:solidFill>
                  <a:schemeClr val="dk1"/>
                </a:solidFill>
                <a:latin typeface="Calibri"/>
                <a:ea typeface="Calibri"/>
                <a:cs typeface="Calibri"/>
                <a:sym typeface="Calibri"/>
              </a:rPr>
              <a:t>Results</a:t>
            </a:r>
            <a:endParaRPr sz="7000" u="sng" dirty="0">
              <a:solidFill>
                <a:schemeClr val="dk1"/>
              </a:solidFill>
              <a:latin typeface="Calibri"/>
              <a:ea typeface="Calibri"/>
              <a:cs typeface="Calibri"/>
              <a:sym typeface="Calibri"/>
            </a:endParaRPr>
          </a:p>
          <a:p>
            <a:pPr marL="0" lvl="0" indent="0" algn="just" rtl="0">
              <a:lnSpc>
                <a:spcPct val="100000"/>
              </a:lnSpc>
              <a:spcBef>
                <a:spcPts val="1200"/>
              </a:spcBef>
              <a:spcAft>
                <a:spcPts val="0"/>
              </a:spcAft>
              <a:buClr>
                <a:schemeClr val="dk1"/>
              </a:buClr>
              <a:buSzPts val="1100"/>
              <a:buFont typeface="Arial"/>
              <a:buNone/>
            </a:pPr>
            <a:r>
              <a:rPr lang="en-US" sz="4800" dirty="0">
                <a:solidFill>
                  <a:schemeClr val="dk1"/>
                </a:solidFill>
                <a:latin typeface="Calibri"/>
                <a:ea typeface="Calibri"/>
                <a:cs typeface="Calibri"/>
                <a:sym typeface="Calibri"/>
              </a:rPr>
              <a:t>PCR reactions using Phusion High Fidelity polymerase worked most consistently for both DNA collection types. Sponge samples produced consistently clean sequences, despite low initial concentrations. Sequence quality did not differ between sampling methods (Fig. 4). </a:t>
            </a:r>
            <a:endParaRPr sz="4800" dirty="0">
              <a:solidFill>
                <a:schemeClr val="dk1"/>
              </a:solidFill>
              <a:latin typeface="Calibri"/>
              <a:ea typeface="Calibri"/>
              <a:cs typeface="Calibri"/>
              <a:sym typeface="Calibri"/>
            </a:endParaRPr>
          </a:p>
          <a:p>
            <a:pPr marL="0" lvl="0" indent="0" algn="just" rtl="0">
              <a:lnSpc>
                <a:spcPct val="100000"/>
              </a:lnSpc>
              <a:spcBef>
                <a:spcPts val="1200"/>
              </a:spcBef>
              <a:spcAft>
                <a:spcPts val="1200"/>
              </a:spcAft>
              <a:buClr>
                <a:schemeClr val="dk1"/>
              </a:buClr>
              <a:buSzPts val="1100"/>
              <a:buFont typeface="Arial"/>
              <a:buNone/>
            </a:pPr>
            <a:endParaRPr sz="4800" dirty="0">
              <a:solidFill>
                <a:schemeClr val="dk1"/>
              </a:solidFill>
              <a:latin typeface="Calibri"/>
              <a:ea typeface="Calibri"/>
              <a:cs typeface="Calibri"/>
              <a:sym typeface="Calibri"/>
            </a:endParaRPr>
          </a:p>
        </p:txBody>
      </p:sp>
      <p:sp>
        <p:nvSpPr>
          <p:cNvPr id="61" name="Google Shape;61;p1"/>
          <p:cNvSpPr txBox="1"/>
          <p:nvPr/>
        </p:nvSpPr>
        <p:spPr>
          <a:xfrm>
            <a:off x="29443300" y="24898825"/>
            <a:ext cx="13599600" cy="11490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r>
              <a:rPr lang="en-US" sz="7000" u="sng" dirty="0">
                <a:solidFill>
                  <a:schemeClr val="dk1"/>
                </a:solidFill>
                <a:latin typeface="Calibri"/>
                <a:ea typeface="Calibri"/>
                <a:cs typeface="Calibri"/>
                <a:sym typeface="Calibri"/>
              </a:rPr>
              <a:t>Conclusion</a:t>
            </a:r>
            <a:endParaRPr sz="7000" u="sng" dirty="0">
              <a:solidFill>
                <a:schemeClr val="dk1"/>
              </a:solidFill>
              <a:latin typeface="Calibri"/>
              <a:ea typeface="Calibri"/>
              <a:cs typeface="Calibri"/>
              <a:sym typeface="Calibri"/>
            </a:endParaRPr>
          </a:p>
          <a:p>
            <a:pPr marL="0" lvl="0" indent="0" algn="just" rtl="0">
              <a:lnSpc>
                <a:spcPct val="100000"/>
              </a:lnSpc>
              <a:spcBef>
                <a:spcPts val="1200"/>
              </a:spcBef>
              <a:spcAft>
                <a:spcPts val="0"/>
              </a:spcAft>
              <a:buClr>
                <a:schemeClr val="dk1"/>
              </a:buClr>
              <a:buSzPts val="1100"/>
              <a:buFont typeface="Arial"/>
              <a:buNone/>
            </a:pPr>
            <a:r>
              <a:rPr lang="en-US" sz="4800" dirty="0">
                <a:solidFill>
                  <a:schemeClr val="dk1"/>
                </a:solidFill>
                <a:latin typeface="Calibri"/>
                <a:ea typeface="Calibri"/>
                <a:cs typeface="Calibri"/>
                <a:sym typeface="Calibri"/>
              </a:rPr>
              <a:t>This study shows that DNA can be collected using a non-invasive technique from free swimming white sharks and produce usable data for genetic analyses. These data are crucial for conservation, as white sharks’ low abundance, slow growth, and low reproductive potential hinder their ability to recover from depletion</a:t>
            </a:r>
            <a:r>
              <a:rPr lang="en-US" sz="4800" baseline="30000" dirty="0">
                <a:solidFill>
                  <a:schemeClr val="dk1"/>
                </a:solidFill>
                <a:latin typeface="Calibri"/>
                <a:ea typeface="Calibri"/>
                <a:cs typeface="Calibri"/>
                <a:sym typeface="Calibri"/>
              </a:rPr>
              <a:t>(3)</a:t>
            </a:r>
            <a:r>
              <a:rPr lang="en-US" sz="4800" dirty="0">
                <a:solidFill>
                  <a:schemeClr val="dk1"/>
                </a:solidFill>
                <a:latin typeface="Calibri"/>
                <a:ea typeface="Calibri"/>
                <a:cs typeface="Calibri"/>
                <a:sym typeface="Calibri"/>
              </a:rPr>
              <a:t>. With this new method, researchers can collect DNA from white sharks and other threatened species using sponge swabs, ensuring that the animal is less impacted without sacrificing DNA quality.</a:t>
            </a:r>
            <a:endParaRPr sz="4800" dirty="0">
              <a:solidFill>
                <a:schemeClr val="dk1"/>
              </a:solidFill>
              <a:latin typeface="Calibri"/>
              <a:ea typeface="Calibri"/>
              <a:cs typeface="Calibri"/>
              <a:sym typeface="Calibri"/>
            </a:endParaRPr>
          </a:p>
          <a:p>
            <a:pPr marL="0" lvl="0" indent="0" algn="just" rtl="0">
              <a:lnSpc>
                <a:spcPct val="100000"/>
              </a:lnSpc>
              <a:spcBef>
                <a:spcPts val="1200"/>
              </a:spcBef>
              <a:spcAft>
                <a:spcPts val="0"/>
              </a:spcAft>
              <a:buClr>
                <a:schemeClr val="dk1"/>
              </a:buClr>
              <a:buSzPts val="1100"/>
              <a:buFont typeface="Arial"/>
              <a:buNone/>
            </a:pPr>
            <a:endParaRPr sz="4800" dirty="0">
              <a:solidFill>
                <a:schemeClr val="dk1"/>
              </a:solidFill>
              <a:latin typeface="Calibri"/>
              <a:ea typeface="Calibri"/>
              <a:cs typeface="Calibri"/>
              <a:sym typeface="Calibri"/>
            </a:endParaRPr>
          </a:p>
          <a:p>
            <a:pPr marL="0" lvl="0" indent="0" algn="just" rtl="0">
              <a:lnSpc>
                <a:spcPct val="115000"/>
              </a:lnSpc>
              <a:spcBef>
                <a:spcPts val="1200"/>
              </a:spcBef>
              <a:spcAft>
                <a:spcPts val="1200"/>
              </a:spcAft>
              <a:buClr>
                <a:schemeClr val="dk1"/>
              </a:buClr>
              <a:buSzPts val="1100"/>
              <a:buFont typeface="Arial"/>
              <a:buNone/>
            </a:pPr>
            <a:endParaRPr sz="4800" dirty="0">
              <a:solidFill>
                <a:schemeClr val="dk1"/>
              </a:solidFill>
              <a:latin typeface="Calibri"/>
              <a:ea typeface="Calibri"/>
              <a:cs typeface="Calibri"/>
              <a:sym typeface="Calibri"/>
            </a:endParaRPr>
          </a:p>
        </p:txBody>
      </p:sp>
      <p:sp>
        <p:nvSpPr>
          <p:cNvPr id="62" name="Google Shape;62;p1"/>
          <p:cNvSpPr txBox="1"/>
          <p:nvPr/>
        </p:nvSpPr>
        <p:spPr>
          <a:xfrm>
            <a:off x="24781312" y="35211050"/>
            <a:ext cx="4572000" cy="240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800" b="1">
                <a:latin typeface="Calibri"/>
                <a:ea typeface="Calibri"/>
                <a:cs typeface="Calibri"/>
                <a:sym typeface="Calibri"/>
              </a:rPr>
              <a:t>Figure 3B.</a:t>
            </a:r>
            <a:r>
              <a:rPr lang="en-US" sz="4800">
                <a:latin typeface="Calibri"/>
                <a:ea typeface="Calibri"/>
                <a:cs typeface="Calibri"/>
                <a:sym typeface="Calibri"/>
              </a:rPr>
              <a:t> Tissue sample from white shark WS3.</a:t>
            </a:r>
            <a:endParaRPr sz="4800">
              <a:latin typeface="Calibri"/>
              <a:ea typeface="Calibri"/>
              <a:cs typeface="Calibri"/>
              <a:sym typeface="Calibri"/>
            </a:endParaRPr>
          </a:p>
        </p:txBody>
      </p:sp>
      <p:sp>
        <p:nvSpPr>
          <p:cNvPr id="63" name="Google Shape;63;p1"/>
          <p:cNvSpPr txBox="1"/>
          <p:nvPr/>
        </p:nvSpPr>
        <p:spPr>
          <a:xfrm>
            <a:off x="29443300" y="21867413"/>
            <a:ext cx="13427400" cy="314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800" b="1">
                <a:latin typeface="Calibri"/>
                <a:ea typeface="Calibri"/>
                <a:cs typeface="Calibri"/>
                <a:sym typeface="Calibri"/>
              </a:rPr>
              <a:t>Figure 4.</a:t>
            </a:r>
            <a:r>
              <a:rPr lang="en-US" sz="4800">
                <a:latin typeface="Calibri"/>
                <a:ea typeface="Calibri"/>
                <a:cs typeface="Calibri"/>
                <a:sym typeface="Calibri"/>
              </a:rPr>
              <a:t> D-loop of the mitochondrial control region chromatogram from </a:t>
            </a:r>
            <a:r>
              <a:rPr lang="en-US" sz="4800">
                <a:solidFill>
                  <a:schemeClr val="dk1"/>
                </a:solidFill>
                <a:latin typeface="Calibri"/>
                <a:ea typeface="Calibri"/>
                <a:cs typeface="Calibri"/>
                <a:sym typeface="Calibri"/>
              </a:rPr>
              <a:t>Geneious</a:t>
            </a:r>
            <a:r>
              <a:rPr lang="en-US" sz="4800">
                <a:latin typeface="Calibri"/>
                <a:ea typeface="Calibri"/>
                <a:cs typeface="Calibri"/>
                <a:sym typeface="Calibri"/>
              </a:rPr>
              <a:t>. (A) clean sponge sample, (B) clean tissue sample, (C) failed sequencing sample. </a:t>
            </a:r>
            <a:endParaRPr sz="4800">
              <a:latin typeface="Calibri"/>
              <a:ea typeface="Calibri"/>
              <a:cs typeface="Calibri"/>
              <a:sym typeface="Calibri"/>
            </a:endParaRPr>
          </a:p>
        </p:txBody>
      </p:sp>
      <p:sp>
        <p:nvSpPr>
          <p:cNvPr id="64" name="Google Shape;64;p1"/>
          <p:cNvSpPr txBox="1"/>
          <p:nvPr/>
        </p:nvSpPr>
        <p:spPr>
          <a:xfrm>
            <a:off x="787875" y="32331959"/>
            <a:ext cx="13599600" cy="58338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US" sz="4800" b="1" dirty="0">
                <a:solidFill>
                  <a:schemeClr val="dk1"/>
                </a:solidFill>
                <a:latin typeface="Calibri"/>
                <a:ea typeface="Calibri"/>
                <a:cs typeface="Calibri"/>
                <a:sym typeface="Calibri"/>
              </a:rPr>
              <a:t>Citations:</a:t>
            </a:r>
            <a:r>
              <a:rPr lang="en-US" sz="4800" dirty="0">
                <a:solidFill>
                  <a:schemeClr val="dk1"/>
                </a:solidFill>
                <a:latin typeface="Calibri"/>
                <a:ea typeface="Calibri"/>
                <a:cs typeface="Calibri"/>
                <a:sym typeface="Calibri"/>
              </a:rPr>
              <a:t> </a:t>
            </a:r>
            <a:endParaRPr sz="4800" dirty="0">
              <a:solidFill>
                <a:schemeClr val="dk1"/>
              </a:solidFill>
              <a:latin typeface="Calibri"/>
              <a:ea typeface="Calibri"/>
              <a:cs typeface="Calibri"/>
              <a:sym typeface="Calibri"/>
            </a:endParaRPr>
          </a:p>
          <a:p>
            <a:pPr marL="457200" lvl="0" indent="-412750" algn="just" rtl="0">
              <a:lnSpc>
                <a:spcPct val="100000"/>
              </a:lnSpc>
              <a:spcBef>
                <a:spcPts val="0"/>
              </a:spcBef>
              <a:spcAft>
                <a:spcPts val="0"/>
              </a:spcAft>
              <a:buClr>
                <a:schemeClr val="dk1"/>
              </a:buClr>
              <a:buSzPts val="2900"/>
              <a:buFont typeface="Calibri"/>
              <a:buAutoNum type="arabicPeriod"/>
            </a:pPr>
            <a:r>
              <a:rPr lang="en-US" sz="2900" dirty="0" err="1">
                <a:solidFill>
                  <a:srgbClr val="222222"/>
                </a:solidFill>
                <a:highlight>
                  <a:srgbClr val="FFFFFF"/>
                </a:highlight>
                <a:latin typeface="Calibri"/>
                <a:ea typeface="Calibri"/>
                <a:cs typeface="Calibri"/>
                <a:sym typeface="Calibri"/>
              </a:rPr>
              <a:t>Dulvy</a:t>
            </a:r>
            <a:r>
              <a:rPr lang="en-US" sz="2900" dirty="0">
                <a:solidFill>
                  <a:srgbClr val="222222"/>
                </a:solidFill>
                <a:highlight>
                  <a:srgbClr val="FFFFFF"/>
                </a:highlight>
                <a:latin typeface="Calibri"/>
                <a:ea typeface="Calibri"/>
                <a:cs typeface="Calibri"/>
                <a:sym typeface="Calibri"/>
              </a:rPr>
              <a:t>, N. K. et al. </a:t>
            </a:r>
            <a:r>
              <a:rPr lang="en-US" sz="2900" i="1" dirty="0">
                <a:solidFill>
                  <a:srgbClr val="222222"/>
                </a:solidFill>
                <a:highlight>
                  <a:srgbClr val="FFFFFF"/>
                </a:highlight>
                <a:latin typeface="Calibri"/>
                <a:ea typeface="Calibri"/>
                <a:cs typeface="Calibri"/>
                <a:sym typeface="Calibri"/>
              </a:rPr>
              <a:t>2021, Overfishing drives over one-third of all sharks and rays toward a global extinction crisis.</a:t>
            </a:r>
            <a:r>
              <a:rPr lang="en-US" sz="2900" dirty="0">
                <a:solidFill>
                  <a:srgbClr val="222222"/>
                </a:solidFill>
                <a:highlight>
                  <a:srgbClr val="FFFFFF"/>
                </a:highlight>
                <a:latin typeface="Calibri"/>
                <a:ea typeface="Calibri"/>
                <a:cs typeface="Calibri"/>
                <a:sym typeface="Calibri"/>
              </a:rPr>
              <a:t> </a:t>
            </a:r>
            <a:r>
              <a:rPr lang="en-US" sz="2900" i="1" dirty="0">
                <a:solidFill>
                  <a:srgbClr val="222222"/>
                </a:solidFill>
                <a:highlight>
                  <a:srgbClr val="FFFFFF"/>
                </a:highlight>
                <a:latin typeface="Calibri"/>
                <a:ea typeface="Calibri"/>
                <a:cs typeface="Calibri"/>
                <a:sym typeface="Calibri"/>
              </a:rPr>
              <a:t>31</a:t>
            </a:r>
            <a:r>
              <a:rPr lang="en-US" sz="2900" dirty="0">
                <a:solidFill>
                  <a:srgbClr val="222222"/>
                </a:solidFill>
                <a:highlight>
                  <a:srgbClr val="FFFFFF"/>
                </a:highlight>
                <a:latin typeface="Calibri"/>
                <a:ea typeface="Calibri"/>
                <a:cs typeface="Calibri"/>
                <a:sym typeface="Calibri"/>
              </a:rPr>
              <a:t>(21), 4773-4787.</a:t>
            </a:r>
            <a:endParaRPr sz="2900" dirty="0">
              <a:solidFill>
                <a:srgbClr val="222222"/>
              </a:solidFill>
              <a:highlight>
                <a:srgbClr val="FFFFFF"/>
              </a:highlight>
              <a:latin typeface="Calibri"/>
              <a:ea typeface="Calibri"/>
              <a:cs typeface="Calibri"/>
              <a:sym typeface="Calibri"/>
            </a:endParaRPr>
          </a:p>
          <a:p>
            <a:pPr marL="457200" lvl="0" indent="-412750" algn="just" rtl="0">
              <a:lnSpc>
                <a:spcPct val="100000"/>
              </a:lnSpc>
              <a:spcBef>
                <a:spcPts val="0"/>
              </a:spcBef>
              <a:spcAft>
                <a:spcPts val="0"/>
              </a:spcAft>
              <a:buClr>
                <a:schemeClr val="dk1"/>
              </a:buClr>
              <a:buSzPts val="2900"/>
              <a:buFont typeface="Calibri"/>
              <a:buAutoNum type="arabicPeriod"/>
            </a:pPr>
            <a:r>
              <a:rPr lang="en-US" sz="2900" dirty="0">
                <a:solidFill>
                  <a:schemeClr val="dk1"/>
                </a:solidFill>
                <a:highlight>
                  <a:srgbClr val="FFFFFF"/>
                </a:highlight>
                <a:latin typeface="Calibri"/>
                <a:ea typeface="Calibri"/>
                <a:cs typeface="Calibri"/>
                <a:sym typeface="Calibri"/>
              </a:rPr>
              <a:t>Reed, D. H., &amp; Frankham, R. 2003, </a:t>
            </a:r>
            <a:r>
              <a:rPr lang="en-US" sz="2900" i="1" dirty="0">
                <a:solidFill>
                  <a:schemeClr val="dk1"/>
                </a:solidFill>
                <a:highlight>
                  <a:srgbClr val="FFFFFF"/>
                </a:highlight>
                <a:latin typeface="Calibri"/>
                <a:ea typeface="Calibri"/>
                <a:cs typeface="Calibri"/>
                <a:sym typeface="Calibri"/>
              </a:rPr>
              <a:t>Correlation between fitness and genetic diversity</a:t>
            </a:r>
            <a:r>
              <a:rPr lang="en-US" sz="2900" dirty="0">
                <a:solidFill>
                  <a:schemeClr val="dk1"/>
                </a:solidFill>
                <a:highlight>
                  <a:srgbClr val="FFFFFF"/>
                </a:highlight>
                <a:latin typeface="Calibri"/>
                <a:ea typeface="Calibri"/>
                <a:cs typeface="Calibri"/>
                <a:sym typeface="Calibri"/>
              </a:rPr>
              <a:t> 230-237</a:t>
            </a:r>
            <a:endParaRPr sz="2900" dirty="0">
              <a:solidFill>
                <a:schemeClr val="dk1"/>
              </a:solidFill>
              <a:highlight>
                <a:srgbClr val="FFFFFF"/>
              </a:highlight>
              <a:latin typeface="Calibri"/>
              <a:ea typeface="Calibri"/>
              <a:cs typeface="Calibri"/>
              <a:sym typeface="Calibri"/>
            </a:endParaRPr>
          </a:p>
          <a:p>
            <a:pPr marL="457200" lvl="0" indent="-412750" algn="just" rtl="0">
              <a:lnSpc>
                <a:spcPct val="100000"/>
              </a:lnSpc>
              <a:spcBef>
                <a:spcPts val="0"/>
              </a:spcBef>
              <a:spcAft>
                <a:spcPts val="0"/>
              </a:spcAft>
              <a:buClr>
                <a:schemeClr val="dk1"/>
              </a:buClr>
              <a:buSzPts val="2900"/>
              <a:buFont typeface="Calibri"/>
              <a:buAutoNum type="arabicPeriod"/>
            </a:pPr>
            <a:r>
              <a:rPr lang="en-US" sz="2900" dirty="0" err="1">
                <a:solidFill>
                  <a:schemeClr val="dk1"/>
                </a:solidFill>
                <a:highlight>
                  <a:srgbClr val="FFFFFF"/>
                </a:highlight>
                <a:latin typeface="Calibri"/>
                <a:ea typeface="Calibri"/>
                <a:cs typeface="Calibri"/>
                <a:sym typeface="Calibri"/>
              </a:rPr>
              <a:t>Huveneers</a:t>
            </a:r>
            <a:r>
              <a:rPr lang="en-US" sz="2900" dirty="0">
                <a:solidFill>
                  <a:schemeClr val="dk1"/>
                </a:solidFill>
                <a:highlight>
                  <a:srgbClr val="FFFFFF"/>
                </a:highlight>
                <a:latin typeface="Calibri"/>
                <a:ea typeface="Calibri"/>
                <a:cs typeface="Calibri"/>
                <a:sym typeface="Calibri"/>
              </a:rPr>
              <a:t>, C. et al. 2018, </a:t>
            </a:r>
            <a:r>
              <a:rPr lang="en-US" sz="2900" i="1" dirty="0">
                <a:solidFill>
                  <a:schemeClr val="dk1"/>
                </a:solidFill>
                <a:highlight>
                  <a:srgbClr val="FFFFFF"/>
                </a:highlight>
                <a:latin typeface="Calibri"/>
                <a:ea typeface="Calibri"/>
                <a:cs typeface="Calibri"/>
                <a:sym typeface="Calibri"/>
              </a:rPr>
              <a:t>Future research directions on the “elusive” white shark</a:t>
            </a:r>
            <a:r>
              <a:rPr lang="en-US" sz="2900" dirty="0">
                <a:solidFill>
                  <a:schemeClr val="dk1"/>
                </a:solidFill>
                <a:highlight>
                  <a:srgbClr val="FFFFFF"/>
                </a:highlight>
                <a:latin typeface="Calibri"/>
                <a:ea typeface="Calibri"/>
                <a:cs typeface="Calibri"/>
                <a:sym typeface="Calibri"/>
              </a:rPr>
              <a:t> 455</a:t>
            </a:r>
            <a:endParaRPr sz="2900" dirty="0">
              <a:solidFill>
                <a:schemeClr val="dk1"/>
              </a:solidFill>
              <a:highlight>
                <a:srgbClr val="FFFFFF"/>
              </a:highlight>
              <a:latin typeface="Calibri"/>
              <a:ea typeface="Calibri"/>
              <a:cs typeface="Calibri"/>
              <a:sym typeface="Calibri"/>
            </a:endParaRPr>
          </a:p>
          <a:p>
            <a:pPr marL="457200" lvl="0" indent="-412750" algn="just" rtl="0">
              <a:lnSpc>
                <a:spcPct val="100000"/>
              </a:lnSpc>
              <a:spcBef>
                <a:spcPts val="0"/>
              </a:spcBef>
              <a:spcAft>
                <a:spcPts val="0"/>
              </a:spcAft>
              <a:buClr>
                <a:schemeClr val="dk1"/>
              </a:buClr>
              <a:buSzPts val="2900"/>
              <a:buFont typeface="Calibri"/>
              <a:buAutoNum type="arabicPeriod"/>
            </a:pPr>
            <a:r>
              <a:rPr lang="en-US" sz="2900" dirty="0">
                <a:solidFill>
                  <a:schemeClr val="dk1"/>
                </a:solidFill>
                <a:latin typeface="Calibri"/>
                <a:ea typeface="Calibri"/>
                <a:cs typeface="Calibri"/>
                <a:sym typeface="Calibri"/>
              </a:rPr>
              <a:t>Rigby, C.L. et al. 2022, </a:t>
            </a:r>
            <a:r>
              <a:rPr lang="en-US" sz="2900" i="1" dirty="0">
                <a:solidFill>
                  <a:schemeClr val="dk1"/>
                </a:solidFill>
                <a:latin typeface="Calibri"/>
                <a:ea typeface="Calibri"/>
                <a:cs typeface="Calibri"/>
                <a:sym typeface="Calibri"/>
              </a:rPr>
              <a:t>Carcharodon carcharias (amended version of 2019 assessment). The IUCN Red List of Threatened Species 2022:</a:t>
            </a:r>
            <a:r>
              <a:rPr lang="en-US" sz="2900" dirty="0">
                <a:solidFill>
                  <a:schemeClr val="dk1"/>
                </a:solidFill>
                <a:latin typeface="Calibri"/>
                <a:ea typeface="Calibri"/>
                <a:cs typeface="Calibri"/>
                <a:sym typeface="Calibri"/>
              </a:rPr>
              <a:t> e.T3855A212629880.</a:t>
            </a:r>
            <a:endParaRPr sz="2900" dirty="0">
              <a:solidFill>
                <a:schemeClr val="dk1"/>
              </a:solidFill>
              <a:latin typeface="Calibri"/>
              <a:ea typeface="Calibri"/>
              <a:cs typeface="Calibri"/>
              <a:sym typeface="Calibri"/>
            </a:endParaRPr>
          </a:p>
          <a:p>
            <a:pPr marL="457200" lvl="0" indent="-412750" algn="just" rtl="0">
              <a:lnSpc>
                <a:spcPct val="100000"/>
              </a:lnSpc>
              <a:spcBef>
                <a:spcPts val="0"/>
              </a:spcBef>
              <a:spcAft>
                <a:spcPts val="0"/>
              </a:spcAft>
              <a:buClr>
                <a:schemeClr val="dk1"/>
              </a:buClr>
              <a:buSzPts val="2900"/>
              <a:buFont typeface="Calibri"/>
              <a:buAutoNum type="arabicPeriod"/>
            </a:pPr>
            <a:r>
              <a:rPr lang="en-US" sz="2900" dirty="0">
                <a:solidFill>
                  <a:schemeClr val="dk1"/>
                </a:solidFill>
                <a:highlight>
                  <a:srgbClr val="FFFFFF"/>
                </a:highlight>
                <a:latin typeface="Calibri"/>
                <a:ea typeface="Calibri"/>
                <a:cs typeface="Calibri"/>
                <a:sym typeface="Calibri"/>
              </a:rPr>
              <a:t>McClain et al. 2022, </a:t>
            </a:r>
            <a:r>
              <a:rPr lang="en-US" sz="2900" i="1" dirty="0">
                <a:solidFill>
                  <a:schemeClr val="dk1"/>
                </a:solidFill>
                <a:highlight>
                  <a:srgbClr val="FFFFFF"/>
                </a:highlight>
                <a:latin typeface="Calibri"/>
                <a:ea typeface="Calibri"/>
                <a:cs typeface="Calibri"/>
                <a:sym typeface="Calibri"/>
              </a:rPr>
              <a:t>Age-Dependent Dispersal and Relatedness in Tiger Sharks (Galeocerdo </a:t>
            </a:r>
            <a:r>
              <a:rPr lang="en-US" sz="2900" i="1" dirty="0" err="1">
                <a:solidFill>
                  <a:schemeClr val="dk1"/>
                </a:solidFill>
                <a:highlight>
                  <a:srgbClr val="FFFFFF"/>
                </a:highlight>
                <a:latin typeface="Calibri"/>
                <a:ea typeface="Calibri"/>
                <a:cs typeface="Calibri"/>
                <a:sym typeface="Calibri"/>
              </a:rPr>
              <a:t>cuvier</a:t>
            </a:r>
            <a:r>
              <a:rPr lang="en-US" sz="2900" i="1" dirty="0">
                <a:solidFill>
                  <a:schemeClr val="dk1"/>
                </a:solidFill>
                <a:highlight>
                  <a:srgbClr val="FFFFFF"/>
                </a:highlight>
                <a:latin typeface="Calibri"/>
                <a:ea typeface="Calibri"/>
                <a:cs typeface="Calibri"/>
                <a:sym typeface="Calibri"/>
              </a:rPr>
              <a:t>)</a:t>
            </a:r>
            <a:r>
              <a:rPr lang="en-US" sz="2900" dirty="0">
                <a:solidFill>
                  <a:schemeClr val="dk1"/>
                </a:solidFill>
                <a:highlight>
                  <a:srgbClr val="FFFFFF"/>
                </a:highlight>
                <a:latin typeface="Calibri"/>
                <a:ea typeface="Calibri"/>
                <a:cs typeface="Calibri"/>
                <a:sym typeface="Calibri"/>
              </a:rPr>
              <a:t> 1221</a:t>
            </a:r>
            <a:endParaRPr sz="2900" dirty="0">
              <a:solidFill>
                <a:schemeClr val="dk1"/>
              </a:solidFill>
              <a:highlight>
                <a:srgbClr val="FFFFFF"/>
              </a:highlight>
              <a:latin typeface="Calibri"/>
              <a:ea typeface="Calibri"/>
              <a:cs typeface="Calibri"/>
              <a:sym typeface="Calibri"/>
            </a:endParaRPr>
          </a:p>
          <a:p>
            <a:pPr marL="457200" lvl="0" indent="-412750" algn="just" rtl="0">
              <a:lnSpc>
                <a:spcPct val="100000"/>
              </a:lnSpc>
              <a:spcBef>
                <a:spcPts val="0"/>
              </a:spcBef>
              <a:spcAft>
                <a:spcPts val="0"/>
              </a:spcAft>
              <a:buClr>
                <a:schemeClr val="dk1"/>
              </a:buClr>
              <a:buSzPts val="2900"/>
              <a:buFont typeface="Calibri"/>
              <a:buAutoNum type="arabicPeriod"/>
            </a:pPr>
            <a:r>
              <a:rPr lang="en-US" sz="2900" dirty="0" err="1">
                <a:solidFill>
                  <a:schemeClr val="dk1"/>
                </a:solidFill>
                <a:highlight>
                  <a:srgbClr val="FFFFFF"/>
                </a:highlight>
                <a:latin typeface="Calibri"/>
                <a:ea typeface="Calibri"/>
                <a:cs typeface="Calibri"/>
                <a:sym typeface="Calibri"/>
              </a:rPr>
              <a:t>Thode</a:t>
            </a:r>
            <a:r>
              <a:rPr lang="en-US" sz="2900" dirty="0">
                <a:solidFill>
                  <a:schemeClr val="dk1"/>
                </a:solidFill>
                <a:highlight>
                  <a:srgbClr val="FFFFFF"/>
                </a:highlight>
                <a:latin typeface="Calibri"/>
                <a:ea typeface="Calibri"/>
                <a:cs typeface="Calibri"/>
                <a:sym typeface="Calibri"/>
              </a:rPr>
              <a:t>, A. et al. 2005, </a:t>
            </a:r>
            <a:r>
              <a:rPr lang="en-US" sz="2900" i="1" dirty="0">
                <a:solidFill>
                  <a:schemeClr val="dk1"/>
                </a:solidFill>
                <a:highlight>
                  <a:srgbClr val="FFFFFF"/>
                </a:highlight>
                <a:latin typeface="Calibri"/>
                <a:ea typeface="Calibri"/>
                <a:cs typeface="Calibri"/>
                <a:sym typeface="Calibri"/>
              </a:rPr>
              <a:t>Sperm whale and longline fisheries interactions in the Gulf of Alaska—Passive acoustic component</a:t>
            </a:r>
            <a:r>
              <a:rPr lang="en-US" sz="2900" dirty="0">
                <a:solidFill>
                  <a:schemeClr val="dk1"/>
                </a:solidFill>
                <a:highlight>
                  <a:srgbClr val="FFFFFF"/>
                </a:highlight>
                <a:latin typeface="Calibri"/>
                <a:ea typeface="Calibri"/>
                <a:cs typeface="Calibri"/>
                <a:sym typeface="Calibri"/>
              </a:rPr>
              <a:t> 412, 57</a:t>
            </a:r>
            <a:endParaRPr sz="3100" dirty="0">
              <a:solidFill>
                <a:schemeClr val="dk1"/>
              </a:solidFill>
              <a:latin typeface="Calibri"/>
              <a:ea typeface="Calibri"/>
              <a:cs typeface="Calibri"/>
              <a:sym typeface="Calibri"/>
            </a:endParaRPr>
          </a:p>
        </p:txBody>
      </p:sp>
      <p:sp>
        <p:nvSpPr>
          <p:cNvPr id="65" name="Google Shape;65;p1"/>
          <p:cNvSpPr txBox="1"/>
          <p:nvPr/>
        </p:nvSpPr>
        <p:spPr>
          <a:xfrm>
            <a:off x="29443300" y="34841600"/>
            <a:ext cx="13599600" cy="3140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4800" b="1" dirty="0">
                <a:solidFill>
                  <a:schemeClr val="dk1"/>
                </a:solidFill>
                <a:latin typeface="Calibri"/>
                <a:ea typeface="Calibri"/>
                <a:cs typeface="Calibri"/>
                <a:sym typeface="Calibri"/>
              </a:rPr>
              <a:t>Acknowledgements: </a:t>
            </a:r>
            <a:r>
              <a:rPr lang="en-US" sz="4800" dirty="0">
                <a:solidFill>
                  <a:schemeClr val="dk1"/>
                </a:solidFill>
                <a:latin typeface="Calibri"/>
                <a:ea typeface="Calibri"/>
                <a:cs typeface="Calibri"/>
                <a:sym typeface="Calibri"/>
              </a:rPr>
              <a:t>Thank you to the staff at AWSC, and all the members of the Daly-Engel Shark Conservation Lab for their work and support for this project. Funding was provided by the AWSC. </a:t>
            </a:r>
            <a:endParaRPr sz="4800" dirty="0">
              <a:latin typeface="Calibri"/>
              <a:ea typeface="Calibri"/>
              <a:cs typeface="Calibri"/>
              <a:sym typeface="Calibri"/>
            </a:endParaRPr>
          </a:p>
        </p:txBody>
      </p:sp>
      <p:pic>
        <p:nvPicPr>
          <p:cNvPr id="66" name="Google Shape;66;p1"/>
          <p:cNvPicPr preferRelativeResize="0"/>
          <p:nvPr/>
        </p:nvPicPr>
        <p:blipFill>
          <a:blip r:embed="rId7">
            <a:alphaModFix/>
          </a:blip>
          <a:stretch>
            <a:fillRect/>
          </a:stretch>
        </p:blipFill>
        <p:spPr>
          <a:xfrm>
            <a:off x="15145800" y="13484250"/>
            <a:ext cx="13771795" cy="4617600"/>
          </a:xfrm>
          <a:prstGeom prst="rect">
            <a:avLst/>
          </a:prstGeom>
          <a:noFill/>
          <a:ln>
            <a:noFill/>
          </a:ln>
        </p:spPr>
      </p:pic>
      <p:pic>
        <p:nvPicPr>
          <p:cNvPr id="67" name="Google Shape;67;p1"/>
          <p:cNvPicPr preferRelativeResize="0"/>
          <p:nvPr/>
        </p:nvPicPr>
        <p:blipFill rotWithShape="1">
          <a:blip r:embed="rId8">
            <a:alphaModFix/>
          </a:blip>
          <a:srcRect/>
          <a:stretch/>
        </p:blipFill>
        <p:spPr>
          <a:xfrm>
            <a:off x="39135185" y="2496255"/>
            <a:ext cx="4571999" cy="1828800"/>
          </a:xfrm>
          <a:prstGeom prst="rect">
            <a:avLst/>
          </a:prstGeom>
          <a:noFill/>
          <a:ln>
            <a:noFill/>
          </a:ln>
        </p:spPr>
      </p:pic>
      <p:pic>
        <p:nvPicPr>
          <p:cNvPr id="68" name="Google Shape;68;p1" descr="Image result for turtle silhouette"/>
          <p:cNvPicPr preferRelativeResize="0"/>
          <p:nvPr/>
        </p:nvPicPr>
        <p:blipFill rotWithShape="1">
          <a:blip r:embed="rId9">
            <a:alphaModFix/>
          </a:blip>
          <a:srcRect b="10120"/>
          <a:stretch/>
        </p:blipFill>
        <p:spPr>
          <a:xfrm>
            <a:off x="39135166" y="496159"/>
            <a:ext cx="1828800" cy="1828800"/>
          </a:xfrm>
          <a:prstGeom prst="rect">
            <a:avLst/>
          </a:prstGeom>
          <a:noFill/>
          <a:ln>
            <a:noFill/>
          </a:ln>
        </p:spPr>
      </p:pic>
      <p:sp>
        <p:nvSpPr>
          <p:cNvPr id="69" name="Google Shape;69;p1"/>
          <p:cNvSpPr txBox="1"/>
          <p:nvPr/>
        </p:nvSpPr>
        <p:spPr>
          <a:xfrm>
            <a:off x="15145800" y="18101850"/>
            <a:ext cx="137718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800" b="1">
                <a:latin typeface="Calibri"/>
                <a:ea typeface="Calibri"/>
                <a:cs typeface="Calibri"/>
                <a:sym typeface="Calibri"/>
              </a:rPr>
              <a:t>Figure 2.</a:t>
            </a:r>
            <a:r>
              <a:rPr lang="en-US" sz="4800">
                <a:latin typeface="Calibri"/>
                <a:ea typeface="Calibri"/>
                <a:cs typeface="Calibri"/>
                <a:sym typeface="Calibri"/>
              </a:rPr>
              <a:t> AWSC staff collecting a skin swab from a white shark.</a:t>
            </a:r>
            <a:endParaRPr sz="4800">
              <a:latin typeface="Calibri"/>
              <a:ea typeface="Calibri"/>
              <a:cs typeface="Calibri"/>
              <a:sym typeface="Calibri"/>
            </a:endParaRPr>
          </a:p>
        </p:txBody>
      </p:sp>
      <p:pic>
        <p:nvPicPr>
          <p:cNvPr id="70" name="Google Shape;70;p1"/>
          <p:cNvPicPr preferRelativeResize="0"/>
          <p:nvPr/>
        </p:nvPicPr>
        <p:blipFill>
          <a:blip r:embed="rId10">
            <a:alphaModFix/>
          </a:blip>
          <a:stretch>
            <a:fillRect/>
          </a:stretch>
        </p:blipFill>
        <p:spPr>
          <a:xfrm>
            <a:off x="29443300" y="13045040"/>
            <a:ext cx="13599601" cy="8822385"/>
          </a:xfrm>
          <a:prstGeom prst="rect">
            <a:avLst/>
          </a:prstGeom>
          <a:noFill/>
          <a:ln>
            <a:noFill/>
          </a:ln>
        </p:spPr>
      </p:pic>
    </p:spTree>
  </p:cSld>
  <p:clrMapOvr>
    <a:masterClrMapping/>
  </p:clrMapOvr>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1585</TotalTime>
  <Words>817</Words>
  <Application>Microsoft Office PowerPoint</Application>
  <PresentationFormat>Custom</PresentationFormat>
  <Paragraphs>46</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shopper</dc:creator>
  <cp:lastModifiedBy>Lila Xenakis</cp:lastModifiedBy>
  <cp:revision>1</cp:revision>
  <dcterms:created xsi:type="dcterms:W3CDTF">2007-04-04T14:17:42Z</dcterms:created>
  <dcterms:modified xsi:type="dcterms:W3CDTF">2023-04-12T19:54:39Z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0x0101008CB6C76999A8E946924D195080FADDE7</vt:lpwstr>
  </property>
</Properties>
</file>