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95"/>
    <p:restoredTop sz="94538"/>
  </p:normalViewPr>
  <p:slideViewPr>
    <p:cSldViewPr snapToGrid="0">
      <p:cViewPr>
        <p:scale>
          <a:sx n="10" d="100"/>
          <a:sy n="10" d="100"/>
        </p:scale>
        <p:origin x="2984" y="1280"/>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193812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804226" y="1408557"/>
            <a:ext cx="28346573" cy="4399397"/>
          </a:xfrm>
          <a:prstGeom prst="rect">
            <a:avLst/>
          </a:prstGeom>
          <a:noFill/>
          <a:ln>
            <a:noFill/>
          </a:ln>
        </p:spPr>
        <p:txBody>
          <a:bodyPr spcFirstLastPara="1" wrap="square" lIns="89675" tIns="44825" rIns="89675" bIns="44825" anchor="t" anchorCtr="0">
            <a:spAutoFit/>
          </a:bodyPr>
          <a:lstStyle/>
          <a:p>
            <a:pPr algn="ctr"/>
            <a:r>
              <a:rPr lang="en-US" sz="8000" b="1" dirty="0">
                <a:solidFill>
                  <a:schemeClr val="dk1"/>
                </a:solidFill>
                <a:latin typeface="Calibri"/>
                <a:ea typeface="Calibri"/>
                <a:cs typeface="Calibri"/>
                <a:sym typeface="Calibri"/>
              </a:rPr>
              <a:t>Analysis of the Effect of Elevated Topography on Precipitation over Borneo Considering the Madden-Julian Oscillation </a:t>
            </a:r>
          </a:p>
          <a:p>
            <a:pPr lvl="0" algn="ctr"/>
            <a:r>
              <a:rPr lang="en-US" sz="6600" b="1" i="0" u="none" strike="noStrike" cap="none" dirty="0">
                <a:solidFill>
                  <a:schemeClr val="dk1"/>
                </a:solidFill>
                <a:latin typeface="Calibri"/>
                <a:ea typeface="Calibri"/>
                <a:cs typeface="Calibri"/>
                <a:sym typeface="Calibri"/>
              </a:rPr>
              <a:t>Sean Hofmann</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Dr. </a:t>
            </a:r>
            <a:r>
              <a:rPr lang="en-US" sz="5400" b="1" i="0" u="none" strike="noStrike" cap="none" dirty="0" err="1">
                <a:solidFill>
                  <a:schemeClr val="dk1"/>
                </a:solidFill>
                <a:latin typeface="Calibri"/>
                <a:ea typeface="Calibri"/>
                <a:cs typeface="Calibri"/>
                <a:sym typeface="Calibri"/>
              </a:rPr>
              <a:t>Pallav</a:t>
            </a:r>
            <a:r>
              <a:rPr lang="en-US" sz="5400" b="1" dirty="0">
                <a:solidFill>
                  <a:schemeClr val="dk1"/>
                </a:solidFill>
                <a:latin typeface="Calibri"/>
                <a:ea typeface="Calibri"/>
                <a:cs typeface="Calibri"/>
                <a:sym typeface="Calibri"/>
              </a:rPr>
              <a:t> K.</a:t>
            </a:r>
            <a:r>
              <a:rPr lang="en-US" sz="5400" b="1" i="0" u="none" strike="noStrike" cap="none" dirty="0">
                <a:solidFill>
                  <a:schemeClr val="dk1"/>
                </a:solidFill>
                <a:latin typeface="Calibri"/>
                <a:ea typeface="Calibri"/>
                <a:cs typeface="Calibri"/>
                <a:sym typeface="Calibri"/>
              </a:rPr>
              <a:t> Ray, Dept. of Ocean Engineering and Marine Sciences,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55" name="Google Shape;55;p1"/>
          <p:cNvSpPr txBox="1"/>
          <p:nvPr/>
        </p:nvSpPr>
        <p:spPr>
          <a:xfrm>
            <a:off x="777019" y="7482562"/>
            <a:ext cx="8093728" cy="7478930"/>
          </a:xfrm>
          <a:prstGeom prst="rect">
            <a:avLst/>
          </a:prstGeom>
          <a:noFill/>
          <a:ln>
            <a:noFill/>
          </a:ln>
        </p:spPr>
        <p:txBody>
          <a:bodyPr spcFirstLastPara="1" wrap="square" lIns="91425" tIns="45700" rIns="91425" bIns="45700" anchor="t" anchorCtr="0">
            <a:spAutoFit/>
          </a:bodyPr>
          <a:lstStyle/>
          <a:p>
            <a:pPr lvl="0"/>
            <a:r>
              <a:rPr lang="en-US" sz="4800" b="1" u="sng" dirty="0">
                <a:solidFill>
                  <a:srgbClr val="760000"/>
                </a:solidFill>
                <a:latin typeface="Calibri"/>
                <a:ea typeface="Calibri"/>
                <a:cs typeface="Calibri"/>
                <a:sym typeface="Calibri"/>
              </a:rPr>
              <a:t>Abstract</a:t>
            </a:r>
          </a:p>
          <a:p>
            <a:pPr lvl="0" algn="just"/>
            <a:r>
              <a:rPr lang="en-US" sz="4800" b="1" dirty="0">
                <a:latin typeface="Calibri"/>
                <a:ea typeface="Calibri"/>
                <a:cs typeface="Calibri"/>
                <a:sym typeface="Calibri"/>
              </a:rPr>
              <a:t>Using data processed with GRADs, from the Weather Research and Forecasting model (WRF), the effect of elevated topography on precipitation in Borneo during both phases of the Madden Julian Oscillation (MJO) is investigated. </a:t>
            </a:r>
          </a:p>
        </p:txBody>
      </p:sp>
      <p:sp>
        <p:nvSpPr>
          <p:cNvPr id="2" name="TextBox 1">
            <a:extLst>
              <a:ext uri="{FF2B5EF4-FFF2-40B4-BE49-F238E27FC236}">
                <a16:creationId xmlns:a16="http://schemas.microsoft.com/office/drawing/2014/main" id="{2BBE74DF-21E1-E100-7A39-BFE2AE626612}"/>
              </a:ext>
            </a:extLst>
          </p:cNvPr>
          <p:cNvSpPr txBox="1"/>
          <p:nvPr/>
        </p:nvSpPr>
        <p:spPr>
          <a:xfrm>
            <a:off x="23449713" y="22380031"/>
            <a:ext cx="19534487" cy="3046988"/>
          </a:xfrm>
          <a:prstGeom prst="rect">
            <a:avLst/>
          </a:prstGeom>
          <a:noFill/>
        </p:spPr>
        <p:txBody>
          <a:bodyPr wrap="square" rtlCol="0">
            <a:spAutoFit/>
          </a:bodyPr>
          <a:lstStyle/>
          <a:p>
            <a:pPr lvl="0"/>
            <a:r>
              <a:rPr lang="en-US" sz="4800" b="1" u="sng" dirty="0">
                <a:solidFill>
                  <a:srgbClr val="760000"/>
                </a:solidFill>
                <a:latin typeface="Calibri"/>
                <a:ea typeface="Calibri"/>
                <a:cs typeface="Calibri"/>
                <a:sym typeface="Calibri"/>
              </a:rPr>
              <a:t>Discussion</a:t>
            </a:r>
          </a:p>
          <a:p>
            <a:pPr algn="just"/>
            <a:r>
              <a:rPr lang="en-US" sz="4800" b="1" dirty="0">
                <a:latin typeface="Calibri"/>
                <a:ea typeface="Calibri"/>
                <a:cs typeface="Calibri"/>
                <a:sym typeface="Calibri"/>
              </a:rPr>
              <a:t>The land mask increases the convective available potential energy (CAPE) of the MC. Given a flat MC, CAPE would be more available over Borneo via westerly inflow from active MJO or easterly inflow from inactive MJO. </a:t>
            </a:r>
            <a:endParaRPr lang="en-US" sz="4800" b="1" u="sng" dirty="0">
              <a:solidFill>
                <a:srgbClr val="760000"/>
              </a:solidFill>
              <a:latin typeface="Calibri"/>
              <a:ea typeface="Calibri"/>
              <a:cs typeface="Calibri"/>
              <a:sym typeface="Calibri"/>
            </a:endParaRPr>
          </a:p>
        </p:txBody>
      </p:sp>
      <p:pic>
        <p:nvPicPr>
          <p:cNvPr id="14" name="Picture 13" descr="Diagram, map&#10;&#10;Description automatically generated">
            <a:extLst>
              <a:ext uri="{FF2B5EF4-FFF2-40B4-BE49-F238E27FC236}">
                <a16:creationId xmlns:a16="http://schemas.microsoft.com/office/drawing/2014/main" id="{B1D4E808-72D2-D82A-E928-4DE0802F9D84}"/>
              </a:ext>
            </a:extLst>
          </p:cNvPr>
          <p:cNvPicPr>
            <a:picLocks/>
          </p:cNvPicPr>
          <p:nvPr/>
        </p:nvPicPr>
        <p:blipFill rotWithShape="1">
          <a:blip r:embed="rId3"/>
          <a:srcRect l="8765" t="1228" r="8386" b="47125"/>
          <a:stretch/>
        </p:blipFill>
        <p:spPr>
          <a:xfrm>
            <a:off x="9061262" y="6986731"/>
            <a:ext cx="11507699" cy="8321040"/>
          </a:xfrm>
          <a:prstGeom prst="rect">
            <a:avLst/>
          </a:prstGeom>
        </p:spPr>
      </p:pic>
      <p:pic>
        <p:nvPicPr>
          <p:cNvPr id="16" name="Picture 15" descr="Diagram, map&#10;&#10;Description automatically generated">
            <a:extLst>
              <a:ext uri="{FF2B5EF4-FFF2-40B4-BE49-F238E27FC236}">
                <a16:creationId xmlns:a16="http://schemas.microsoft.com/office/drawing/2014/main" id="{2EB1C533-F393-17D2-2E55-D03E1D5DBD92}"/>
              </a:ext>
            </a:extLst>
          </p:cNvPr>
          <p:cNvPicPr>
            <a:picLocks/>
          </p:cNvPicPr>
          <p:nvPr/>
        </p:nvPicPr>
        <p:blipFill rotWithShape="1">
          <a:blip r:embed="rId4"/>
          <a:srcRect l="8442" r="8306" b="45853"/>
          <a:stretch/>
        </p:blipFill>
        <p:spPr>
          <a:xfrm>
            <a:off x="20452955" y="6857005"/>
            <a:ext cx="11189095" cy="8686800"/>
          </a:xfrm>
          <a:prstGeom prst="rect">
            <a:avLst/>
          </a:prstGeom>
        </p:spPr>
      </p:pic>
      <p:pic>
        <p:nvPicPr>
          <p:cNvPr id="18" name="Picture 17" descr="Diagram, map&#10;&#10;Description automatically generated">
            <a:extLst>
              <a:ext uri="{FF2B5EF4-FFF2-40B4-BE49-F238E27FC236}">
                <a16:creationId xmlns:a16="http://schemas.microsoft.com/office/drawing/2014/main" id="{C62B28CA-34C9-A5FB-0516-8DD9F673B711}"/>
              </a:ext>
            </a:extLst>
          </p:cNvPr>
          <p:cNvPicPr>
            <a:picLocks/>
          </p:cNvPicPr>
          <p:nvPr/>
        </p:nvPicPr>
        <p:blipFill rotWithShape="1">
          <a:blip r:embed="rId5"/>
          <a:srcRect l="9387" t="-1" r="7116" b="47987"/>
          <a:stretch/>
        </p:blipFill>
        <p:spPr>
          <a:xfrm>
            <a:off x="31642050" y="6882280"/>
            <a:ext cx="11541560" cy="8412480"/>
          </a:xfrm>
          <a:prstGeom prst="rect">
            <a:avLst/>
          </a:prstGeom>
        </p:spPr>
      </p:pic>
      <p:sp>
        <p:nvSpPr>
          <p:cNvPr id="19" name="TextBox 18">
            <a:extLst>
              <a:ext uri="{FF2B5EF4-FFF2-40B4-BE49-F238E27FC236}">
                <a16:creationId xmlns:a16="http://schemas.microsoft.com/office/drawing/2014/main" id="{E71F1366-5DC0-A96B-5B72-4AC2F14DC88C}"/>
              </a:ext>
            </a:extLst>
          </p:cNvPr>
          <p:cNvSpPr txBox="1"/>
          <p:nvPr/>
        </p:nvSpPr>
        <p:spPr>
          <a:xfrm>
            <a:off x="23449714" y="25492469"/>
            <a:ext cx="19534487" cy="5289330"/>
          </a:xfrm>
          <a:prstGeom prst="rect">
            <a:avLst/>
          </a:prstGeom>
          <a:noFill/>
        </p:spPr>
        <p:txBody>
          <a:bodyPr wrap="square" rtlCol="0">
            <a:spAutoFit/>
          </a:bodyPr>
          <a:lstStyle/>
          <a:p>
            <a:pPr lvl="0"/>
            <a:r>
              <a:rPr lang="en-US" sz="4800" b="1" u="sng" dirty="0">
                <a:solidFill>
                  <a:srgbClr val="760000"/>
                </a:solidFill>
                <a:latin typeface="Calibri"/>
                <a:ea typeface="Calibri"/>
                <a:cs typeface="Calibri"/>
                <a:sym typeface="Calibri"/>
              </a:rPr>
              <a:t>Conclusion</a:t>
            </a:r>
          </a:p>
          <a:p>
            <a:pPr lvl="0" algn="just"/>
            <a:r>
              <a:rPr lang="en-US" sz="4800" b="1" dirty="0">
                <a:latin typeface="Calibri"/>
                <a:ea typeface="Calibri"/>
                <a:cs typeface="Calibri"/>
                <a:sym typeface="Calibri"/>
              </a:rPr>
              <a:t>The WRF model indicates if the entire MC was flat, then precipitation would enhance over Borneo due to increased CAPE. The accuracy of the precipitation distribution is limited by the boundary conditions. Future research with a model of a flat Borneo with elevated MC topography could better represent the true effect of elevated topography on precipitation over Borneo.</a:t>
            </a:r>
            <a:endParaRPr lang="en-US" sz="4800" dirty="0"/>
          </a:p>
        </p:txBody>
      </p:sp>
      <p:sp>
        <p:nvSpPr>
          <p:cNvPr id="20" name="TextBox 19">
            <a:extLst>
              <a:ext uri="{FF2B5EF4-FFF2-40B4-BE49-F238E27FC236}">
                <a16:creationId xmlns:a16="http://schemas.microsoft.com/office/drawing/2014/main" id="{E308A4CB-4699-0A98-15C8-B9C3EAB7CF17}"/>
              </a:ext>
            </a:extLst>
          </p:cNvPr>
          <p:cNvSpPr txBox="1"/>
          <p:nvPr/>
        </p:nvSpPr>
        <p:spPr>
          <a:xfrm>
            <a:off x="27230911" y="33731902"/>
            <a:ext cx="15792381" cy="3785652"/>
          </a:xfrm>
          <a:prstGeom prst="rect">
            <a:avLst/>
          </a:prstGeom>
          <a:noFill/>
        </p:spPr>
        <p:txBody>
          <a:bodyPr wrap="square" rtlCol="0">
            <a:spAutoFit/>
          </a:bodyPr>
          <a:lstStyle/>
          <a:p>
            <a:pPr lvl="0" algn="just"/>
            <a:r>
              <a:rPr lang="en-US" sz="4800" b="1" u="sng" dirty="0">
                <a:solidFill>
                  <a:srgbClr val="760000"/>
                </a:solidFill>
                <a:latin typeface="Calibri"/>
                <a:ea typeface="Calibri"/>
                <a:cs typeface="Calibri"/>
                <a:sym typeface="Calibri"/>
              </a:rPr>
              <a:t>References</a:t>
            </a:r>
          </a:p>
          <a:p>
            <a:pPr algn="just"/>
            <a:r>
              <a:rPr lang="en-US" sz="4800" b="1" kern="1200" dirty="0">
                <a:solidFill>
                  <a:prstClr val="black"/>
                </a:solidFill>
                <a:latin typeface="Calibri" panose="020F0502020204030204"/>
                <a:ea typeface="+mn-ea"/>
                <a:cs typeface="+mn-cs"/>
              </a:rPr>
              <a:t>Tan et al. (2018). Role of topography on the MJO in the Maritime Continent,</a:t>
            </a:r>
            <a:r>
              <a:rPr lang="en-US" sz="4800" b="1" i="1" kern="1200" dirty="0">
                <a:solidFill>
                  <a:prstClr val="black"/>
                </a:solidFill>
                <a:latin typeface="Calibri" panose="020F0502020204030204"/>
                <a:ea typeface="+mn-ea"/>
                <a:cs typeface="+mn-cs"/>
              </a:rPr>
              <a:t> </a:t>
            </a:r>
            <a:r>
              <a:rPr lang="en-US" sz="4800" b="1" i="1" kern="1200" dirty="0">
                <a:solidFill>
                  <a:prstClr val="black"/>
                </a:solidFill>
                <a:latin typeface="Calibri" panose="020F0502020204030204"/>
              </a:rPr>
              <a:t>Climate</a:t>
            </a:r>
            <a:r>
              <a:rPr lang="en-US" sz="4800" b="1" kern="1200" dirty="0">
                <a:solidFill>
                  <a:prstClr val="black"/>
                </a:solidFill>
                <a:latin typeface="Calibri" panose="020F0502020204030204"/>
              </a:rPr>
              <a:t> </a:t>
            </a:r>
            <a:r>
              <a:rPr lang="en-US" sz="4800" b="1" i="1" kern="1200" dirty="0">
                <a:solidFill>
                  <a:prstClr val="black"/>
                </a:solidFill>
                <a:latin typeface="Calibri" panose="020F0502020204030204"/>
              </a:rPr>
              <a:t>Dynamics.</a:t>
            </a:r>
            <a:r>
              <a:rPr lang="en-US" sz="4800" b="1" i="1" kern="1200" dirty="0">
                <a:solidFill>
                  <a:prstClr val="black"/>
                </a:solidFill>
                <a:latin typeface="Calibri" panose="020F0502020204030204"/>
                <a:ea typeface="+mn-ea"/>
                <a:cs typeface="+mn-cs"/>
              </a:rPr>
              <a:t> </a:t>
            </a:r>
          </a:p>
          <a:p>
            <a:pPr algn="just"/>
            <a:r>
              <a:rPr lang="en-US" sz="4800" b="1" kern="1200" dirty="0">
                <a:solidFill>
                  <a:prstClr val="black"/>
                </a:solidFill>
                <a:latin typeface="Calibri" panose="020F0502020204030204"/>
                <a:ea typeface="+mn-ea"/>
                <a:cs typeface="+mn-cs"/>
              </a:rPr>
              <a:t>Strachan, J. (2007). Understanding and Modelling the Climate of the Maritime Continent, </a:t>
            </a:r>
            <a:r>
              <a:rPr lang="en-US" sz="4800" b="1" i="1" kern="1200" dirty="0">
                <a:solidFill>
                  <a:prstClr val="black"/>
                </a:solidFill>
                <a:latin typeface="Calibri" panose="020F0502020204030204"/>
                <a:ea typeface="+mn-ea"/>
                <a:cs typeface="+mn-cs"/>
              </a:rPr>
              <a:t>Department of Meteorology</a:t>
            </a:r>
            <a:r>
              <a:rPr lang="en-US" sz="4800" b="1" kern="1200" dirty="0">
                <a:solidFill>
                  <a:prstClr val="black"/>
                </a:solidFill>
                <a:latin typeface="Calibri" panose="020F0502020204030204"/>
                <a:ea typeface="+mn-ea"/>
                <a:cs typeface="+mn-cs"/>
              </a:rPr>
              <a:t>. </a:t>
            </a:r>
          </a:p>
        </p:txBody>
      </p:sp>
      <p:pic>
        <p:nvPicPr>
          <p:cNvPr id="32" name="Picture 31" descr="Diagram, map&#10;&#10;Description automatically generated">
            <a:extLst>
              <a:ext uri="{FF2B5EF4-FFF2-40B4-BE49-F238E27FC236}">
                <a16:creationId xmlns:a16="http://schemas.microsoft.com/office/drawing/2014/main" id="{C2F65CB0-02D2-09B0-8714-C06877C931BD}"/>
              </a:ext>
            </a:extLst>
          </p:cNvPr>
          <p:cNvPicPr>
            <a:picLocks noChangeAspect="1"/>
          </p:cNvPicPr>
          <p:nvPr/>
        </p:nvPicPr>
        <p:blipFill rotWithShape="1">
          <a:blip r:embed="rId3"/>
          <a:srcRect l="32278" t="55026" r="20932" b="-882"/>
          <a:stretch/>
        </p:blipFill>
        <p:spPr>
          <a:xfrm>
            <a:off x="8983316" y="14926117"/>
            <a:ext cx="6368091" cy="7315200"/>
          </a:xfrm>
          <a:prstGeom prst="rect">
            <a:avLst/>
          </a:prstGeom>
        </p:spPr>
      </p:pic>
      <p:pic>
        <p:nvPicPr>
          <p:cNvPr id="33" name="Picture 32" descr="Diagram, map&#10;&#10;Description automatically generated">
            <a:extLst>
              <a:ext uri="{FF2B5EF4-FFF2-40B4-BE49-F238E27FC236}">
                <a16:creationId xmlns:a16="http://schemas.microsoft.com/office/drawing/2014/main" id="{BAE644FD-BE07-E99E-57EB-680CA55EDE1C}"/>
              </a:ext>
            </a:extLst>
          </p:cNvPr>
          <p:cNvPicPr>
            <a:picLocks/>
          </p:cNvPicPr>
          <p:nvPr/>
        </p:nvPicPr>
        <p:blipFill rotWithShape="1">
          <a:blip r:embed="rId4"/>
          <a:srcRect l="30840" t="54856" r="23563"/>
          <a:stretch/>
        </p:blipFill>
        <p:spPr>
          <a:xfrm>
            <a:off x="20227817" y="14926117"/>
            <a:ext cx="6126480" cy="7315200"/>
          </a:xfrm>
          <a:prstGeom prst="rect">
            <a:avLst/>
          </a:prstGeom>
        </p:spPr>
      </p:pic>
      <p:pic>
        <p:nvPicPr>
          <p:cNvPr id="34" name="Picture 33" descr="Diagram, map&#10;&#10;Description automatically generated">
            <a:extLst>
              <a:ext uri="{FF2B5EF4-FFF2-40B4-BE49-F238E27FC236}">
                <a16:creationId xmlns:a16="http://schemas.microsoft.com/office/drawing/2014/main" id="{0FCEECDB-ED13-78C9-F4DE-1BA040433A7C}"/>
              </a:ext>
            </a:extLst>
          </p:cNvPr>
          <p:cNvPicPr>
            <a:picLocks/>
          </p:cNvPicPr>
          <p:nvPr/>
        </p:nvPicPr>
        <p:blipFill rotWithShape="1">
          <a:blip r:embed="rId5"/>
          <a:srcRect l="28890" t="53656" r="21312"/>
          <a:stretch/>
        </p:blipFill>
        <p:spPr>
          <a:xfrm>
            <a:off x="31128692" y="14926117"/>
            <a:ext cx="6858000" cy="7315200"/>
          </a:xfrm>
          <a:prstGeom prst="rect">
            <a:avLst/>
          </a:prstGeom>
        </p:spPr>
      </p:pic>
      <p:pic>
        <p:nvPicPr>
          <p:cNvPr id="35" name="Picture 34" descr="A picture containing text, screenshot, electronics, display&#10;&#10;Description automatically generated">
            <a:extLst>
              <a:ext uri="{FF2B5EF4-FFF2-40B4-BE49-F238E27FC236}">
                <a16:creationId xmlns:a16="http://schemas.microsoft.com/office/drawing/2014/main" id="{E2F2663C-90A1-BC62-8FAE-1EB6A69F93EB}"/>
              </a:ext>
            </a:extLst>
          </p:cNvPr>
          <p:cNvPicPr>
            <a:picLocks noChangeAspect="1"/>
          </p:cNvPicPr>
          <p:nvPr/>
        </p:nvPicPr>
        <p:blipFill rotWithShape="1">
          <a:blip r:embed="rId6"/>
          <a:srcRect t="1135"/>
          <a:stretch/>
        </p:blipFill>
        <p:spPr>
          <a:xfrm>
            <a:off x="8983316" y="22031876"/>
            <a:ext cx="13982413" cy="9139247"/>
          </a:xfrm>
          <a:prstGeom prst="rect">
            <a:avLst/>
          </a:prstGeom>
        </p:spPr>
      </p:pic>
      <p:sp>
        <p:nvSpPr>
          <p:cNvPr id="25" name="TextBox 24">
            <a:extLst>
              <a:ext uri="{FF2B5EF4-FFF2-40B4-BE49-F238E27FC236}">
                <a16:creationId xmlns:a16="http://schemas.microsoft.com/office/drawing/2014/main" id="{120BF103-179C-00A3-DC51-2AC7A54AC13E}"/>
              </a:ext>
            </a:extLst>
          </p:cNvPr>
          <p:cNvSpPr txBox="1"/>
          <p:nvPr/>
        </p:nvSpPr>
        <p:spPr>
          <a:xfrm>
            <a:off x="14954392" y="15937006"/>
            <a:ext cx="4622444" cy="5016758"/>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Figure 1: Mean Precipitation from April 1, to April 30 </a:t>
            </a:r>
          </a:p>
          <a:p>
            <a:pPr algn="ctr"/>
            <a:r>
              <a:rPr lang="en-US" sz="4800" dirty="0">
                <a:latin typeface="Calibri" panose="020F0502020204030204" pitchFamily="34" charset="0"/>
                <a:cs typeface="Calibri" panose="020F0502020204030204" pitchFamily="34" charset="0"/>
              </a:rPr>
              <a:t>(red: increase) (blue: decrease)</a:t>
            </a:r>
          </a:p>
          <a:p>
            <a:endParaRPr lang="en-US" sz="32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BC1AA14-0FE8-2B42-BB55-A6ECD1007C98}"/>
              </a:ext>
            </a:extLst>
          </p:cNvPr>
          <p:cNvSpPr txBox="1"/>
          <p:nvPr/>
        </p:nvSpPr>
        <p:spPr>
          <a:xfrm>
            <a:off x="26354297" y="15857779"/>
            <a:ext cx="4485002" cy="4739759"/>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Figure 2: Mean Precipitation from April 1, to April 15 </a:t>
            </a:r>
          </a:p>
          <a:p>
            <a:pPr algn="ctr"/>
            <a:r>
              <a:rPr lang="en-US" sz="4800" dirty="0">
                <a:latin typeface="Calibri" panose="020F0502020204030204" pitchFamily="34" charset="0"/>
                <a:cs typeface="Calibri" panose="020F0502020204030204" pitchFamily="34" charset="0"/>
              </a:rPr>
              <a:t>(red: increase)</a:t>
            </a:r>
          </a:p>
          <a:p>
            <a:pPr algn="ctr"/>
            <a:r>
              <a:rPr lang="en-US" sz="4800" dirty="0">
                <a:latin typeface="Calibri" panose="020F0502020204030204" pitchFamily="34" charset="0"/>
                <a:cs typeface="Calibri" panose="020F0502020204030204" pitchFamily="34" charset="0"/>
              </a:rPr>
              <a:t>(blue: decrease)</a:t>
            </a:r>
          </a:p>
          <a:p>
            <a:endParaRPr lang="en-US" dirty="0"/>
          </a:p>
        </p:txBody>
      </p:sp>
      <p:sp>
        <p:nvSpPr>
          <p:cNvPr id="30" name="TextBox 29">
            <a:extLst>
              <a:ext uri="{FF2B5EF4-FFF2-40B4-BE49-F238E27FC236}">
                <a16:creationId xmlns:a16="http://schemas.microsoft.com/office/drawing/2014/main" id="{51F4D2EE-6363-0B96-AF68-6DA0C0EC2B46}"/>
              </a:ext>
            </a:extLst>
          </p:cNvPr>
          <p:cNvSpPr txBox="1"/>
          <p:nvPr/>
        </p:nvSpPr>
        <p:spPr>
          <a:xfrm>
            <a:off x="37706180" y="15731143"/>
            <a:ext cx="4485002" cy="4739759"/>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Figure 3: Mean Precipitation from April 15, to April 30 </a:t>
            </a:r>
          </a:p>
          <a:p>
            <a:pPr algn="ctr"/>
            <a:r>
              <a:rPr lang="en-US" sz="4800" dirty="0">
                <a:latin typeface="Calibri" panose="020F0502020204030204" pitchFamily="34" charset="0"/>
                <a:cs typeface="Calibri" panose="020F0502020204030204" pitchFamily="34" charset="0"/>
              </a:rPr>
              <a:t>(red: increase)</a:t>
            </a:r>
          </a:p>
          <a:p>
            <a:pPr algn="ctr"/>
            <a:r>
              <a:rPr lang="en-US" sz="4800" dirty="0">
                <a:latin typeface="Calibri" panose="020F0502020204030204" pitchFamily="34" charset="0"/>
                <a:cs typeface="Calibri" panose="020F0502020204030204" pitchFamily="34" charset="0"/>
              </a:rPr>
              <a:t>(blue: decrease)</a:t>
            </a:r>
          </a:p>
          <a:p>
            <a:endParaRPr lang="en-US" dirty="0"/>
          </a:p>
        </p:txBody>
      </p:sp>
      <p:sp>
        <p:nvSpPr>
          <p:cNvPr id="31" name="TextBox 30">
            <a:extLst>
              <a:ext uri="{FF2B5EF4-FFF2-40B4-BE49-F238E27FC236}">
                <a16:creationId xmlns:a16="http://schemas.microsoft.com/office/drawing/2014/main" id="{B432AC13-2AC2-11EA-EC3C-9CC8E587771A}"/>
              </a:ext>
            </a:extLst>
          </p:cNvPr>
          <p:cNvSpPr txBox="1"/>
          <p:nvPr/>
        </p:nvSpPr>
        <p:spPr>
          <a:xfrm>
            <a:off x="8663040" y="30911930"/>
            <a:ext cx="18221924" cy="830997"/>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Figure 4: </a:t>
            </a:r>
            <a:r>
              <a:rPr lang="en-US" sz="4800" dirty="0" err="1">
                <a:latin typeface="Calibri" panose="020F0502020204030204" pitchFamily="34" charset="0"/>
                <a:cs typeface="Calibri" panose="020F0502020204030204" pitchFamily="34" charset="0"/>
              </a:rPr>
              <a:t>Hovmoller</a:t>
            </a:r>
            <a:r>
              <a:rPr lang="en-US" sz="4800" dirty="0">
                <a:latin typeface="Calibri" panose="020F0502020204030204" pitchFamily="34" charset="0"/>
                <a:cs typeface="Calibri" panose="020F0502020204030204" pitchFamily="34" charset="0"/>
              </a:rPr>
              <a:t> Longitude Time Series (red westerly, blue easterly)</a:t>
            </a:r>
            <a:endParaRPr lang="en-US" sz="4800" dirty="0"/>
          </a:p>
        </p:txBody>
      </p:sp>
      <p:sp>
        <p:nvSpPr>
          <p:cNvPr id="36" name="TextBox 35">
            <a:extLst>
              <a:ext uri="{FF2B5EF4-FFF2-40B4-BE49-F238E27FC236}">
                <a16:creationId xmlns:a16="http://schemas.microsoft.com/office/drawing/2014/main" id="{D89FD869-1D13-A8FB-D16A-3FA2F9E0A233}"/>
              </a:ext>
            </a:extLst>
          </p:cNvPr>
          <p:cNvSpPr txBox="1"/>
          <p:nvPr/>
        </p:nvSpPr>
        <p:spPr>
          <a:xfrm>
            <a:off x="8179092" y="37243695"/>
            <a:ext cx="20259673" cy="83099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Table: Numerical collection of precipitation values.</a:t>
            </a:r>
            <a:endParaRPr lang="en-US" sz="4800" dirty="0"/>
          </a:p>
        </p:txBody>
      </p:sp>
      <p:pic>
        <p:nvPicPr>
          <p:cNvPr id="42" name="Picture 41" descr="Table&#10;&#10;Description automatically generated">
            <a:extLst>
              <a:ext uri="{FF2B5EF4-FFF2-40B4-BE49-F238E27FC236}">
                <a16:creationId xmlns:a16="http://schemas.microsoft.com/office/drawing/2014/main" id="{036902A7-33F4-7454-910E-3310649BED84}"/>
              </a:ext>
            </a:extLst>
          </p:cNvPr>
          <p:cNvPicPr>
            <a:picLocks noChangeAspect="1"/>
          </p:cNvPicPr>
          <p:nvPr/>
        </p:nvPicPr>
        <p:blipFill>
          <a:blip r:embed="rId7"/>
          <a:stretch>
            <a:fillRect/>
          </a:stretch>
        </p:blipFill>
        <p:spPr>
          <a:xfrm>
            <a:off x="7943513" y="31717995"/>
            <a:ext cx="19272778" cy="5447311"/>
          </a:xfrm>
          <a:prstGeom prst="rect">
            <a:avLst/>
          </a:prstGeom>
        </p:spPr>
      </p:pic>
      <p:pic>
        <p:nvPicPr>
          <p:cNvPr id="4" name="Picture 2" descr="screen, Laptop, education, symbols, Computer, science, signs, tool Icon">
            <a:extLst>
              <a:ext uri="{FF2B5EF4-FFF2-40B4-BE49-F238E27FC236}">
                <a16:creationId xmlns:a16="http://schemas.microsoft.com/office/drawing/2014/main" id="{05946C2F-6088-A14E-48F2-EFF77BE96E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91183" y="98549"/>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921BCC-B572-0130-B3F1-59B95E290F6E}"/>
              </a:ext>
            </a:extLst>
          </p:cNvPr>
          <p:cNvPicPr>
            <a:picLocks noChangeAspect="1"/>
          </p:cNvPicPr>
          <p:nvPr/>
        </p:nvPicPr>
        <p:blipFill>
          <a:blip r:embed="rId9"/>
          <a:stretch>
            <a:fillRect/>
          </a:stretch>
        </p:blipFill>
        <p:spPr>
          <a:xfrm>
            <a:off x="39738623" y="98548"/>
            <a:ext cx="2040899" cy="1625599"/>
          </a:xfrm>
          <a:prstGeom prst="rect">
            <a:avLst/>
          </a:prstGeom>
        </p:spPr>
      </p:pic>
      <p:sp>
        <p:nvSpPr>
          <p:cNvPr id="6" name="TextBox 5">
            <a:extLst>
              <a:ext uri="{FF2B5EF4-FFF2-40B4-BE49-F238E27FC236}">
                <a16:creationId xmlns:a16="http://schemas.microsoft.com/office/drawing/2014/main" id="{EEA69EB6-0773-1AE1-CA1F-CB865F3B2F67}"/>
              </a:ext>
            </a:extLst>
          </p:cNvPr>
          <p:cNvSpPr txBox="1"/>
          <p:nvPr/>
        </p:nvSpPr>
        <p:spPr>
          <a:xfrm>
            <a:off x="723715" y="32596269"/>
            <a:ext cx="6402753" cy="5478423"/>
          </a:xfrm>
          <a:prstGeom prst="rect">
            <a:avLst/>
          </a:prstGeom>
          <a:noFill/>
        </p:spPr>
        <p:txBody>
          <a:bodyPr wrap="square" rtlCol="0">
            <a:spAutoFit/>
          </a:bodyPr>
          <a:lstStyle/>
          <a:p>
            <a:pPr lvl="0" algn="just"/>
            <a:r>
              <a:rPr lang="en-US" sz="4800" b="1" u="sng" dirty="0">
                <a:solidFill>
                  <a:srgbClr val="760000"/>
                </a:solidFill>
                <a:latin typeface="Calibri"/>
                <a:cs typeface="Calibri"/>
                <a:sym typeface="Calibri"/>
              </a:rPr>
              <a:t>Results</a:t>
            </a:r>
          </a:p>
          <a:p>
            <a:pPr algn="just"/>
            <a:r>
              <a:rPr lang="en-US" sz="4800" b="1" dirty="0">
                <a:latin typeface="Calibri"/>
                <a:ea typeface="Calibri"/>
                <a:cs typeface="Calibri"/>
                <a:sym typeface="Calibri"/>
              </a:rPr>
              <a:t>The land mask flattened the entire MC, not only Borneo, so precipitation was enhanced in all the flats compared to their respective controls.</a:t>
            </a:r>
          </a:p>
          <a:p>
            <a:endParaRPr lang="en-US" dirty="0"/>
          </a:p>
        </p:txBody>
      </p:sp>
      <p:sp>
        <p:nvSpPr>
          <p:cNvPr id="7" name="TextBox 6">
            <a:extLst>
              <a:ext uri="{FF2B5EF4-FFF2-40B4-BE49-F238E27FC236}">
                <a16:creationId xmlns:a16="http://schemas.microsoft.com/office/drawing/2014/main" id="{1230CBC3-D564-917D-E201-31A8069D14E4}"/>
              </a:ext>
            </a:extLst>
          </p:cNvPr>
          <p:cNvSpPr txBox="1"/>
          <p:nvPr/>
        </p:nvSpPr>
        <p:spPr>
          <a:xfrm>
            <a:off x="742042" y="24217775"/>
            <a:ext cx="8093728" cy="8433078"/>
          </a:xfrm>
          <a:prstGeom prst="rect">
            <a:avLst/>
          </a:prstGeom>
          <a:noFill/>
        </p:spPr>
        <p:txBody>
          <a:bodyPr wrap="square" rtlCol="0">
            <a:spAutoFit/>
          </a:bodyPr>
          <a:lstStyle/>
          <a:p>
            <a:pPr algn="just"/>
            <a:r>
              <a:rPr lang="en-US" sz="4800" b="1" u="sng" dirty="0">
                <a:solidFill>
                  <a:srgbClr val="760000"/>
                </a:solidFill>
                <a:latin typeface="Calibri"/>
                <a:cs typeface="Calibri"/>
                <a:sym typeface="Calibri"/>
              </a:rPr>
              <a:t>Data and Methods</a:t>
            </a:r>
          </a:p>
          <a:p>
            <a:pPr lvl="0" algn="just"/>
            <a:r>
              <a:rPr lang="en-US" sz="4800" b="1" dirty="0">
                <a:latin typeface="Calibri"/>
                <a:ea typeface="Calibri"/>
                <a:cs typeface="Calibri"/>
                <a:sym typeface="Calibri"/>
              </a:rPr>
              <a:t>Using data from the WRF, the difference between modelled precipitation given normal elevated topography (control) and given flat topography (flat) is shown. Easterly (inactive MJO) and westerly (active MJO) wind regimes occurred during the first and second half of the month, respectively.</a:t>
            </a:r>
          </a:p>
          <a:p>
            <a:endParaRPr lang="en-US" dirty="0"/>
          </a:p>
        </p:txBody>
      </p:sp>
      <p:sp>
        <p:nvSpPr>
          <p:cNvPr id="8" name="TextBox 7">
            <a:extLst>
              <a:ext uri="{FF2B5EF4-FFF2-40B4-BE49-F238E27FC236}">
                <a16:creationId xmlns:a16="http://schemas.microsoft.com/office/drawing/2014/main" id="{059AA134-A0EC-7995-2E39-927B79D56B16}"/>
              </a:ext>
            </a:extLst>
          </p:cNvPr>
          <p:cNvSpPr txBox="1"/>
          <p:nvPr/>
        </p:nvSpPr>
        <p:spPr>
          <a:xfrm>
            <a:off x="777019" y="15373094"/>
            <a:ext cx="8093728" cy="8433078"/>
          </a:xfrm>
          <a:prstGeom prst="rect">
            <a:avLst/>
          </a:prstGeom>
          <a:noFill/>
        </p:spPr>
        <p:txBody>
          <a:bodyPr wrap="square" rtlCol="0">
            <a:spAutoFit/>
          </a:bodyPr>
          <a:lstStyle/>
          <a:p>
            <a:pPr lvl="0" algn="just"/>
            <a:r>
              <a:rPr lang="en-US" sz="4800" b="1" i="0" u="sng" strike="noStrike" cap="none" dirty="0">
                <a:solidFill>
                  <a:srgbClr val="760000"/>
                </a:solidFill>
                <a:latin typeface="Calibri"/>
                <a:ea typeface="Calibri"/>
                <a:cs typeface="Calibri"/>
                <a:sym typeface="Calibri"/>
              </a:rPr>
              <a:t>Introduction</a:t>
            </a:r>
          </a:p>
          <a:p>
            <a:pPr algn="just"/>
            <a:r>
              <a:rPr lang="en-US" sz="4800" b="1" dirty="0">
                <a:latin typeface="Calibri"/>
                <a:ea typeface="Calibri"/>
                <a:cs typeface="Calibri"/>
                <a:sym typeface="Calibri"/>
              </a:rPr>
              <a:t>The interest is whether the presence of mountainous orography in Borneo has a net increase or decrease on model output for predicted average precipitation rates. Would a flat-terrain Borneo rain more or less than in reality? Where and when would precipitation rates be affected most?</a:t>
            </a:r>
          </a:p>
          <a:p>
            <a:endParaRPr lang="en-US" dirty="0"/>
          </a:p>
        </p:txBody>
      </p:sp>
      <p:sp>
        <p:nvSpPr>
          <p:cNvPr id="9" name="TextBox 8">
            <a:extLst>
              <a:ext uri="{FF2B5EF4-FFF2-40B4-BE49-F238E27FC236}">
                <a16:creationId xmlns:a16="http://schemas.microsoft.com/office/drawing/2014/main" id="{A68686E9-CFB7-A749-6E23-301FE24AEBB8}"/>
              </a:ext>
            </a:extLst>
          </p:cNvPr>
          <p:cNvSpPr txBox="1"/>
          <p:nvPr/>
        </p:nvSpPr>
        <p:spPr>
          <a:xfrm>
            <a:off x="27216291" y="30934698"/>
            <a:ext cx="14974891" cy="2523768"/>
          </a:xfrm>
          <a:prstGeom prst="rect">
            <a:avLst/>
          </a:prstGeom>
          <a:noFill/>
        </p:spPr>
        <p:txBody>
          <a:bodyPr wrap="square" rtlCol="0">
            <a:spAutoFit/>
          </a:bodyPr>
          <a:lstStyle/>
          <a:p>
            <a:pPr lvl="0" algn="just"/>
            <a:r>
              <a:rPr lang="en-US" sz="4800" b="1" u="sng" dirty="0">
                <a:solidFill>
                  <a:srgbClr val="760000"/>
                </a:solidFill>
                <a:latin typeface="Calibri"/>
                <a:ea typeface="Calibri"/>
                <a:cs typeface="Calibri"/>
                <a:sym typeface="Calibri"/>
              </a:rPr>
              <a:t>Acknowledgement</a:t>
            </a:r>
          </a:p>
          <a:p>
            <a:pPr lvl="0" algn="just"/>
            <a:r>
              <a:rPr lang="en-US" sz="4800" b="1" dirty="0">
                <a:solidFill>
                  <a:schemeClr val="tx1"/>
                </a:solidFill>
                <a:latin typeface="Calibri"/>
                <a:ea typeface="Calibri"/>
                <a:cs typeface="Calibri"/>
                <a:sym typeface="Calibri"/>
              </a:rPr>
              <a:t>Dr. </a:t>
            </a:r>
            <a:r>
              <a:rPr lang="en-US" sz="4800" b="1" dirty="0" err="1">
                <a:solidFill>
                  <a:schemeClr val="tx1"/>
                </a:solidFill>
                <a:latin typeface="Calibri"/>
                <a:ea typeface="Calibri"/>
                <a:cs typeface="Calibri"/>
                <a:sym typeface="Calibri"/>
              </a:rPr>
              <a:t>Pallav</a:t>
            </a:r>
            <a:r>
              <a:rPr lang="en-US" sz="4800" b="1" dirty="0">
                <a:solidFill>
                  <a:schemeClr val="tx1"/>
                </a:solidFill>
                <a:latin typeface="Calibri"/>
                <a:ea typeface="Calibri"/>
                <a:cs typeface="Calibri"/>
                <a:sym typeface="Calibri"/>
              </a:rPr>
              <a:t> K. Ray. Dept. of Ocean Engineering and Marine Science, Florida Institute of Technology</a:t>
            </a:r>
            <a:endParaRPr lang="en-US" sz="4800" dirty="0">
              <a:solidFill>
                <a:schemeClr val="tx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2757972337"/>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18297</TotalTime>
  <Words>468</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Sean Hofmann</cp:lastModifiedBy>
  <cp:revision>159</cp:revision>
  <dcterms:created xsi:type="dcterms:W3CDTF">2007-04-04T14:17:42Z</dcterms:created>
  <dcterms:modified xsi:type="dcterms:W3CDTF">2023-04-05T23:58:56Z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