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jCJEoeVLJPb7mFCyTn54l5Z/At7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lav Ray" initials="PR" lastIdx="9" clrIdx="0">
    <p:extLst>
      <p:ext uri="{19B8F6BF-5375-455C-9EA6-DF929625EA0E}">
        <p15:presenceInfo xmlns:p15="http://schemas.microsoft.com/office/powerpoint/2012/main" userId="8bf7967a595a0d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08"/>
    <p:restoredTop sz="96258" autoAdjust="0"/>
  </p:normalViewPr>
  <p:slideViewPr>
    <p:cSldViewPr snapToGrid="0">
      <p:cViewPr>
        <p:scale>
          <a:sx n="20" d="100"/>
          <a:sy n="20" d="100"/>
        </p:scale>
        <p:origin x="78" y="6"/>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13" Type="http://schemas.openxmlformats.org/officeDocument/2006/relationships/tableStyles" Target="tableStyles.xml"/><Relationship Id="rId3"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viewProps" Target="viewProps.xml"/><Relationship Id="rId10" Type="http://schemas.openxmlformats.org/officeDocument/2006/relationships/presProps" Target="presProps.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2">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grpSp>
        <p:nvGrpSpPr>
          <p:cNvPr id="89" name="Group 88">
            <a:extLst>
              <a:ext uri="{FF2B5EF4-FFF2-40B4-BE49-F238E27FC236}">
                <a16:creationId xmlns:a16="http://schemas.microsoft.com/office/drawing/2014/main" id="{C29DAEE1-27CF-48FA-82F7-1866A36F6CC9}"/>
              </a:ext>
            </a:extLst>
          </p:cNvPr>
          <p:cNvGrpSpPr>
            <a:grpSpLocks noChangeAspect="1"/>
          </p:cNvGrpSpPr>
          <p:nvPr/>
        </p:nvGrpSpPr>
        <p:grpSpPr>
          <a:xfrm>
            <a:off x="13751434" y="23774075"/>
            <a:ext cx="16450056" cy="5873215"/>
            <a:chOff x="14445911" y="25302306"/>
            <a:chExt cx="13883907" cy="4957015"/>
          </a:xfrm>
        </p:grpSpPr>
        <p:pic>
          <p:nvPicPr>
            <p:cNvPr id="67" name="Picture 66" descr="A picture containing diagram&#10;&#10;Description automatically generated">
              <a:extLst>
                <a:ext uri="{FF2B5EF4-FFF2-40B4-BE49-F238E27FC236}">
                  <a16:creationId xmlns:a16="http://schemas.microsoft.com/office/drawing/2014/main" id="{0B047670-A85B-4226-8871-570D818534FE}"/>
                </a:ext>
              </a:extLst>
            </p:cNvPr>
            <p:cNvPicPr>
              <a:picLocks noChangeAspect="1"/>
            </p:cNvPicPr>
            <p:nvPr/>
          </p:nvPicPr>
          <p:blipFill rotWithShape="1">
            <a:blip r:embed="rId3"/>
            <a:srcRect l="6937" t="10950" r="14304" b="23998"/>
            <a:stretch/>
          </p:blipFill>
          <p:spPr>
            <a:xfrm>
              <a:off x="14445911" y="25302306"/>
              <a:ext cx="4636169" cy="4957015"/>
            </a:xfrm>
            <a:prstGeom prst="rect">
              <a:avLst/>
            </a:prstGeom>
          </p:spPr>
        </p:pic>
        <p:pic>
          <p:nvPicPr>
            <p:cNvPr id="69" name="Picture 68" descr="A picture containing diagram&#10;&#10;Description automatically generated">
              <a:extLst>
                <a:ext uri="{FF2B5EF4-FFF2-40B4-BE49-F238E27FC236}">
                  <a16:creationId xmlns:a16="http://schemas.microsoft.com/office/drawing/2014/main" id="{D910215B-3F65-4BE0-AE23-DABBB39A1446}"/>
                </a:ext>
              </a:extLst>
            </p:cNvPr>
            <p:cNvPicPr>
              <a:picLocks noChangeAspect="1"/>
            </p:cNvPicPr>
            <p:nvPr/>
          </p:nvPicPr>
          <p:blipFill rotWithShape="1">
            <a:blip r:embed="rId4"/>
            <a:srcRect l="6937" t="10950" r="14304" b="23998"/>
            <a:stretch/>
          </p:blipFill>
          <p:spPr>
            <a:xfrm>
              <a:off x="19056364" y="25302306"/>
              <a:ext cx="4636169" cy="4957015"/>
            </a:xfrm>
            <a:prstGeom prst="rect">
              <a:avLst/>
            </a:prstGeom>
          </p:spPr>
        </p:pic>
        <p:pic>
          <p:nvPicPr>
            <p:cNvPr id="71" name="Picture 70" descr="Diagram&#10;&#10;Description automatically generated with low confidence">
              <a:extLst>
                <a:ext uri="{FF2B5EF4-FFF2-40B4-BE49-F238E27FC236}">
                  <a16:creationId xmlns:a16="http://schemas.microsoft.com/office/drawing/2014/main" id="{05C5B6F6-EC69-4ABA-BE01-4B04F4B4EF9C}"/>
                </a:ext>
              </a:extLst>
            </p:cNvPr>
            <p:cNvPicPr>
              <a:picLocks noChangeAspect="1"/>
            </p:cNvPicPr>
            <p:nvPr/>
          </p:nvPicPr>
          <p:blipFill rotWithShape="1">
            <a:blip r:embed="rId5"/>
            <a:srcRect l="6937" t="10950" r="14304" b="23998"/>
            <a:stretch/>
          </p:blipFill>
          <p:spPr>
            <a:xfrm>
              <a:off x="23693649" y="25302306"/>
              <a:ext cx="4636169" cy="4957015"/>
            </a:xfrm>
            <a:prstGeom prst="rect">
              <a:avLst/>
            </a:prstGeom>
          </p:spPr>
        </p:pic>
      </p:grpSp>
      <p:grpSp>
        <p:nvGrpSpPr>
          <p:cNvPr id="88" name="Group 87">
            <a:extLst>
              <a:ext uri="{FF2B5EF4-FFF2-40B4-BE49-F238E27FC236}">
                <a16:creationId xmlns:a16="http://schemas.microsoft.com/office/drawing/2014/main" id="{B2DF0D5B-038F-44EF-9C86-F2AD463E9FF2}"/>
              </a:ext>
            </a:extLst>
          </p:cNvPr>
          <p:cNvGrpSpPr>
            <a:grpSpLocks noChangeAspect="1"/>
          </p:cNvGrpSpPr>
          <p:nvPr/>
        </p:nvGrpSpPr>
        <p:grpSpPr>
          <a:xfrm>
            <a:off x="13751037" y="31070074"/>
            <a:ext cx="16450056" cy="5873215"/>
            <a:chOff x="14445911" y="22284397"/>
            <a:chExt cx="13883907" cy="4957015"/>
          </a:xfrm>
        </p:grpSpPr>
        <p:pic>
          <p:nvPicPr>
            <p:cNvPr id="85" name="Picture 84" descr="Diagram&#10;&#10;Description automatically generated with low confidence">
              <a:extLst>
                <a:ext uri="{FF2B5EF4-FFF2-40B4-BE49-F238E27FC236}">
                  <a16:creationId xmlns:a16="http://schemas.microsoft.com/office/drawing/2014/main" id="{78C1F854-A6AC-4C4C-BB09-8A27469E0C68}"/>
                </a:ext>
              </a:extLst>
            </p:cNvPr>
            <p:cNvPicPr>
              <a:picLocks noChangeAspect="1"/>
            </p:cNvPicPr>
            <p:nvPr/>
          </p:nvPicPr>
          <p:blipFill rotWithShape="1">
            <a:blip r:embed="rId6"/>
            <a:srcRect l="6937" t="10950" r="14304" b="23998"/>
            <a:stretch/>
          </p:blipFill>
          <p:spPr>
            <a:xfrm>
              <a:off x="14445911" y="22284397"/>
              <a:ext cx="4636169" cy="4957015"/>
            </a:xfrm>
            <a:prstGeom prst="rect">
              <a:avLst/>
            </a:prstGeom>
          </p:spPr>
        </p:pic>
        <p:pic>
          <p:nvPicPr>
            <p:cNvPr id="86" name="Picture 85" descr="Diagram&#10;&#10;Description automatically generated">
              <a:extLst>
                <a:ext uri="{FF2B5EF4-FFF2-40B4-BE49-F238E27FC236}">
                  <a16:creationId xmlns:a16="http://schemas.microsoft.com/office/drawing/2014/main" id="{7604E44A-E35A-4546-9222-041E34C70652}"/>
                </a:ext>
              </a:extLst>
            </p:cNvPr>
            <p:cNvPicPr>
              <a:picLocks noChangeAspect="1"/>
            </p:cNvPicPr>
            <p:nvPr/>
          </p:nvPicPr>
          <p:blipFill rotWithShape="1">
            <a:blip r:embed="rId7"/>
            <a:srcRect l="6937" t="10950" r="14304" b="23998"/>
            <a:stretch/>
          </p:blipFill>
          <p:spPr>
            <a:xfrm>
              <a:off x="19072887" y="22284397"/>
              <a:ext cx="4636169" cy="4957015"/>
            </a:xfrm>
            <a:prstGeom prst="rect">
              <a:avLst/>
            </a:prstGeom>
          </p:spPr>
        </p:pic>
        <p:pic>
          <p:nvPicPr>
            <p:cNvPr id="87" name="Picture 86" descr="Diagram&#10;&#10;Description automatically generated">
              <a:extLst>
                <a:ext uri="{FF2B5EF4-FFF2-40B4-BE49-F238E27FC236}">
                  <a16:creationId xmlns:a16="http://schemas.microsoft.com/office/drawing/2014/main" id="{3391456E-CD4C-4209-876F-5B5EA8EA92D9}"/>
                </a:ext>
              </a:extLst>
            </p:cNvPr>
            <p:cNvPicPr>
              <a:picLocks noChangeAspect="1"/>
            </p:cNvPicPr>
            <p:nvPr/>
          </p:nvPicPr>
          <p:blipFill rotWithShape="1">
            <a:blip r:embed="rId8"/>
            <a:srcRect l="6937" t="10950" r="14304" b="23998"/>
            <a:stretch/>
          </p:blipFill>
          <p:spPr>
            <a:xfrm>
              <a:off x="23693649" y="22284397"/>
              <a:ext cx="4636169" cy="4957015"/>
            </a:xfrm>
            <a:prstGeom prst="rect">
              <a:avLst/>
            </a:prstGeom>
          </p:spPr>
        </p:pic>
      </p:grpSp>
      <p:grpSp>
        <p:nvGrpSpPr>
          <p:cNvPr id="84" name="Group 83">
            <a:extLst>
              <a:ext uri="{FF2B5EF4-FFF2-40B4-BE49-F238E27FC236}">
                <a16:creationId xmlns:a16="http://schemas.microsoft.com/office/drawing/2014/main" id="{CAF23E3F-164B-413C-B424-B2EEB6DE3787}"/>
              </a:ext>
            </a:extLst>
          </p:cNvPr>
          <p:cNvGrpSpPr>
            <a:grpSpLocks noChangeAspect="1"/>
          </p:cNvGrpSpPr>
          <p:nvPr/>
        </p:nvGrpSpPr>
        <p:grpSpPr>
          <a:xfrm>
            <a:off x="13734783" y="14558492"/>
            <a:ext cx="16448220" cy="5872559"/>
            <a:chOff x="15977933" y="22491031"/>
            <a:chExt cx="13883907" cy="4957015"/>
          </a:xfrm>
        </p:grpSpPr>
        <p:pic>
          <p:nvPicPr>
            <p:cNvPr id="81" name="Picture 80" descr="Diagram&#10;&#10;Description automatically generated">
              <a:extLst>
                <a:ext uri="{FF2B5EF4-FFF2-40B4-BE49-F238E27FC236}">
                  <a16:creationId xmlns:a16="http://schemas.microsoft.com/office/drawing/2014/main" id="{3029657B-7717-4167-987A-FD8D983A9635}"/>
                </a:ext>
              </a:extLst>
            </p:cNvPr>
            <p:cNvPicPr>
              <a:picLocks noChangeAspect="1"/>
            </p:cNvPicPr>
            <p:nvPr/>
          </p:nvPicPr>
          <p:blipFill rotWithShape="1">
            <a:blip r:embed="rId9"/>
            <a:srcRect l="6937" t="10950" r="14304" b="23998"/>
            <a:stretch/>
          </p:blipFill>
          <p:spPr>
            <a:xfrm>
              <a:off x="20606083" y="22491031"/>
              <a:ext cx="4636169" cy="4957012"/>
            </a:xfrm>
            <a:prstGeom prst="rect">
              <a:avLst/>
            </a:prstGeom>
            <a:ln w="3175">
              <a:noFill/>
            </a:ln>
          </p:spPr>
        </p:pic>
        <p:pic>
          <p:nvPicPr>
            <p:cNvPr id="79" name="Picture 78" descr="A picture containing diagram&#10;&#10;Description automatically generated">
              <a:extLst>
                <a:ext uri="{FF2B5EF4-FFF2-40B4-BE49-F238E27FC236}">
                  <a16:creationId xmlns:a16="http://schemas.microsoft.com/office/drawing/2014/main" id="{82DB1DC1-5E67-4E3A-9D96-D02A39C04B70}"/>
                </a:ext>
              </a:extLst>
            </p:cNvPr>
            <p:cNvPicPr>
              <a:picLocks noChangeAspect="1"/>
            </p:cNvPicPr>
            <p:nvPr/>
          </p:nvPicPr>
          <p:blipFill rotWithShape="1">
            <a:blip r:embed="rId10"/>
            <a:srcRect l="6936" t="10950" r="14305" b="23998"/>
            <a:stretch/>
          </p:blipFill>
          <p:spPr>
            <a:xfrm>
              <a:off x="15977933" y="22491031"/>
              <a:ext cx="4636169" cy="4957015"/>
            </a:xfrm>
            <a:prstGeom prst="rect">
              <a:avLst/>
            </a:prstGeom>
          </p:spPr>
        </p:pic>
        <p:pic>
          <p:nvPicPr>
            <p:cNvPr id="83" name="Picture 82" descr="A picture containing diagram&#10;&#10;Description automatically generated">
              <a:extLst>
                <a:ext uri="{FF2B5EF4-FFF2-40B4-BE49-F238E27FC236}">
                  <a16:creationId xmlns:a16="http://schemas.microsoft.com/office/drawing/2014/main" id="{79920C5F-9015-42CB-A977-9F60CD0D3011}"/>
                </a:ext>
              </a:extLst>
            </p:cNvPr>
            <p:cNvPicPr>
              <a:picLocks noChangeAspect="1"/>
            </p:cNvPicPr>
            <p:nvPr/>
          </p:nvPicPr>
          <p:blipFill rotWithShape="1">
            <a:blip r:embed="rId11"/>
            <a:srcRect l="6936" t="10950" r="14305" b="23998"/>
            <a:stretch/>
          </p:blipFill>
          <p:spPr>
            <a:xfrm>
              <a:off x="25225671" y="22491031"/>
              <a:ext cx="4636169" cy="4957013"/>
            </a:xfrm>
            <a:prstGeom prst="rect">
              <a:avLst/>
            </a:prstGeom>
          </p:spPr>
        </p:pic>
      </p:grpSp>
      <p:sp>
        <p:nvSpPr>
          <p:cNvPr id="50" name="Google Shape;50;p1"/>
          <p:cNvSpPr txBox="1"/>
          <p:nvPr/>
        </p:nvSpPr>
        <p:spPr>
          <a:xfrm>
            <a:off x="9437533" y="1980687"/>
            <a:ext cx="29576740" cy="3075958"/>
          </a:xfrm>
          <a:prstGeom prst="rect">
            <a:avLst/>
          </a:prstGeom>
          <a:noFill/>
          <a:ln>
            <a:noFill/>
          </a:ln>
        </p:spPr>
        <p:txBody>
          <a:bodyPr spcFirstLastPara="1" wrap="square" lIns="89675" tIns="44825" rIns="89675" bIns="44825" anchor="t" anchorCtr="0">
            <a:spAutoFit/>
          </a:bodyPr>
          <a:lstStyle/>
          <a:p>
            <a:pPr algn="ctr"/>
            <a:r>
              <a:rPr lang="en-US" sz="8000" b="1" i="0" u="none" strike="noStrike" cap="none" dirty="0">
                <a:solidFill>
                  <a:schemeClr val="dk1"/>
                </a:solidFill>
                <a:latin typeface="Calibri"/>
                <a:ea typeface="Calibri"/>
                <a:cs typeface="Calibri"/>
                <a:sym typeface="Calibri"/>
              </a:rPr>
              <a:t>Impact of MJO on </a:t>
            </a:r>
            <a:r>
              <a:rPr lang="en-US" sz="8000" b="1" dirty="0">
                <a:solidFill>
                  <a:schemeClr val="dk1"/>
                </a:solidFill>
                <a:latin typeface="Calibri"/>
                <a:ea typeface="Calibri"/>
                <a:cs typeface="Calibri"/>
                <a:sym typeface="Calibri"/>
              </a:rPr>
              <a:t>n</a:t>
            </a:r>
            <a:r>
              <a:rPr lang="en-US" sz="8000" b="1" i="0" u="none" strike="noStrike" cap="none" dirty="0">
                <a:solidFill>
                  <a:schemeClr val="dk1"/>
                </a:solidFill>
                <a:latin typeface="Calibri"/>
                <a:ea typeface="Calibri"/>
                <a:cs typeface="Calibri"/>
                <a:sym typeface="Calibri"/>
              </a:rPr>
              <a:t>ear-surface </a:t>
            </a:r>
            <a:r>
              <a:rPr lang="en-US" sz="8000" b="1" dirty="0">
                <a:solidFill>
                  <a:schemeClr val="dk1"/>
                </a:solidFill>
                <a:latin typeface="Calibri"/>
                <a:ea typeface="Calibri"/>
                <a:cs typeface="Calibri"/>
                <a:sym typeface="Calibri"/>
              </a:rPr>
              <a:t>t</a:t>
            </a:r>
            <a:r>
              <a:rPr lang="en-US" sz="8000" b="1" i="0" u="none" strike="noStrike" cap="none" dirty="0">
                <a:solidFill>
                  <a:schemeClr val="dk1"/>
                </a:solidFill>
                <a:latin typeface="Calibri"/>
                <a:ea typeface="Calibri"/>
                <a:cs typeface="Calibri"/>
                <a:sym typeface="Calibri"/>
              </a:rPr>
              <a:t>emperature in the </a:t>
            </a:r>
            <a:r>
              <a:rPr lang="en-US" sz="8000" b="1" dirty="0">
                <a:solidFill>
                  <a:schemeClr val="dk1"/>
                </a:solidFill>
                <a:latin typeface="Calibri"/>
                <a:ea typeface="Calibri"/>
                <a:cs typeface="Calibri"/>
                <a:sym typeface="Calibri"/>
              </a:rPr>
              <a:t>m</a:t>
            </a:r>
            <a:r>
              <a:rPr lang="en-US" sz="8000" b="1" i="0" u="none" strike="noStrike" cap="none" dirty="0">
                <a:solidFill>
                  <a:schemeClr val="dk1"/>
                </a:solidFill>
                <a:latin typeface="Calibri"/>
                <a:ea typeface="Calibri"/>
                <a:cs typeface="Calibri"/>
                <a:sym typeface="Calibri"/>
              </a:rPr>
              <a:t>idlatitudes</a:t>
            </a:r>
            <a:r>
              <a:rPr lang="en-US" sz="8000" b="1" i="0" u="none" strike="sngStrike" cap="none" dirty="0">
                <a:solidFill>
                  <a:schemeClr val="dk1"/>
                </a:solidFill>
                <a:latin typeface="Calibri"/>
                <a:ea typeface="Calibri"/>
                <a:cs typeface="Calibri"/>
                <a:sym typeface="Calibri"/>
              </a:rPr>
              <a:t> </a:t>
            </a:r>
            <a:r>
              <a:rPr lang="en-US" sz="8000" b="1" i="0" u="none" strike="sngStrike" cap="none" dirty="0">
                <a:solidFill>
                  <a:srgbClr val="C00000"/>
                </a:solidFill>
                <a:latin typeface="Calibri"/>
                <a:ea typeface="Calibri"/>
                <a:cs typeface="Calibri"/>
                <a:sym typeface="Calibri"/>
              </a:rPr>
              <a:t> </a:t>
            </a:r>
            <a:endParaRPr lang="en-US" sz="8000" b="1" i="0" u="none" strike="sng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6600" b="1" i="0" u="none" strike="noStrike" cap="none" dirty="0">
                <a:solidFill>
                  <a:schemeClr val="dk1"/>
                </a:solidFill>
                <a:latin typeface="Calibri"/>
                <a:ea typeface="Calibri"/>
                <a:cs typeface="Calibri"/>
                <a:sym typeface="Calibri"/>
              </a:rPr>
              <a:t>Kelly Carmer</a:t>
            </a:r>
            <a:endParaRPr lang="en-US" dirty="0"/>
          </a:p>
          <a:p>
            <a:pPr marL="0" marR="0" lvl="0" indent="0" algn="ctr" rtl="0">
              <a:spcBef>
                <a:spcPts val="0"/>
              </a:spcBef>
              <a:spcAft>
                <a:spcPts val="0"/>
              </a:spcAft>
              <a:buNone/>
            </a:pPr>
            <a:r>
              <a:rPr lang="en-US" sz="4800" b="1" i="0" u="none" strike="noStrike" cap="none" dirty="0">
                <a:solidFill>
                  <a:schemeClr val="dk1"/>
                </a:solidFill>
                <a:latin typeface="Calibri"/>
                <a:ea typeface="Calibri"/>
                <a:cs typeface="Calibri"/>
                <a:sym typeface="Calibri"/>
              </a:rPr>
              <a:t>Faculty Advisor(s): </a:t>
            </a:r>
            <a:r>
              <a:rPr lang="en-US" sz="4800" b="1" dirty="0">
                <a:solidFill>
                  <a:schemeClr val="dk1"/>
                </a:solidFill>
                <a:latin typeface="Calibri"/>
                <a:ea typeface="Calibri"/>
                <a:cs typeface="Calibri"/>
                <a:sym typeface="Calibri"/>
              </a:rPr>
              <a:t>Dr. Pallav K. Ray</a:t>
            </a:r>
            <a:r>
              <a:rPr lang="en-US" sz="4800" b="1" i="0" u="none" strike="noStrike" cap="none" dirty="0">
                <a:solidFill>
                  <a:schemeClr val="dk1"/>
                </a:solidFill>
                <a:latin typeface="Calibri"/>
                <a:ea typeface="Calibri"/>
                <a:cs typeface="Calibri"/>
                <a:sym typeface="Calibri"/>
              </a:rPr>
              <a:t> Dept. of </a:t>
            </a:r>
            <a:r>
              <a:rPr lang="en-US" sz="4800" b="1" dirty="0">
                <a:solidFill>
                  <a:schemeClr val="dk1"/>
                </a:solidFill>
                <a:latin typeface="Calibri"/>
                <a:ea typeface="Calibri"/>
                <a:cs typeface="Calibri"/>
                <a:sym typeface="Calibri"/>
              </a:rPr>
              <a:t>Ocean Engineering and Marine Sciences</a:t>
            </a:r>
            <a:r>
              <a:rPr lang="en-US" sz="4800" b="1" i="0" u="none" strike="noStrike" cap="none" dirty="0">
                <a:solidFill>
                  <a:schemeClr val="dk1"/>
                </a:solidFill>
                <a:latin typeface="Calibri"/>
                <a:ea typeface="Calibri"/>
                <a:cs typeface="Calibri"/>
                <a:sym typeface="Calibri"/>
              </a:rPr>
              <a:t>, Florida Institute of Technology</a:t>
            </a:r>
            <a:endParaRPr sz="4400" b="1" i="0" u="none" strike="noStrike" cap="none" dirty="0">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pic>
        <p:nvPicPr>
          <p:cNvPr id="53" name="Google Shape;53;p1" descr="screen, Laptop, education, symbols, Computer, science, signs, tool Icon"/>
          <p:cNvPicPr preferRelativeResize="0"/>
          <p:nvPr/>
        </p:nvPicPr>
        <p:blipFill rotWithShape="1">
          <a:blip r:embed="rId12">
            <a:alphaModFix/>
          </a:blip>
          <a:srcRect/>
          <a:stretch/>
        </p:blipFill>
        <p:spPr>
          <a:xfrm>
            <a:off x="39246547" y="496138"/>
            <a:ext cx="1828800" cy="1828800"/>
          </a:xfrm>
          <a:prstGeom prst="rect">
            <a:avLst/>
          </a:prstGeom>
          <a:noFill/>
          <a:ln>
            <a:noFill/>
          </a:ln>
        </p:spPr>
      </p:pic>
      <p:pic>
        <p:nvPicPr>
          <p:cNvPr id="9" name="Picture 8">
            <a:extLst>
              <a:ext uri="{FF2B5EF4-FFF2-40B4-BE49-F238E27FC236}">
                <a16:creationId xmlns:a16="http://schemas.microsoft.com/office/drawing/2014/main" id="{D58D4714-47FF-4C96-9977-D21FD187735C}"/>
              </a:ext>
            </a:extLst>
          </p:cNvPr>
          <p:cNvPicPr>
            <a:picLocks noChangeAspect="1"/>
          </p:cNvPicPr>
          <p:nvPr/>
        </p:nvPicPr>
        <p:blipFill>
          <a:blip r:embed="rId13"/>
          <a:stretch>
            <a:fillRect/>
          </a:stretch>
        </p:blipFill>
        <p:spPr>
          <a:xfrm>
            <a:off x="41307621" y="383106"/>
            <a:ext cx="2583579" cy="2054864"/>
          </a:xfrm>
          <a:prstGeom prst="rect">
            <a:avLst/>
          </a:prstGeom>
        </p:spPr>
      </p:pic>
      <p:sp>
        <p:nvSpPr>
          <p:cNvPr id="15" name="TextBox 14">
            <a:extLst>
              <a:ext uri="{FF2B5EF4-FFF2-40B4-BE49-F238E27FC236}">
                <a16:creationId xmlns:a16="http://schemas.microsoft.com/office/drawing/2014/main" id="{EDF003C5-4AC2-46D8-90FF-C281B2E22442}"/>
              </a:ext>
            </a:extLst>
          </p:cNvPr>
          <p:cNvSpPr txBox="1"/>
          <p:nvPr/>
        </p:nvSpPr>
        <p:spPr>
          <a:xfrm>
            <a:off x="676894" y="6857999"/>
            <a:ext cx="42520614" cy="7467599"/>
          </a:xfrm>
          <a:prstGeom prst="rect">
            <a:avLst/>
          </a:prstGeom>
          <a:noFill/>
          <a:ln w="76200">
            <a:solidFill>
              <a:schemeClr val="tx1"/>
            </a:solidFill>
          </a:ln>
        </p:spPr>
        <p:txBody>
          <a:bodyPr wrap="square" rtlCol="0">
            <a:noAutofit/>
          </a:bodyPr>
          <a:lstStyle/>
          <a:p>
            <a:pPr algn="ctr"/>
            <a:r>
              <a:rPr lang="en-US" sz="4800" b="1" dirty="0">
                <a:latin typeface="Calibri" panose="020F0502020204030204" pitchFamily="34" charset="0"/>
                <a:cs typeface="Calibri" panose="020F0502020204030204" pitchFamily="34" charset="0"/>
              </a:rPr>
              <a:t>Abstract</a:t>
            </a:r>
          </a:p>
          <a:p>
            <a:pPr algn="just"/>
            <a:r>
              <a:rPr lang="en-US" sz="4800" dirty="0">
                <a:latin typeface="Calibri" panose="020F0502020204030204" pitchFamily="34" charset="0"/>
                <a:cs typeface="Calibri" panose="020F0502020204030204" pitchFamily="34" charset="0"/>
              </a:rPr>
              <a:t>The Madden-Julian Oscillation (MJO) is characterized by an eastward propagation of convection in the tropics on timescales of weeks to months</a:t>
            </a:r>
            <a:r>
              <a:rPr lang="en-US" sz="4800" dirty="0">
                <a:solidFill>
                  <a:schemeClr val="tx1"/>
                </a:solidFill>
                <a:latin typeface="Calibri" panose="020F0502020204030204" pitchFamily="34" charset="0"/>
                <a:cs typeface="Calibri" panose="020F0502020204030204" pitchFamily="34" charset="0"/>
              </a:rPr>
              <a:t>. MJO typically </a:t>
            </a:r>
            <a:r>
              <a:rPr lang="en-US" sz="4800" dirty="0">
                <a:latin typeface="Calibri" panose="020F0502020204030204" pitchFamily="34" charset="0"/>
                <a:cs typeface="Calibri" panose="020F0502020204030204" pitchFamily="34" charset="0"/>
              </a:rPr>
              <a:t>originate</a:t>
            </a:r>
            <a:r>
              <a:rPr lang="en-US" sz="4800" dirty="0">
                <a:solidFill>
                  <a:schemeClr val="tx1"/>
                </a:solidFill>
                <a:latin typeface="Calibri" panose="020F0502020204030204" pitchFamily="34" charset="0"/>
                <a:cs typeface="Calibri" panose="020F0502020204030204" pitchFamily="34" charset="0"/>
              </a:rPr>
              <a:t>s</a:t>
            </a:r>
            <a:r>
              <a:rPr lang="en-US" sz="4800" dirty="0">
                <a:latin typeface="Calibri" panose="020F0502020204030204" pitchFamily="34" charset="0"/>
                <a:cs typeface="Calibri" panose="020F0502020204030204" pitchFamily="34" charset="0"/>
              </a:rPr>
              <a:t> over the Indian Ocean, monitored by categorizing the MJO into eight stages or phases, propagate towards the Maritime Continent, and can have many measurable meteorological impacts, to the extent of teleconnections in the midlatitudes. Previous research has shown that MJO has strong impacts in the midlatitude boreal winter. MJO covaries and contributes to forecast skill for near-surface temperature, and thus is a good predictor. </a:t>
            </a:r>
            <a:r>
              <a:rPr lang="en-US" sz="4800" dirty="0">
                <a:solidFill>
                  <a:schemeClr val="tx1"/>
                </a:solidFill>
                <a:latin typeface="Calibri" panose="020F0502020204030204" pitchFamily="34" charset="0"/>
                <a:cs typeface="Calibri" panose="020F0502020204030204" pitchFamily="34" charset="0"/>
              </a:rPr>
              <a:t>Near-surface (2-m) t</a:t>
            </a:r>
            <a:r>
              <a:rPr lang="en-US" sz="4800" dirty="0">
                <a:latin typeface="Calibri" panose="020F0502020204030204" pitchFamily="34" charset="0"/>
                <a:cs typeface="Calibri" panose="020F0502020204030204" pitchFamily="34" charset="0"/>
              </a:rPr>
              <a:t>emperature is a function of sensible heat flux and surface temperature. Thus, sensible heat flux, 2-m temperature, and surface temperature were assessed over the eight phases of MJO for the boreal winter of 1999-2000, utilizing a Midlatitude Channel Model based on the Weather Research and Forecasting (WRF) model for its better performance than many global models. The MCM is zonally global and meridionally bounded from 26°N to 60°N to isolate the influence of tropical and polar circulations, while still capturing topography and land-sea contrasts. The results show the difference in removing MJO for the three variables of interest during each phase of MJO. In northeastern North America, MJO is shown to have a cooling effect on 2-m temperature, and a warming effect on surface skin temperature, similarly found in north Asia especially in phase 5.</a:t>
            </a:r>
          </a:p>
        </p:txBody>
      </p:sp>
      <p:sp>
        <p:nvSpPr>
          <p:cNvPr id="26" name="TextBox 25">
            <a:extLst>
              <a:ext uri="{FF2B5EF4-FFF2-40B4-BE49-F238E27FC236}">
                <a16:creationId xmlns:a16="http://schemas.microsoft.com/office/drawing/2014/main" id="{8A57E753-E9AE-4199-B825-2E31C68A90FD}"/>
              </a:ext>
            </a:extLst>
          </p:cNvPr>
          <p:cNvSpPr txBox="1"/>
          <p:nvPr/>
        </p:nvSpPr>
        <p:spPr>
          <a:xfrm>
            <a:off x="684785" y="14325599"/>
            <a:ext cx="13048676" cy="10010914"/>
          </a:xfrm>
          <a:prstGeom prst="rect">
            <a:avLst/>
          </a:prstGeom>
          <a:noFill/>
          <a:ln w="76200">
            <a:solidFill>
              <a:schemeClr val="tx1"/>
            </a:solidFill>
          </a:ln>
        </p:spPr>
        <p:txBody>
          <a:bodyPr wrap="square" rtlCol="0">
            <a:noAutofit/>
          </a:bodyPr>
          <a:lstStyle/>
          <a:p>
            <a:pPr algn="ctr"/>
            <a:r>
              <a:rPr lang="en-US" sz="4800" b="1" dirty="0">
                <a:latin typeface="Calibri" panose="020F0502020204030204" pitchFamily="34" charset="0"/>
                <a:cs typeface="Calibri" panose="020F0502020204030204" pitchFamily="34" charset="0"/>
              </a:rPr>
              <a:t>Introduction</a:t>
            </a:r>
          </a:p>
          <a:p>
            <a:pPr algn="just"/>
            <a:r>
              <a:rPr lang="en-US" sz="4350" dirty="0">
                <a:latin typeface="Calibri" panose="020F0502020204030204" pitchFamily="34" charset="0"/>
                <a:cs typeface="Calibri" panose="020F0502020204030204" pitchFamily="34" charset="0"/>
              </a:rPr>
              <a:t>The Madden-Julian Oscillation (MJO) is a tropical disturbance characterized by an eastward propagation of convection that has been shown to have impacts on temperature in the midlatitudes, with the strongest impacts in the boreal winter. MJO is divided into eight phases as it propagates from the Indian and Pacific Oceans. 	Channel models are advantageous when researching at specific latitudes due to their higher resolution, model physics, boundary conditions, and thus ability to </a:t>
            </a:r>
            <a:r>
              <a:rPr lang="en-US" sz="4350" dirty="0">
                <a:solidFill>
                  <a:schemeClr val="tx1"/>
                </a:solidFill>
                <a:latin typeface="Calibri" panose="020F0502020204030204" pitchFamily="34" charset="0"/>
                <a:cs typeface="Calibri" panose="020F0502020204030204" pitchFamily="34" charset="0"/>
              </a:rPr>
              <a:t>better </a:t>
            </a:r>
            <a:r>
              <a:rPr lang="en-US" sz="4350" dirty="0">
                <a:latin typeface="Calibri" panose="020F0502020204030204" pitchFamily="34" charset="0"/>
                <a:cs typeface="Calibri" panose="020F0502020204030204" pitchFamily="34" charset="0"/>
              </a:rPr>
              <a:t>capture </a:t>
            </a:r>
            <a:r>
              <a:rPr lang="en-US" sz="4350" dirty="0">
                <a:solidFill>
                  <a:schemeClr val="tx1"/>
                </a:solidFill>
                <a:latin typeface="Calibri" panose="020F0502020204030204" pitchFamily="34" charset="0"/>
                <a:cs typeface="Calibri" panose="020F0502020204030204" pitchFamily="34" charset="0"/>
              </a:rPr>
              <a:t>influences from </a:t>
            </a:r>
            <a:r>
              <a:rPr lang="en-US" sz="4350" dirty="0">
                <a:latin typeface="Calibri" panose="020F0502020204030204" pitchFamily="34" charset="0"/>
                <a:cs typeface="Calibri" panose="020F0502020204030204" pitchFamily="34" charset="0"/>
              </a:rPr>
              <a:t>topography and land-sea contrast. Thus, the Midlatitude Channel Model is used to measure the impacts of MJO on midlatitude surface temperature, 2-m temperature, and sensible heat flux. </a:t>
            </a: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F7F6DCDC-4DD6-46E5-BFB4-931610EE7EB3}"/>
                  </a:ext>
                </a:extLst>
              </p:cNvPr>
              <p:cNvSpPr txBox="1"/>
              <p:nvPr/>
            </p:nvSpPr>
            <p:spPr>
              <a:xfrm>
                <a:off x="676895" y="24336513"/>
                <a:ext cx="13056566" cy="13822134"/>
              </a:xfrm>
              <a:prstGeom prst="rect">
                <a:avLst/>
              </a:prstGeom>
              <a:noFill/>
              <a:ln w="76200">
                <a:solidFill>
                  <a:schemeClr val="tx1"/>
                </a:solidFill>
              </a:ln>
            </p:spPr>
            <p:txBody>
              <a:bodyPr wrap="square" rtlCol="0">
                <a:noAutofit/>
              </a:bodyPr>
              <a:lstStyle/>
              <a:p>
                <a:pPr algn="ctr"/>
                <a:r>
                  <a:rPr lang="en-US" sz="4800" b="1" dirty="0">
                    <a:latin typeface="Calibri" panose="020F0502020204030204" pitchFamily="34" charset="0"/>
                    <a:cs typeface="Calibri" panose="020F0502020204030204" pitchFamily="34" charset="0"/>
                  </a:rPr>
                  <a:t>Data &amp; Methods</a:t>
                </a:r>
              </a:p>
              <a:p>
                <a:pPr marL="685800" indent="-685800" algn="just">
                  <a:buFont typeface="Arial" panose="020B0604020202020204" pitchFamily="34" charset="0"/>
                  <a:buChar char="•"/>
                </a:pPr>
                <a:r>
                  <a:rPr lang="en-US" sz="4350" dirty="0">
                    <a:latin typeface="Calibri" panose="020F0502020204030204" pitchFamily="34" charset="0"/>
                    <a:cs typeface="Calibri" panose="020F0502020204030204" pitchFamily="34" charset="0"/>
                  </a:rPr>
                  <a:t>Midlatitude Channel Model zonally global, meridionally bounded 26°N to 60°N</a:t>
                </a:r>
                <a:r>
                  <a:rPr lang="en-US" sz="4350" b="1" dirty="0">
                    <a:latin typeface="Calibri" panose="020F0502020204030204" pitchFamily="34" charset="0"/>
                    <a:cs typeface="Calibri" panose="020F0502020204030204" pitchFamily="34" charset="0"/>
                  </a:rPr>
                  <a:t> </a:t>
                </a:r>
                <a:r>
                  <a:rPr lang="en-US" sz="4350" dirty="0">
                    <a:latin typeface="Calibri" panose="020F0502020204030204" pitchFamily="34" charset="0"/>
                    <a:cs typeface="Calibri" panose="020F0502020204030204" pitchFamily="34" charset="0"/>
                  </a:rPr>
                  <a:t>based on Weather </a:t>
                </a:r>
                <a:r>
                  <a:rPr lang="en-US" sz="4350" dirty="0">
                    <a:solidFill>
                      <a:schemeClr val="tx1"/>
                    </a:solidFill>
                    <a:latin typeface="Calibri" panose="020F0502020204030204" pitchFamily="34" charset="0"/>
                    <a:cs typeface="Calibri" panose="020F0502020204030204" pitchFamily="34" charset="0"/>
                  </a:rPr>
                  <a:t>Research and </a:t>
                </a:r>
                <a:r>
                  <a:rPr lang="en-US" sz="4350" dirty="0">
                    <a:latin typeface="Calibri" panose="020F0502020204030204" pitchFamily="34" charset="0"/>
                    <a:cs typeface="Calibri" panose="020F0502020204030204" pitchFamily="34" charset="0"/>
                  </a:rPr>
                  <a:t>Forecasting (WRF) model</a:t>
                </a:r>
              </a:p>
              <a:p>
                <a:pPr marL="685800" indent="-685800" algn="just">
                  <a:buFont typeface="Arial" panose="020B0604020202020204" pitchFamily="34" charset="0"/>
                  <a:buChar char="•"/>
                </a:pPr>
                <a:r>
                  <a:rPr lang="en-US" sz="4350" dirty="0">
                    <a:latin typeface="Calibri" panose="020F0502020204030204" pitchFamily="34" charset="0"/>
                    <a:cs typeface="Calibri" panose="020F0502020204030204" pitchFamily="34" charset="0"/>
                  </a:rPr>
                  <a:t>Initial </a:t>
                </a:r>
                <a:r>
                  <a:rPr lang="en-US" sz="4350" dirty="0">
                    <a:solidFill>
                      <a:schemeClr val="tx1"/>
                    </a:solidFill>
                    <a:latin typeface="Calibri" panose="020F0502020204030204" pitchFamily="34" charset="0"/>
                    <a:cs typeface="Calibri" panose="020F0502020204030204" pitchFamily="34" charset="0"/>
                  </a:rPr>
                  <a:t>and</a:t>
                </a:r>
                <a:r>
                  <a:rPr lang="en-US" sz="4350" dirty="0">
                    <a:solidFill>
                      <a:srgbClr val="C00000"/>
                    </a:solidFill>
                    <a:latin typeface="Calibri" panose="020F0502020204030204" pitchFamily="34" charset="0"/>
                    <a:cs typeface="Calibri" panose="020F0502020204030204" pitchFamily="34" charset="0"/>
                  </a:rPr>
                  <a:t> </a:t>
                </a:r>
                <a:r>
                  <a:rPr lang="en-US" sz="4350" dirty="0">
                    <a:latin typeface="Calibri" panose="020F0502020204030204" pitchFamily="34" charset="0"/>
                    <a:cs typeface="Calibri" panose="020F0502020204030204" pitchFamily="34" charset="0"/>
                  </a:rPr>
                  <a:t>boundary conditions from ERA-Interim data</a:t>
                </a:r>
              </a:p>
              <a:p>
                <a:pPr marL="685800" indent="-685800" algn="just">
                  <a:buFont typeface="Arial" panose="020B0604020202020204" pitchFamily="34" charset="0"/>
                  <a:buChar char="•"/>
                </a:pPr>
                <a:r>
                  <a:rPr lang="en-US" sz="4350" dirty="0">
                    <a:latin typeface="Calibri" panose="020F0502020204030204" pitchFamily="34" charset="0"/>
                    <a:cs typeface="Calibri" panose="020F0502020204030204" pitchFamily="34" charset="0"/>
                  </a:rPr>
                  <a:t>Output every 6hrs for 1 December 1999 through           29 February 2000</a:t>
                </a:r>
              </a:p>
              <a:p>
                <a:pPr marL="685800" indent="-685800" algn="just">
                  <a:buFont typeface="Arial" panose="020B0604020202020204" pitchFamily="34" charset="0"/>
                  <a:buChar char="•"/>
                </a:pPr>
                <a:r>
                  <a:rPr lang="en-US" sz="4350" dirty="0">
                    <a:latin typeface="Calibri" panose="020F0502020204030204" pitchFamily="34" charset="0"/>
                    <a:cs typeface="Calibri" panose="020F0502020204030204" pitchFamily="34" charset="0"/>
                  </a:rPr>
                  <a:t>Relationship between 2-m temperature (T</a:t>
                </a:r>
                <a:r>
                  <a:rPr lang="en-US" sz="4350" baseline="-25000" dirty="0">
                    <a:latin typeface="Calibri" panose="020F0502020204030204" pitchFamily="34" charset="0"/>
                    <a:cs typeface="Calibri" panose="020F0502020204030204" pitchFamily="34" charset="0"/>
                  </a:rPr>
                  <a:t>2-m</a:t>
                </a:r>
                <a:r>
                  <a:rPr lang="en-US" sz="4350" dirty="0">
                    <a:latin typeface="Calibri" panose="020F0502020204030204" pitchFamily="34" charset="0"/>
                    <a:cs typeface="Calibri" panose="020F0502020204030204" pitchFamily="34" charset="0"/>
                  </a:rPr>
                  <a:t>), surface temperature (</a:t>
                </a:r>
                <a:r>
                  <a:rPr lang="en-US" sz="4350" dirty="0" err="1">
                    <a:latin typeface="Calibri" panose="020F0502020204030204" pitchFamily="34" charset="0"/>
                    <a:cs typeface="Calibri" panose="020F0502020204030204" pitchFamily="34" charset="0"/>
                  </a:rPr>
                  <a:t>T</a:t>
                </a:r>
                <a:r>
                  <a:rPr lang="en-US" sz="4350" baseline="-25000" dirty="0" err="1">
                    <a:latin typeface="Calibri" panose="020F0502020204030204" pitchFamily="34" charset="0"/>
                    <a:cs typeface="Calibri" panose="020F0502020204030204" pitchFamily="34" charset="0"/>
                  </a:rPr>
                  <a:t>sfc</a:t>
                </a:r>
                <a:r>
                  <a:rPr lang="en-US" sz="4350" dirty="0">
                    <a:latin typeface="Calibri" panose="020F0502020204030204" pitchFamily="34" charset="0"/>
                    <a:cs typeface="Calibri" panose="020F0502020204030204" pitchFamily="34" charset="0"/>
                  </a:rPr>
                  <a:t>), sensible heat flux (</a:t>
                </a:r>
                <a:r>
                  <a:rPr lang="en-US" sz="4350" dirty="0" err="1">
                    <a:latin typeface="Calibri" panose="020F0502020204030204" pitchFamily="34" charset="0"/>
                    <a:cs typeface="Calibri" panose="020F0502020204030204" pitchFamily="34" charset="0"/>
                  </a:rPr>
                  <a:t>Q</a:t>
                </a:r>
                <a:r>
                  <a:rPr lang="en-US" sz="4350" baseline="-25000" dirty="0" err="1">
                    <a:latin typeface="Calibri" panose="020F0502020204030204" pitchFamily="34" charset="0"/>
                    <a:cs typeface="Calibri" panose="020F0502020204030204" pitchFamily="34" charset="0"/>
                  </a:rPr>
                  <a:t>sens</a:t>
                </a:r>
                <a:r>
                  <a:rPr lang="en-US" sz="4350" dirty="0">
                    <a:latin typeface="Calibri" panose="020F0502020204030204" pitchFamily="34" charset="0"/>
                    <a:cs typeface="Calibri" panose="020F0502020204030204" pitchFamily="34" charset="0"/>
                  </a:rPr>
                  <a:t>), and constants:</a:t>
                </a:r>
                <a:endParaRPr lang="en-US" sz="4350" b="1" dirty="0">
                  <a:latin typeface="Calibri" panose="020F0502020204030204" pitchFamily="34" charset="0"/>
                  <a:cs typeface="Calibri" panose="020F0502020204030204" pitchFamily="34" charset="0"/>
                </a:endParaRPr>
              </a:p>
              <a:p>
                <a:pPr algn="just"/>
                <a14:m>
                  <m:oMathPara xmlns:m="http://schemas.openxmlformats.org/officeDocument/2006/math">
                    <m:oMathParaPr>
                      <m:jc m:val="centerGroup"/>
                    </m:oMathParaPr>
                    <m:oMath xmlns:m="http://schemas.openxmlformats.org/officeDocument/2006/math">
                      <m:sSub>
                        <m:sSubPr>
                          <m:ctrlPr>
                            <a:rPr lang="en-US" sz="4350" i="1" smtClean="0">
                              <a:latin typeface="Cambria Math" panose="02040503050406030204" pitchFamily="18" charset="0"/>
                              <a:cs typeface="Calibri" panose="020F0502020204030204" pitchFamily="34" charset="0"/>
                            </a:rPr>
                          </m:ctrlPr>
                        </m:sSubPr>
                        <m:e>
                          <m:r>
                            <a:rPr lang="en-US" sz="4350" b="0" i="1" smtClean="0">
                              <a:latin typeface="Cambria Math" panose="02040503050406030204" pitchFamily="18" charset="0"/>
                              <a:cs typeface="Calibri" panose="020F0502020204030204" pitchFamily="34" charset="0"/>
                            </a:rPr>
                            <m:t>𝑇</m:t>
                          </m:r>
                        </m:e>
                        <m:sub>
                          <m:r>
                            <a:rPr lang="en-US" sz="4350" b="0" i="1" smtClean="0">
                              <a:latin typeface="Cambria Math" panose="02040503050406030204" pitchFamily="18" charset="0"/>
                              <a:cs typeface="Calibri" panose="020F0502020204030204" pitchFamily="34" charset="0"/>
                            </a:rPr>
                            <m:t>2−</m:t>
                          </m:r>
                          <m:r>
                            <a:rPr lang="en-US" sz="4350" b="0" i="1" smtClean="0">
                              <a:latin typeface="Cambria Math" panose="02040503050406030204" pitchFamily="18" charset="0"/>
                              <a:cs typeface="Calibri" panose="020F0502020204030204" pitchFamily="34" charset="0"/>
                            </a:rPr>
                            <m:t>𝑚</m:t>
                          </m:r>
                        </m:sub>
                      </m:sSub>
                      <m:r>
                        <a:rPr lang="en-US" sz="4350" b="0" i="1" smtClean="0">
                          <a:latin typeface="Cambria Math" panose="02040503050406030204" pitchFamily="18" charset="0"/>
                          <a:cs typeface="Calibri" panose="020F0502020204030204" pitchFamily="34" charset="0"/>
                        </a:rPr>
                        <m:t>=</m:t>
                      </m:r>
                      <m:sSub>
                        <m:sSubPr>
                          <m:ctrlPr>
                            <a:rPr lang="en-US" sz="4350" b="0" i="1" smtClean="0">
                              <a:latin typeface="Cambria Math" panose="02040503050406030204" pitchFamily="18" charset="0"/>
                              <a:cs typeface="Calibri" panose="020F0502020204030204" pitchFamily="34" charset="0"/>
                            </a:rPr>
                          </m:ctrlPr>
                        </m:sSubPr>
                        <m:e>
                          <m:r>
                            <a:rPr lang="en-US" sz="4350" b="0" i="1" smtClean="0">
                              <a:latin typeface="Cambria Math" panose="02040503050406030204" pitchFamily="18" charset="0"/>
                              <a:cs typeface="Calibri" panose="020F0502020204030204" pitchFamily="34" charset="0"/>
                            </a:rPr>
                            <m:t>𝑇</m:t>
                          </m:r>
                        </m:e>
                        <m:sub>
                          <m:r>
                            <a:rPr lang="en-US" sz="4350" b="0" i="1" smtClean="0">
                              <a:latin typeface="Cambria Math" panose="02040503050406030204" pitchFamily="18" charset="0"/>
                              <a:cs typeface="Calibri" panose="020F0502020204030204" pitchFamily="34" charset="0"/>
                            </a:rPr>
                            <m:t>𝑠𝑓𝑐</m:t>
                          </m:r>
                        </m:sub>
                      </m:sSub>
                      <m:r>
                        <a:rPr lang="en-US" sz="4350" b="0" i="1" smtClean="0">
                          <a:latin typeface="Cambria Math" panose="02040503050406030204" pitchFamily="18" charset="0"/>
                          <a:ea typeface="Cambria Math" panose="02040503050406030204" pitchFamily="18" charset="0"/>
                          <a:cs typeface="Calibri" panose="020F0502020204030204" pitchFamily="34" charset="0"/>
                        </a:rPr>
                        <m:t>−</m:t>
                      </m:r>
                      <m:f>
                        <m:fPr>
                          <m:ctrlPr>
                            <a:rPr lang="en-US" sz="4350" b="0" i="1" smtClean="0">
                              <a:latin typeface="Cambria Math" panose="02040503050406030204" pitchFamily="18" charset="0"/>
                              <a:ea typeface="Cambria Math" panose="02040503050406030204" pitchFamily="18" charset="0"/>
                              <a:cs typeface="Calibri" panose="020F0502020204030204" pitchFamily="34" charset="0"/>
                            </a:rPr>
                          </m:ctrlPr>
                        </m:fPr>
                        <m:num>
                          <m:sSub>
                            <m:sSubPr>
                              <m:ctrlPr>
                                <a:rPr lang="en-US" sz="4350" i="1">
                                  <a:latin typeface="Cambria Math" panose="02040503050406030204" pitchFamily="18" charset="0"/>
                                  <a:ea typeface="Cambria Math" panose="02040503050406030204" pitchFamily="18" charset="0"/>
                                  <a:cs typeface="Calibri" panose="020F0502020204030204" pitchFamily="34" charset="0"/>
                                </a:rPr>
                              </m:ctrlPr>
                            </m:sSubPr>
                            <m:e>
                              <m:r>
                                <a:rPr lang="en-US" sz="4350" i="1">
                                  <a:latin typeface="Cambria Math" panose="02040503050406030204" pitchFamily="18" charset="0"/>
                                  <a:ea typeface="Cambria Math" panose="02040503050406030204" pitchFamily="18" charset="0"/>
                                  <a:cs typeface="Calibri" panose="020F0502020204030204" pitchFamily="34" charset="0"/>
                                </a:rPr>
                                <m:t>𝑄</m:t>
                              </m:r>
                            </m:e>
                            <m:sub>
                              <m:r>
                                <a:rPr lang="en-US" sz="4350" i="1">
                                  <a:latin typeface="Cambria Math" panose="02040503050406030204" pitchFamily="18" charset="0"/>
                                  <a:ea typeface="Cambria Math" panose="02040503050406030204" pitchFamily="18" charset="0"/>
                                  <a:cs typeface="Calibri" panose="020F0502020204030204" pitchFamily="34" charset="0"/>
                                </a:rPr>
                                <m:t>𝑠𝑒𝑛𝑠</m:t>
                              </m:r>
                            </m:sub>
                          </m:sSub>
                        </m:num>
                        <m:den>
                          <m:r>
                            <a:rPr lang="en-US" sz="4350" b="0" i="1" smtClean="0">
                              <a:latin typeface="Cambria Math" panose="02040503050406030204" pitchFamily="18" charset="0"/>
                              <a:ea typeface="Cambria Math" panose="02040503050406030204" pitchFamily="18" charset="0"/>
                              <a:cs typeface="Calibri" panose="020F0502020204030204" pitchFamily="34" charset="0"/>
                            </a:rPr>
                            <m:t>𝜌</m:t>
                          </m:r>
                          <m:r>
                            <a:rPr lang="en-US" sz="4350"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sz="4350"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sz="4350" b="0" i="1" smtClean="0">
                                  <a:latin typeface="Cambria Math" panose="02040503050406030204" pitchFamily="18" charset="0"/>
                                  <a:ea typeface="Cambria Math" panose="02040503050406030204" pitchFamily="18" charset="0"/>
                                  <a:cs typeface="Calibri" panose="020F0502020204030204" pitchFamily="34" charset="0"/>
                                </a:rPr>
                                <m:t>𝐶</m:t>
                              </m:r>
                            </m:e>
                            <m:sub>
                              <m:r>
                                <a:rPr lang="en-US" sz="4350" b="0" i="1" smtClean="0">
                                  <a:latin typeface="Cambria Math" panose="02040503050406030204" pitchFamily="18" charset="0"/>
                                  <a:ea typeface="Cambria Math" panose="02040503050406030204" pitchFamily="18" charset="0"/>
                                  <a:cs typeface="Calibri" panose="020F0502020204030204" pitchFamily="34" charset="0"/>
                                </a:rPr>
                                <m:t>𝑝</m:t>
                              </m:r>
                            </m:sub>
                          </m:sSub>
                          <m:r>
                            <a:rPr lang="en-US" sz="4350" b="0" i="1" smtClean="0">
                              <a:latin typeface="Cambria Math" panose="02040503050406030204" pitchFamily="18" charset="0"/>
                              <a:ea typeface="Cambria Math" panose="02040503050406030204" pitchFamily="18" charset="0"/>
                              <a:cs typeface="Calibri" panose="020F0502020204030204" pitchFamily="34" charset="0"/>
                            </a:rPr>
                            <m:t>∗</m:t>
                          </m:r>
                          <m:r>
                            <a:rPr lang="en-US" sz="4350" b="0" i="1" smtClean="0">
                              <a:latin typeface="Cambria Math" panose="02040503050406030204" pitchFamily="18" charset="0"/>
                              <a:ea typeface="Cambria Math" panose="02040503050406030204" pitchFamily="18" charset="0"/>
                              <a:cs typeface="Calibri" panose="020F0502020204030204" pitchFamily="34" charset="0"/>
                            </a:rPr>
                            <m:t>h</m:t>
                          </m:r>
                        </m:den>
                      </m:f>
                    </m:oMath>
                  </m:oMathPara>
                </a14:m>
                <a:endParaRPr lang="en-US" sz="4350" b="0" dirty="0">
                  <a:latin typeface="Calibri" panose="020F0502020204030204" pitchFamily="34" charset="0"/>
                  <a:ea typeface="Cambria Math" panose="02040503050406030204" pitchFamily="18" charset="0"/>
                  <a:cs typeface="Calibri" panose="020F0502020204030204" pitchFamily="34" charset="0"/>
                </a:endParaRPr>
              </a:p>
              <a:p>
                <a:pPr marL="685800" indent="-685800" algn="just">
                  <a:spcBef>
                    <a:spcPts val="1200"/>
                  </a:spcBef>
                  <a:spcAft>
                    <a:spcPts val="1200"/>
                  </a:spcAft>
                  <a:buFont typeface="Arial" panose="020B0604020202020204" pitchFamily="34" charset="0"/>
                  <a:buChar char="•"/>
                </a:pPr>
                <a:r>
                  <a:rPr lang="en-US" sz="4350" dirty="0">
                    <a:latin typeface="Calibri" panose="020F0502020204030204" pitchFamily="34" charset="0"/>
                    <a:cs typeface="Calibri" panose="020F0502020204030204" pitchFamily="34" charset="0"/>
                  </a:rPr>
                  <a:t>Used the Real-time Multivariate MJO index to classify each day by MJO phase</a:t>
                </a:r>
              </a:p>
              <a:p>
                <a:pPr marL="685800" indent="-685800" algn="just">
                  <a:buFont typeface="Arial" panose="020B0604020202020204" pitchFamily="34" charset="0"/>
                  <a:buChar char="•"/>
                </a:pPr>
                <a:r>
                  <a:rPr lang="en-US" sz="4350" dirty="0">
                    <a:latin typeface="Calibri" panose="020F0502020204030204" pitchFamily="34" charset="0"/>
                    <a:cs typeface="Calibri" panose="020F0502020204030204" pitchFamily="34" charset="0"/>
                  </a:rPr>
                  <a:t>Subtracted simulation with MJO removed from the control </a:t>
                </a:r>
              </a:p>
              <a:p>
                <a:pPr marL="685800" indent="-685800" algn="just">
                  <a:buFont typeface="Arial" panose="020B0604020202020204" pitchFamily="34" charset="0"/>
                  <a:buChar char="•"/>
                </a:pPr>
                <a:r>
                  <a:rPr lang="en-US" sz="4350" dirty="0">
                    <a:latin typeface="Calibri" panose="020F0502020204030204" pitchFamily="34" charset="0"/>
                    <a:cs typeface="Calibri" panose="020F0502020204030204" pitchFamily="34" charset="0"/>
                  </a:rPr>
                  <a:t>Normalized plots by dividing each by the maximum value for that phase of MJO to better compare and determine the regions that MJO had the greatest impact</a:t>
                </a:r>
              </a:p>
              <a:p>
                <a:pPr marL="685800" indent="-685800" algn="just">
                  <a:buFont typeface="Arial" panose="020B0604020202020204" pitchFamily="34" charset="0"/>
                  <a:buChar char="•"/>
                </a:pPr>
                <a:endParaRPr lang="en-US" sz="4800" dirty="0">
                  <a:latin typeface="Calibri" panose="020F0502020204030204" pitchFamily="34" charset="0"/>
                  <a:cs typeface="Calibri" panose="020F0502020204030204" pitchFamily="34" charset="0"/>
                </a:endParaRPr>
              </a:p>
            </p:txBody>
          </p:sp>
        </mc:Choice>
        <mc:Fallback>
          <p:sp>
            <p:nvSpPr>
              <p:cNvPr id="27" name="TextBox 26">
                <a:extLst>
                  <a:ext uri="{FF2B5EF4-FFF2-40B4-BE49-F238E27FC236}">
                    <a16:creationId xmlns:a16="http://schemas.microsoft.com/office/drawing/2014/main" id="{F7F6DCDC-4DD6-46E5-BFB4-931610EE7EB3}"/>
                  </a:ext>
                </a:extLst>
              </p:cNvPr>
              <p:cNvSpPr txBox="1">
                <a:spLocks noRot="1" noChangeAspect="1" noMove="1" noResize="1" noEditPoints="1" noAdjustHandles="1" noChangeArrowheads="1" noChangeShapeType="1" noTextEdit="1"/>
              </p:cNvSpPr>
              <p:nvPr/>
            </p:nvSpPr>
            <p:spPr>
              <a:xfrm>
                <a:off x="676895" y="24336513"/>
                <a:ext cx="13056566" cy="13822134"/>
              </a:xfrm>
              <a:prstGeom prst="rect">
                <a:avLst/>
              </a:prstGeom>
              <a:blipFill>
                <a:blip r:embed="rId14"/>
                <a:stretch>
                  <a:fillRect l="-1392" t="-701" r="-1531" b="-1797"/>
                </a:stretch>
              </a:blipFill>
              <a:ln w="76200">
                <a:solidFill>
                  <a:schemeClr val="tx1"/>
                </a:solidFill>
              </a:ln>
            </p:spPr>
            <p:txBody>
              <a:bodyPr/>
              <a:lstStyle/>
              <a:p>
                <a:r>
                  <a:rPr lang="en-US">
                    <a:noFill/>
                  </a:rPr>
                  <a:t> </a:t>
                </a:r>
              </a:p>
            </p:txBody>
          </p:sp>
        </mc:Fallback>
      </mc:AlternateContent>
      <p:sp>
        <p:nvSpPr>
          <p:cNvPr id="28" name="TextBox 27">
            <a:extLst>
              <a:ext uri="{FF2B5EF4-FFF2-40B4-BE49-F238E27FC236}">
                <a16:creationId xmlns:a16="http://schemas.microsoft.com/office/drawing/2014/main" id="{A315BF61-0A84-4A24-8E4B-92AD54299EE7}"/>
              </a:ext>
            </a:extLst>
          </p:cNvPr>
          <p:cNvSpPr txBox="1"/>
          <p:nvPr/>
        </p:nvSpPr>
        <p:spPr>
          <a:xfrm>
            <a:off x="30183003" y="14325599"/>
            <a:ext cx="13002768" cy="13746053"/>
          </a:xfrm>
          <a:prstGeom prst="rect">
            <a:avLst/>
          </a:prstGeom>
          <a:noFill/>
          <a:ln w="76200">
            <a:solidFill>
              <a:schemeClr val="tx1"/>
            </a:solidFill>
          </a:ln>
        </p:spPr>
        <p:txBody>
          <a:bodyPr wrap="square" rtlCol="0">
            <a:noAutofit/>
          </a:bodyPr>
          <a:lstStyle/>
          <a:p>
            <a:pPr algn="ctr"/>
            <a:r>
              <a:rPr lang="en-US" sz="4800" b="1" dirty="0">
                <a:latin typeface="Calibri" panose="020F0502020204030204" pitchFamily="34" charset="0"/>
                <a:cs typeface="Calibri" panose="020F0502020204030204" pitchFamily="34" charset="0"/>
              </a:rPr>
              <a:t>Results</a:t>
            </a:r>
          </a:p>
          <a:p>
            <a:pPr algn="just"/>
            <a:r>
              <a:rPr lang="en-US" sz="4350" i="1" dirty="0">
                <a:latin typeface="Calibri" panose="020F0502020204030204" pitchFamily="34" charset="0"/>
                <a:cs typeface="Calibri" panose="020F0502020204030204" pitchFamily="34" charset="0"/>
              </a:rPr>
              <a:t>Sensible Heat Flux (Fig. 1)</a:t>
            </a:r>
          </a:p>
          <a:p>
            <a:pPr marL="685800" indent="-685800" algn="just">
              <a:buFont typeface="Arial" panose="020B0604020202020204" pitchFamily="34" charset="0"/>
              <a:buChar char="•"/>
            </a:pPr>
            <a:r>
              <a:rPr lang="en-US" sz="4350" dirty="0">
                <a:latin typeface="Calibri" panose="020F0502020204030204" pitchFamily="34" charset="0"/>
                <a:cs typeface="Calibri" panose="020F0502020204030204" pitchFamily="34" charset="0"/>
              </a:rPr>
              <a:t>Phases 1, 2, and 8 have the greatest differences</a:t>
            </a:r>
          </a:p>
          <a:p>
            <a:pPr marL="685800" indent="-685800" algn="just">
              <a:buFont typeface="Arial" panose="020B0604020202020204" pitchFamily="34" charset="0"/>
              <a:buChar char="•"/>
            </a:pPr>
            <a:r>
              <a:rPr lang="en-US" sz="4350" dirty="0">
                <a:latin typeface="Calibri" panose="020F0502020204030204" pitchFamily="34" charset="0"/>
                <a:cs typeface="Calibri" panose="020F0502020204030204" pitchFamily="34" charset="0"/>
              </a:rPr>
              <a:t>Regions of notable difference are along the coast southeastern and northeastern North America, as well as the northern Pacific Ocean</a:t>
            </a:r>
          </a:p>
          <a:p>
            <a:pPr marL="685800" indent="-685800" algn="just">
              <a:buFont typeface="Arial" panose="020B0604020202020204" pitchFamily="34" charset="0"/>
              <a:buChar char="•"/>
            </a:pPr>
            <a:r>
              <a:rPr lang="en-US" sz="4350" dirty="0">
                <a:latin typeface="Calibri" panose="020F0502020204030204" pitchFamily="34" charset="0"/>
                <a:cs typeface="Calibri" panose="020F0502020204030204" pitchFamily="34" charset="0"/>
              </a:rPr>
              <a:t>Only one region of positive difference located off the coast of eastern Canada</a:t>
            </a:r>
          </a:p>
          <a:p>
            <a:pPr algn="just"/>
            <a:endParaRPr lang="en-US" sz="1050" dirty="0">
              <a:latin typeface="Calibri" panose="020F0502020204030204" pitchFamily="34" charset="0"/>
              <a:cs typeface="Calibri" panose="020F0502020204030204" pitchFamily="34" charset="0"/>
            </a:endParaRPr>
          </a:p>
          <a:p>
            <a:pPr algn="just"/>
            <a:r>
              <a:rPr lang="en-US" sz="4350" i="1" dirty="0">
                <a:latin typeface="Calibri" panose="020F0502020204030204" pitchFamily="34" charset="0"/>
                <a:cs typeface="Calibri" panose="020F0502020204030204" pitchFamily="34" charset="0"/>
              </a:rPr>
              <a:t>2-m Temperature (Fig. 2)</a:t>
            </a:r>
          </a:p>
          <a:p>
            <a:pPr marL="685800" indent="-685800" algn="just">
              <a:buFont typeface="Arial" panose="020B0604020202020204" pitchFamily="34" charset="0"/>
              <a:buChar char="•"/>
            </a:pPr>
            <a:r>
              <a:rPr lang="en-US" sz="4350" dirty="0">
                <a:latin typeface="Calibri" panose="020F0502020204030204" pitchFamily="34" charset="0"/>
                <a:cs typeface="Calibri" panose="020F0502020204030204" pitchFamily="34" charset="0"/>
              </a:rPr>
              <a:t>A region of positive difference lies over northeastern North America for all phases</a:t>
            </a:r>
          </a:p>
          <a:p>
            <a:pPr marL="685800" indent="-685800" algn="just">
              <a:buFont typeface="Arial" panose="020B0604020202020204" pitchFamily="34" charset="0"/>
              <a:buChar char="•"/>
            </a:pPr>
            <a:r>
              <a:rPr lang="en-US" sz="4350" dirty="0">
                <a:latin typeface="Calibri" panose="020F0502020204030204" pitchFamily="34" charset="0"/>
                <a:cs typeface="Calibri" panose="020F0502020204030204" pitchFamily="34" charset="0"/>
              </a:rPr>
              <a:t>A region of negative difference remains over the central Pacific, especially prominent in phases 4 and 5</a:t>
            </a:r>
          </a:p>
          <a:p>
            <a:pPr algn="just"/>
            <a:endParaRPr lang="en-US" sz="1050" dirty="0">
              <a:latin typeface="Calibri" panose="020F0502020204030204" pitchFamily="34" charset="0"/>
              <a:cs typeface="Calibri" panose="020F0502020204030204" pitchFamily="34" charset="0"/>
            </a:endParaRPr>
          </a:p>
          <a:p>
            <a:pPr algn="just"/>
            <a:r>
              <a:rPr lang="en-US" sz="4350" i="1" dirty="0">
                <a:latin typeface="Calibri" panose="020F0502020204030204" pitchFamily="34" charset="0"/>
                <a:cs typeface="Calibri" panose="020F0502020204030204" pitchFamily="34" charset="0"/>
              </a:rPr>
              <a:t>Surface Temperature (Fig. 3)</a:t>
            </a:r>
          </a:p>
          <a:p>
            <a:pPr marL="685800" indent="-685800" algn="just">
              <a:buFont typeface="Arial" panose="020B0604020202020204" pitchFamily="34" charset="0"/>
              <a:buChar char="•"/>
            </a:pPr>
            <a:r>
              <a:rPr lang="en-US" sz="4350" dirty="0">
                <a:latin typeface="Calibri" panose="020F0502020204030204" pitchFamily="34" charset="0"/>
                <a:cs typeface="Calibri" panose="020F0502020204030204" pitchFamily="34" charset="0"/>
              </a:rPr>
              <a:t>Many phases have great differences over land</a:t>
            </a:r>
          </a:p>
          <a:p>
            <a:pPr marL="685800" indent="-685800" algn="just">
              <a:buFont typeface="Arial" panose="020B0604020202020204" pitchFamily="34" charset="0"/>
              <a:buChar char="•"/>
            </a:pPr>
            <a:r>
              <a:rPr lang="en-US" sz="4350" dirty="0">
                <a:latin typeface="Calibri" panose="020F0502020204030204" pitchFamily="34" charset="0"/>
                <a:cs typeface="Calibri" panose="020F0502020204030204" pitchFamily="34" charset="0"/>
              </a:rPr>
              <a:t>Phases 2, 4, and 5 have the most expansive regions of great difference. Many other phases show small areas of great difference.</a:t>
            </a:r>
          </a:p>
          <a:p>
            <a:pPr marL="685800" indent="-685800" algn="just">
              <a:buFont typeface="Arial" panose="020B0604020202020204" pitchFamily="34" charset="0"/>
              <a:buChar char="•"/>
            </a:pPr>
            <a:r>
              <a:rPr lang="en-US" sz="4350" dirty="0">
                <a:latin typeface="Calibri" panose="020F0502020204030204" pitchFamily="34" charset="0"/>
                <a:cs typeface="Calibri" panose="020F0502020204030204" pitchFamily="34" charset="0"/>
              </a:rPr>
              <a:t>Many phases show a large area of negative difference over Eastern Canada and parts of North Asia</a:t>
            </a:r>
          </a:p>
          <a:p>
            <a:pPr marL="685800" indent="-685800" algn="just">
              <a:buFont typeface="Arial" panose="020B0604020202020204" pitchFamily="34" charset="0"/>
              <a:buChar char="•"/>
            </a:pPr>
            <a:endParaRPr lang="en-US" sz="4800" dirty="0">
              <a:latin typeface="Calibri" panose="020F0502020204030204" pitchFamily="34" charset="0"/>
              <a:cs typeface="Calibri" panose="020F0502020204030204" pitchFamily="34" charset="0"/>
            </a:endParaRPr>
          </a:p>
          <a:p>
            <a:pPr marL="685800" indent="-685800" algn="just">
              <a:buFont typeface="Arial" panose="020B0604020202020204" pitchFamily="34" charset="0"/>
              <a:buChar char="•"/>
            </a:pPr>
            <a:endParaRPr lang="en-US" sz="4800" dirty="0">
              <a:latin typeface="Calibri" panose="020F0502020204030204" pitchFamily="34" charset="0"/>
              <a:cs typeface="Calibri" panose="020F0502020204030204" pitchFamily="34" charset="0"/>
            </a:endParaRPr>
          </a:p>
          <a:p>
            <a:pPr marL="685800" indent="-685800" algn="just">
              <a:buFont typeface="Arial" panose="020B0604020202020204" pitchFamily="34" charset="0"/>
              <a:buChar char="•"/>
            </a:pPr>
            <a:endParaRPr lang="en-US" sz="4800" dirty="0">
              <a:latin typeface="Calibri" panose="020F0502020204030204" pitchFamily="34" charset="0"/>
              <a:cs typeface="Calibri" panose="020F0502020204030204" pitchFamily="34" charset="0"/>
            </a:endParaRPr>
          </a:p>
          <a:p>
            <a:pPr algn="ctr"/>
            <a:endParaRPr lang="en-US" sz="4800" b="1" dirty="0">
              <a:latin typeface="Calibri" panose="020F0502020204030204" pitchFamily="34" charset="0"/>
              <a:cs typeface="Calibri" panose="020F0502020204030204" pitchFamily="34" charset="0"/>
            </a:endParaRPr>
          </a:p>
          <a:p>
            <a:pPr algn="ctr"/>
            <a:endParaRPr lang="en-US" sz="4800" b="1" dirty="0">
              <a:latin typeface="Calibri" panose="020F0502020204030204" pitchFamily="34" charset="0"/>
              <a:cs typeface="Calibri" panose="020F0502020204030204" pitchFamily="34" charset="0"/>
            </a:endParaRPr>
          </a:p>
          <a:p>
            <a:pPr algn="ctr"/>
            <a:endParaRPr lang="en-US" sz="4800" b="1" dirty="0">
              <a:latin typeface="Calibri" panose="020F0502020204030204" pitchFamily="34" charset="0"/>
              <a:cs typeface="Calibri" panose="020F0502020204030204" pitchFamily="34" charset="0"/>
            </a:endParaRPr>
          </a:p>
          <a:p>
            <a:pPr algn="ctr"/>
            <a:endParaRPr lang="en-US" sz="4800" b="1" dirty="0">
              <a:latin typeface="Calibri" panose="020F0502020204030204" pitchFamily="34" charset="0"/>
              <a:cs typeface="Calibri" panose="020F0502020204030204" pitchFamily="34" charset="0"/>
            </a:endParaRPr>
          </a:p>
          <a:p>
            <a:pPr algn="ctr"/>
            <a:endParaRPr lang="en-US" sz="4800" b="1" dirty="0">
              <a:latin typeface="Calibri" panose="020F0502020204030204" pitchFamily="34" charset="0"/>
              <a:cs typeface="Calibri" panose="020F0502020204030204" pitchFamily="34" charset="0"/>
            </a:endParaRPr>
          </a:p>
          <a:p>
            <a:pPr algn="ctr"/>
            <a:endParaRPr lang="en-US" sz="4800" b="1" dirty="0">
              <a:latin typeface="Calibri" panose="020F0502020204030204" pitchFamily="34" charset="0"/>
              <a:cs typeface="Calibri" panose="020F0502020204030204" pitchFamily="34" charset="0"/>
            </a:endParaRPr>
          </a:p>
          <a:p>
            <a:pPr algn="ctr"/>
            <a:endParaRPr lang="en-US" sz="4800" b="1" dirty="0">
              <a:latin typeface="Calibri" panose="020F0502020204030204" pitchFamily="34" charset="0"/>
              <a:cs typeface="Calibri" panose="020F0502020204030204" pitchFamily="34" charset="0"/>
            </a:endParaRPr>
          </a:p>
          <a:p>
            <a:pPr algn="ctr"/>
            <a:endParaRPr lang="en-US" sz="4800" b="1" dirty="0">
              <a:latin typeface="Calibri" panose="020F0502020204030204" pitchFamily="34" charset="0"/>
              <a:cs typeface="Calibri" panose="020F0502020204030204" pitchFamily="34" charset="0"/>
            </a:endParaRPr>
          </a:p>
          <a:p>
            <a:pPr algn="ctr"/>
            <a:endParaRPr lang="en-US" sz="4800" b="1" dirty="0">
              <a:latin typeface="Calibri" panose="020F0502020204030204" pitchFamily="34" charset="0"/>
              <a:cs typeface="Calibri" panose="020F0502020204030204" pitchFamily="34" charset="0"/>
            </a:endParaRPr>
          </a:p>
          <a:p>
            <a:pPr algn="ctr"/>
            <a:endParaRPr lang="en-US" sz="4800" b="1" dirty="0">
              <a:latin typeface="Calibri" panose="020F0502020204030204" pitchFamily="34" charset="0"/>
              <a:cs typeface="Calibri" panose="020F0502020204030204" pitchFamily="34" charset="0"/>
            </a:endParaRPr>
          </a:p>
          <a:p>
            <a:pPr algn="ctr"/>
            <a:endParaRPr lang="en-US" sz="4000" b="1" dirty="0">
              <a:latin typeface="Calibri" panose="020F0502020204030204" pitchFamily="34" charset="0"/>
              <a:cs typeface="Calibri" panose="020F0502020204030204" pitchFamily="34" charset="0"/>
            </a:endParaRPr>
          </a:p>
        </p:txBody>
      </p:sp>
      <p:sp>
        <p:nvSpPr>
          <p:cNvPr id="91" name="TextBox 90">
            <a:extLst>
              <a:ext uri="{FF2B5EF4-FFF2-40B4-BE49-F238E27FC236}">
                <a16:creationId xmlns:a16="http://schemas.microsoft.com/office/drawing/2014/main" id="{D81416EA-530A-4961-BC4F-D97C5B554938}"/>
              </a:ext>
            </a:extLst>
          </p:cNvPr>
          <p:cNvSpPr txBox="1"/>
          <p:nvPr/>
        </p:nvSpPr>
        <p:spPr>
          <a:xfrm>
            <a:off x="13734781" y="20639523"/>
            <a:ext cx="16450056" cy="2926080"/>
          </a:xfrm>
          <a:prstGeom prst="rect">
            <a:avLst/>
          </a:prstGeom>
          <a:noFill/>
          <a:ln w="76200">
            <a:solidFill>
              <a:schemeClr val="tx1"/>
            </a:solidFill>
          </a:ln>
        </p:spPr>
        <p:txBody>
          <a:bodyPr wrap="square" rtlCol="0">
            <a:spAutoFit/>
          </a:bodyPr>
          <a:lstStyle/>
          <a:p>
            <a:pPr algn="just"/>
            <a:r>
              <a:rPr lang="en-US" sz="4800" b="1" dirty="0">
                <a:latin typeface="Calibri" panose="020F0502020204030204" pitchFamily="34" charset="0"/>
                <a:cs typeface="Calibri" panose="020F0502020204030204" pitchFamily="34" charset="0"/>
              </a:rPr>
              <a:t>Figure 1.</a:t>
            </a:r>
            <a:r>
              <a:rPr lang="en-US" sz="4800" dirty="0">
                <a:latin typeface="Calibri" panose="020F0502020204030204" pitchFamily="34" charset="0"/>
                <a:cs typeface="Calibri" panose="020F0502020204030204" pitchFamily="34" charset="0"/>
              </a:rPr>
              <a:t> </a:t>
            </a:r>
            <a:r>
              <a:rPr lang="en-US" sz="4350" dirty="0">
                <a:latin typeface="Calibri" panose="020F0502020204030204" pitchFamily="34" charset="0"/>
                <a:cs typeface="Calibri" panose="020F0502020204030204" pitchFamily="34" charset="0"/>
              </a:rPr>
              <a:t>The normalized difference between MJO Removal and MJO Controlled for sensible heat flux (W m</a:t>
            </a:r>
            <a:r>
              <a:rPr lang="en-US" sz="4350" baseline="30000" dirty="0">
                <a:latin typeface="Calibri" panose="020F0502020204030204" pitchFamily="34" charset="0"/>
                <a:cs typeface="Calibri" panose="020F0502020204030204" pitchFamily="34" charset="0"/>
              </a:rPr>
              <a:t>-2</a:t>
            </a:r>
            <a:r>
              <a:rPr lang="en-US" sz="4350" dirty="0">
                <a:latin typeface="Calibri" panose="020F0502020204030204" pitchFamily="34" charset="0"/>
                <a:cs typeface="Calibri" panose="020F0502020204030204" pitchFamily="34" charset="0"/>
              </a:rPr>
              <a:t>) averaged for each phase of MJO (a-e), and the entire three months, 1 December 1999 through 29 February 2000 (f). Negative (positive) values are in blue (red).</a:t>
            </a:r>
            <a:endParaRPr lang="en-US" sz="4350" b="1" dirty="0">
              <a:latin typeface="Calibri" panose="020F0502020204030204" pitchFamily="34" charset="0"/>
              <a:cs typeface="Calibri" panose="020F0502020204030204" pitchFamily="34" charset="0"/>
            </a:endParaRPr>
          </a:p>
        </p:txBody>
      </p:sp>
      <p:sp>
        <p:nvSpPr>
          <p:cNvPr id="92" name="TextBox 91">
            <a:extLst>
              <a:ext uri="{FF2B5EF4-FFF2-40B4-BE49-F238E27FC236}">
                <a16:creationId xmlns:a16="http://schemas.microsoft.com/office/drawing/2014/main" id="{18FBC059-8844-476E-9D95-BC9F06D35D56}"/>
              </a:ext>
            </a:extLst>
          </p:cNvPr>
          <p:cNvSpPr txBox="1"/>
          <p:nvPr/>
        </p:nvSpPr>
        <p:spPr>
          <a:xfrm>
            <a:off x="13733460" y="37151761"/>
            <a:ext cx="16450056" cy="1005840"/>
          </a:xfrm>
          <a:prstGeom prst="rect">
            <a:avLst/>
          </a:prstGeom>
          <a:noFill/>
          <a:ln w="76200">
            <a:solidFill>
              <a:schemeClr val="tx1"/>
            </a:solidFill>
          </a:ln>
        </p:spPr>
        <p:txBody>
          <a:bodyPr wrap="square" rtlCol="0" anchor="ctr">
            <a:spAutoFit/>
          </a:bodyPr>
          <a:lstStyle/>
          <a:p>
            <a:pPr algn="just"/>
            <a:r>
              <a:rPr lang="en-US" sz="4800" b="1" dirty="0">
                <a:latin typeface="Calibri" panose="020F0502020204030204" pitchFamily="34" charset="0"/>
                <a:cs typeface="Calibri" panose="020F0502020204030204" pitchFamily="34" charset="0"/>
              </a:rPr>
              <a:t>Figure 3.</a:t>
            </a:r>
            <a:r>
              <a:rPr lang="en-US" sz="4800" dirty="0">
                <a:latin typeface="Calibri" panose="020F0502020204030204" pitchFamily="34" charset="0"/>
                <a:cs typeface="Calibri" panose="020F0502020204030204" pitchFamily="34" charset="0"/>
              </a:rPr>
              <a:t> </a:t>
            </a:r>
            <a:r>
              <a:rPr lang="en-US" sz="4350" dirty="0">
                <a:latin typeface="Calibri" panose="020F0502020204030204" pitchFamily="34" charset="0"/>
                <a:cs typeface="Calibri" panose="020F0502020204030204" pitchFamily="34" charset="0"/>
              </a:rPr>
              <a:t>Same as Figure 1, but for surface skin temperature (K).</a:t>
            </a:r>
            <a:endParaRPr lang="en-US" sz="4350" b="1" dirty="0">
              <a:latin typeface="Calibri" panose="020F0502020204030204" pitchFamily="34" charset="0"/>
              <a:cs typeface="Calibri" panose="020F0502020204030204" pitchFamily="34" charset="0"/>
            </a:endParaRPr>
          </a:p>
        </p:txBody>
      </p:sp>
      <p:sp>
        <p:nvSpPr>
          <p:cNvPr id="93" name="TextBox 92">
            <a:extLst>
              <a:ext uri="{FF2B5EF4-FFF2-40B4-BE49-F238E27FC236}">
                <a16:creationId xmlns:a16="http://schemas.microsoft.com/office/drawing/2014/main" id="{ABFE473E-EFED-4D43-A180-FB12F5736B8D}"/>
              </a:ext>
            </a:extLst>
          </p:cNvPr>
          <p:cNvSpPr txBox="1"/>
          <p:nvPr/>
        </p:nvSpPr>
        <p:spPr>
          <a:xfrm>
            <a:off x="13735539" y="29855762"/>
            <a:ext cx="16447464" cy="1005840"/>
          </a:xfrm>
          <a:prstGeom prst="rect">
            <a:avLst/>
          </a:prstGeom>
          <a:noFill/>
          <a:ln w="76200">
            <a:solidFill>
              <a:schemeClr val="tx1"/>
            </a:solidFill>
          </a:ln>
        </p:spPr>
        <p:txBody>
          <a:bodyPr wrap="square" rtlCol="0" anchor="ctr">
            <a:noAutofit/>
          </a:bodyPr>
          <a:lstStyle/>
          <a:p>
            <a:pPr algn="just"/>
            <a:r>
              <a:rPr lang="en-US" sz="4800" b="1" dirty="0">
                <a:latin typeface="Calibri" panose="020F0502020204030204" pitchFamily="34" charset="0"/>
                <a:cs typeface="Calibri" panose="020F0502020204030204" pitchFamily="34" charset="0"/>
              </a:rPr>
              <a:t>Figure 2.</a:t>
            </a:r>
            <a:r>
              <a:rPr lang="en-US" sz="4800" dirty="0">
                <a:latin typeface="Calibri" panose="020F0502020204030204" pitchFamily="34" charset="0"/>
                <a:cs typeface="Calibri" panose="020F0502020204030204" pitchFamily="34" charset="0"/>
              </a:rPr>
              <a:t> </a:t>
            </a:r>
            <a:r>
              <a:rPr lang="en-US" sz="4350" dirty="0">
                <a:latin typeface="Calibri" panose="020F0502020204030204" pitchFamily="34" charset="0"/>
                <a:cs typeface="Calibri" panose="020F0502020204030204" pitchFamily="34" charset="0"/>
              </a:rPr>
              <a:t>Same as Figure 1, but for 2-m temperature (K).</a:t>
            </a:r>
            <a:endParaRPr lang="en-US" sz="4350" b="1"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4CF16D88-75E3-4E8B-A2C5-09A9B872CECE}"/>
              </a:ext>
            </a:extLst>
          </p:cNvPr>
          <p:cNvSpPr txBox="1"/>
          <p:nvPr/>
        </p:nvSpPr>
        <p:spPr>
          <a:xfrm>
            <a:off x="30183003" y="28071652"/>
            <a:ext cx="13002768" cy="6290159"/>
          </a:xfrm>
          <a:prstGeom prst="rect">
            <a:avLst/>
          </a:prstGeom>
          <a:noFill/>
          <a:ln w="76200">
            <a:solidFill>
              <a:schemeClr val="tx1"/>
            </a:solidFill>
          </a:ln>
        </p:spPr>
        <p:txBody>
          <a:bodyPr wrap="square" rtlCol="0">
            <a:noAutofit/>
          </a:bodyPr>
          <a:lstStyle/>
          <a:p>
            <a:pPr algn="ctr"/>
            <a:r>
              <a:rPr lang="en-US" sz="4800" b="1" dirty="0">
                <a:latin typeface="Calibri" panose="020F0502020204030204" pitchFamily="34" charset="0"/>
                <a:cs typeface="Calibri" panose="020F0502020204030204" pitchFamily="34" charset="0"/>
              </a:rPr>
              <a:t>Conclusion/Future Research</a:t>
            </a:r>
          </a:p>
          <a:p>
            <a:pPr marL="685800" indent="-685800">
              <a:buFont typeface="Arial" panose="020B0604020202020204" pitchFamily="34" charset="0"/>
              <a:buChar char="•"/>
            </a:pPr>
            <a:r>
              <a:rPr lang="en-US" sz="4350" dirty="0">
                <a:latin typeface="Calibri" panose="020F0502020204030204" pitchFamily="34" charset="0"/>
                <a:cs typeface="Calibri" panose="020F0502020204030204" pitchFamily="34" charset="0"/>
              </a:rPr>
              <a:t>In the midlatitudes, northeastern North America and northern Asia are the most affected by MJO, with negative difference showing MJO acts to significantly warm temperatures</a:t>
            </a:r>
          </a:p>
          <a:p>
            <a:pPr marL="685800" indent="-685800">
              <a:buFont typeface="Arial" panose="020B0604020202020204" pitchFamily="34" charset="0"/>
              <a:buChar char="•"/>
            </a:pPr>
            <a:r>
              <a:rPr lang="en-US" sz="4350" dirty="0">
                <a:latin typeface="Calibri" panose="020F0502020204030204" pitchFamily="34" charset="0"/>
                <a:cs typeface="Calibri" panose="020F0502020204030204" pitchFamily="34" charset="0"/>
              </a:rPr>
              <a:t>Future research should show the correlation between these three variables</a:t>
            </a:r>
          </a:p>
          <a:p>
            <a:pPr marL="685800" indent="-685800">
              <a:buFont typeface="Arial" panose="020B0604020202020204" pitchFamily="34" charset="0"/>
              <a:buChar char="•"/>
            </a:pPr>
            <a:r>
              <a:rPr lang="en-US" sz="4350" dirty="0">
                <a:latin typeface="Calibri" panose="020F0502020204030204" pitchFamily="34" charset="0"/>
                <a:cs typeface="Calibri" panose="020F0502020204030204" pitchFamily="34" charset="0"/>
              </a:rPr>
              <a:t>More winter seasons should be included to eliminate outlier years and validate the regions of interest</a:t>
            </a:r>
          </a:p>
        </p:txBody>
      </p:sp>
      <p:sp>
        <p:nvSpPr>
          <p:cNvPr id="94" name="TextBox 93">
            <a:extLst>
              <a:ext uri="{FF2B5EF4-FFF2-40B4-BE49-F238E27FC236}">
                <a16:creationId xmlns:a16="http://schemas.microsoft.com/office/drawing/2014/main" id="{40F97BB4-1A09-4F20-9B94-D7E2E3DD53EC}"/>
              </a:ext>
            </a:extLst>
          </p:cNvPr>
          <p:cNvSpPr txBox="1"/>
          <p:nvPr/>
        </p:nvSpPr>
        <p:spPr>
          <a:xfrm>
            <a:off x="30183003" y="34361811"/>
            <a:ext cx="13002768" cy="3798022"/>
          </a:xfrm>
          <a:prstGeom prst="rect">
            <a:avLst/>
          </a:prstGeom>
          <a:noFill/>
          <a:ln w="76200">
            <a:solidFill>
              <a:schemeClr val="tx1"/>
            </a:solidFill>
          </a:ln>
        </p:spPr>
        <p:txBody>
          <a:bodyPr wrap="square" rtlCol="0">
            <a:noAutofit/>
          </a:bodyPr>
          <a:lstStyle/>
          <a:p>
            <a:pPr algn="ctr">
              <a:lnSpc>
                <a:spcPct val="90000"/>
              </a:lnSpc>
              <a:spcAft>
                <a:spcPts val="600"/>
              </a:spcAft>
            </a:pPr>
            <a:r>
              <a:rPr lang="en-US" sz="4800" b="1" dirty="0">
                <a:latin typeface="Calibri" panose="020F0502020204030204" pitchFamily="34" charset="0"/>
                <a:cs typeface="Calibri" panose="020F0502020204030204" pitchFamily="34" charset="0"/>
              </a:rPr>
              <a:t>References &amp; Acknowledgements</a:t>
            </a:r>
          </a:p>
          <a:p>
            <a:pPr>
              <a:lnSpc>
                <a:spcPct val="90000"/>
              </a:lnSpc>
              <a:spcAft>
                <a:spcPts val="600"/>
              </a:spcAft>
            </a:pPr>
            <a:r>
              <a:rPr lang="en-US" sz="4350" dirty="0">
                <a:latin typeface="Calibri" panose="020F0502020204030204" pitchFamily="34" charset="0"/>
                <a:cs typeface="Calibri" panose="020F0502020204030204" pitchFamily="34" charset="0"/>
              </a:rPr>
              <a:t>Jenney et al. (2019), </a:t>
            </a:r>
            <a:r>
              <a:rPr lang="en-US" sz="4350" dirty="0" err="1">
                <a:latin typeface="Calibri" panose="020F0502020204030204" pitchFamily="34" charset="0"/>
                <a:cs typeface="Calibri" panose="020F0502020204030204" pitchFamily="34" charset="0"/>
              </a:rPr>
              <a:t>Geophys</a:t>
            </a:r>
            <a:r>
              <a:rPr lang="en-US" sz="4350" dirty="0">
                <a:latin typeface="Calibri" panose="020F0502020204030204" pitchFamily="34" charset="0"/>
                <a:cs typeface="Calibri" panose="020F0502020204030204" pitchFamily="34" charset="0"/>
              </a:rPr>
              <a:t>. Res. Lett., </a:t>
            </a:r>
            <a:r>
              <a:rPr lang="en-US" sz="4350" dirty="0" err="1">
                <a:latin typeface="Calibri" panose="020F0502020204030204" pitchFamily="34" charset="0"/>
                <a:cs typeface="Calibri" panose="020F0502020204030204" pitchFamily="34" charset="0"/>
              </a:rPr>
              <a:t>doi</a:t>
            </a:r>
            <a:r>
              <a:rPr lang="en-US" sz="4350" dirty="0">
                <a:latin typeface="Calibri" panose="020F0502020204030204" pitchFamily="34" charset="0"/>
                <a:cs typeface="Calibri" panose="020F0502020204030204" pitchFamily="34" charset="0"/>
              </a:rPr>
              <a:t>: 10.1029/2019GL083950; Zheng et al. (2018), J. of </a:t>
            </a:r>
            <a:r>
              <a:rPr lang="en-US" sz="4350" dirty="0" err="1">
                <a:latin typeface="Calibri" panose="020F0502020204030204" pitchFamily="34" charset="0"/>
                <a:cs typeface="Calibri" panose="020F0502020204030204" pitchFamily="34" charset="0"/>
              </a:rPr>
              <a:t>Clim</a:t>
            </a:r>
            <a:r>
              <a:rPr lang="en-US" sz="4350" dirty="0">
                <a:latin typeface="Calibri" panose="020F0502020204030204" pitchFamily="34" charset="0"/>
                <a:cs typeface="Calibri" panose="020F0502020204030204" pitchFamily="34" charset="0"/>
              </a:rPr>
              <a:t>. Doi: 10.1175/JCLI-D-17-0534.1.</a:t>
            </a:r>
          </a:p>
          <a:p>
            <a:pPr>
              <a:lnSpc>
                <a:spcPct val="90000"/>
              </a:lnSpc>
              <a:spcAft>
                <a:spcPts val="600"/>
              </a:spcAft>
            </a:pPr>
            <a:r>
              <a:rPr lang="en-US" sz="4350" dirty="0">
                <a:latin typeface="Calibri" panose="020F0502020204030204" pitchFamily="34" charset="0"/>
                <a:cs typeface="Calibri" panose="020F0502020204030204" pitchFamily="34" charset="0"/>
              </a:rPr>
              <a:t>Thank you Dr. </a:t>
            </a:r>
            <a:r>
              <a:rPr lang="en-US" sz="4350" dirty="0" err="1">
                <a:latin typeface="Calibri" panose="020F0502020204030204" pitchFamily="34" charset="0"/>
                <a:cs typeface="Calibri" panose="020F0502020204030204" pitchFamily="34" charset="0"/>
              </a:rPr>
              <a:t>Pallav</a:t>
            </a:r>
            <a:r>
              <a:rPr lang="en-US" sz="4350" dirty="0">
                <a:latin typeface="Calibri" panose="020F0502020204030204" pitchFamily="34" charset="0"/>
                <a:cs typeface="Calibri" panose="020F0502020204030204" pitchFamily="34" charset="0"/>
              </a:rPr>
              <a:t> Ray and Xin Zhou for preparing the data and guiding my research.</a:t>
            </a:r>
          </a:p>
        </p:txBody>
      </p:sp>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4429</TotalTime>
  <Words>881</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 Math</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Kelly Carmer</cp:lastModifiedBy>
  <cp:revision>54</cp:revision>
  <dcterms:created xsi:type="dcterms:W3CDTF">2007-04-04T14:17:42Z</dcterms:created>
  <dcterms:modified xsi:type="dcterms:W3CDTF">2023-04-05T16:46:17Z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